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3" r:id="rId3"/>
    <p:sldId id="256" r:id="rId4"/>
    <p:sldId id="257" r:id="rId5"/>
    <p:sldId id="258" r:id="rId6"/>
    <p:sldId id="275" r:id="rId7"/>
    <p:sldId id="259" r:id="rId8"/>
    <p:sldId id="260" r:id="rId9"/>
    <p:sldId id="276" r:id="rId10"/>
    <p:sldId id="277" r:id="rId11"/>
    <p:sldId id="261" r:id="rId12"/>
    <p:sldId id="262" r:id="rId13"/>
    <p:sldId id="263" r:id="rId14"/>
    <p:sldId id="264" r:id="rId15"/>
    <p:sldId id="265" r:id="rId16"/>
    <p:sldId id="267" r:id="rId17"/>
    <p:sldId id="278" r:id="rId18"/>
    <p:sldId id="268" r:id="rId19"/>
    <p:sldId id="270" r:id="rId20"/>
    <p:sldId id="271" r:id="rId21"/>
    <p:sldId id="272" r:id="rId22"/>
    <p:sldId id="281"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7" d="100"/>
          <a:sy n="97" d="100"/>
        </p:scale>
        <p:origin x="68"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21B20-E3BA-452C-A677-66A41483488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321B4F2-DE9B-4CF9-AF99-3373C03508B1}">
      <dgm:prSet/>
      <dgm:spPr/>
      <dgm:t>
        <a:bodyPr/>
        <a:lstStyle/>
        <a:p>
          <a:r>
            <a:rPr lang="en-US"/>
            <a:t>The Solar Power Generation Data is a comprehensive dataset that provides information on the performance of two solar power plants located in India over a period of 34 days. </a:t>
          </a:r>
        </a:p>
      </dgm:t>
    </dgm:pt>
    <dgm:pt modelId="{483CDCE3-AE42-45B1-8602-1F528A2FFB7A}" type="parTrans" cxnId="{86244958-5E0D-4B0E-A9FB-5A4C5590FFA9}">
      <dgm:prSet/>
      <dgm:spPr/>
      <dgm:t>
        <a:bodyPr/>
        <a:lstStyle/>
        <a:p>
          <a:endParaRPr lang="en-US"/>
        </a:p>
      </dgm:t>
    </dgm:pt>
    <dgm:pt modelId="{74F3E6B6-349E-4AF8-8C47-98CB6ADF6F9A}" type="sibTrans" cxnId="{86244958-5E0D-4B0E-A9FB-5A4C5590FFA9}">
      <dgm:prSet/>
      <dgm:spPr/>
      <dgm:t>
        <a:bodyPr/>
        <a:lstStyle/>
        <a:p>
          <a:endParaRPr lang="en-US"/>
        </a:p>
      </dgm:t>
    </dgm:pt>
    <dgm:pt modelId="{EC82AFC5-2480-43DB-AE04-E9486EDF1EBC}">
      <dgm:prSet/>
      <dgm:spPr/>
      <dgm:t>
        <a:bodyPr/>
        <a:lstStyle/>
        <a:p>
          <a:r>
            <a:rPr lang="en-US"/>
            <a:t>The dataset includes two pairs of files, each containing one power generation dataset and one sensor readings dataset.</a:t>
          </a:r>
        </a:p>
      </dgm:t>
    </dgm:pt>
    <dgm:pt modelId="{5BFDC230-1EE6-4C4A-97EE-87CA70B40068}" type="parTrans" cxnId="{4147085E-8997-4EFA-8083-9DDFD05AC09E}">
      <dgm:prSet/>
      <dgm:spPr/>
      <dgm:t>
        <a:bodyPr/>
        <a:lstStyle/>
        <a:p>
          <a:endParaRPr lang="en-US"/>
        </a:p>
      </dgm:t>
    </dgm:pt>
    <dgm:pt modelId="{C1F1D487-0BF8-46E2-AE74-60B9D8F9A49D}" type="sibTrans" cxnId="{4147085E-8997-4EFA-8083-9DDFD05AC09E}">
      <dgm:prSet/>
      <dgm:spPr/>
      <dgm:t>
        <a:bodyPr/>
        <a:lstStyle/>
        <a:p>
          <a:endParaRPr lang="en-US"/>
        </a:p>
      </dgm:t>
    </dgm:pt>
    <dgm:pt modelId="{F2C37131-F7D1-4371-9E77-58EA5841D0ED}" type="pres">
      <dgm:prSet presAssocID="{BE721B20-E3BA-452C-A677-66A41483488F}" presName="linear" presStyleCnt="0">
        <dgm:presLayoutVars>
          <dgm:animLvl val="lvl"/>
          <dgm:resizeHandles val="exact"/>
        </dgm:presLayoutVars>
      </dgm:prSet>
      <dgm:spPr/>
    </dgm:pt>
    <dgm:pt modelId="{F444D856-1C00-4B1D-A221-E98C6CE2EDB1}" type="pres">
      <dgm:prSet presAssocID="{9321B4F2-DE9B-4CF9-AF99-3373C03508B1}" presName="parentText" presStyleLbl="node1" presStyleIdx="0" presStyleCnt="2">
        <dgm:presLayoutVars>
          <dgm:chMax val="0"/>
          <dgm:bulletEnabled val="1"/>
        </dgm:presLayoutVars>
      </dgm:prSet>
      <dgm:spPr/>
    </dgm:pt>
    <dgm:pt modelId="{A679960E-F8E6-45E8-AAB9-CE7DC10BCA6D}" type="pres">
      <dgm:prSet presAssocID="{74F3E6B6-349E-4AF8-8C47-98CB6ADF6F9A}" presName="spacer" presStyleCnt="0"/>
      <dgm:spPr/>
    </dgm:pt>
    <dgm:pt modelId="{6987BB1C-D783-45AF-B731-134B776D5E68}" type="pres">
      <dgm:prSet presAssocID="{EC82AFC5-2480-43DB-AE04-E9486EDF1EBC}" presName="parentText" presStyleLbl="node1" presStyleIdx="1" presStyleCnt="2">
        <dgm:presLayoutVars>
          <dgm:chMax val="0"/>
          <dgm:bulletEnabled val="1"/>
        </dgm:presLayoutVars>
      </dgm:prSet>
      <dgm:spPr/>
    </dgm:pt>
  </dgm:ptLst>
  <dgm:cxnLst>
    <dgm:cxn modelId="{4147085E-8997-4EFA-8083-9DDFD05AC09E}" srcId="{BE721B20-E3BA-452C-A677-66A41483488F}" destId="{EC82AFC5-2480-43DB-AE04-E9486EDF1EBC}" srcOrd="1" destOrd="0" parTransId="{5BFDC230-1EE6-4C4A-97EE-87CA70B40068}" sibTransId="{C1F1D487-0BF8-46E2-AE74-60B9D8F9A49D}"/>
    <dgm:cxn modelId="{86244958-5E0D-4B0E-A9FB-5A4C5590FFA9}" srcId="{BE721B20-E3BA-452C-A677-66A41483488F}" destId="{9321B4F2-DE9B-4CF9-AF99-3373C03508B1}" srcOrd="0" destOrd="0" parTransId="{483CDCE3-AE42-45B1-8602-1F528A2FFB7A}" sibTransId="{74F3E6B6-349E-4AF8-8C47-98CB6ADF6F9A}"/>
    <dgm:cxn modelId="{7185C894-6AE3-417E-AAA0-568A37218C14}" type="presOf" srcId="{EC82AFC5-2480-43DB-AE04-E9486EDF1EBC}" destId="{6987BB1C-D783-45AF-B731-134B776D5E68}" srcOrd="0" destOrd="0" presId="urn:microsoft.com/office/officeart/2005/8/layout/vList2"/>
    <dgm:cxn modelId="{609642DE-9FBC-4C4D-9D38-5775322DFB5D}" type="presOf" srcId="{9321B4F2-DE9B-4CF9-AF99-3373C03508B1}" destId="{F444D856-1C00-4B1D-A221-E98C6CE2EDB1}" srcOrd="0" destOrd="0" presId="urn:microsoft.com/office/officeart/2005/8/layout/vList2"/>
    <dgm:cxn modelId="{DE45D5F9-5EA8-458D-917A-520A0E5BEC40}" type="presOf" srcId="{BE721B20-E3BA-452C-A677-66A41483488F}" destId="{F2C37131-F7D1-4371-9E77-58EA5841D0ED}" srcOrd="0" destOrd="0" presId="urn:microsoft.com/office/officeart/2005/8/layout/vList2"/>
    <dgm:cxn modelId="{77DE939E-3D05-430C-B6F3-7BAAFE74D022}" type="presParOf" srcId="{F2C37131-F7D1-4371-9E77-58EA5841D0ED}" destId="{F444D856-1C00-4B1D-A221-E98C6CE2EDB1}" srcOrd="0" destOrd="0" presId="urn:microsoft.com/office/officeart/2005/8/layout/vList2"/>
    <dgm:cxn modelId="{2ECC8E47-6C17-466B-B9BB-B00F07CEB5F0}" type="presParOf" srcId="{F2C37131-F7D1-4371-9E77-58EA5841D0ED}" destId="{A679960E-F8E6-45E8-AAB9-CE7DC10BCA6D}" srcOrd="1" destOrd="0" presId="urn:microsoft.com/office/officeart/2005/8/layout/vList2"/>
    <dgm:cxn modelId="{36E3F18C-0143-48E0-A547-6A186E89D0A5}" type="presParOf" srcId="{F2C37131-F7D1-4371-9E77-58EA5841D0ED}" destId="{6987BB1C-D783-45AF-B731-134B776D5E6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0D4F1-CC9D-4DAC-93AD-BFAAACDD097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B2FB51D-D569-4F0F-BBF4-B21D54C70D7E}">
      <dgm:prSet/>
      <dgm:spPr/>
      <dgm:t>
        <a:bodyPr/>
        <a:lstStyle/>
        <a:p>
          <a:r>
            <a:rPr lang="en-US"/>
            <a:t>The objective of this report is to</a:t>
          </a:r>
          <a:r>
            <a:rPr lang="en-US" b="1"/>
            <a:t> explore </a:t>
          </a:r>
          <a:r>
            <a:rPr lang="en-US"/>
            <a:t>the Solar Power Generation dataset available on Kaggle, perform </a:t>
          </a:r>
          <a:r>
            <a:rPr lang="en-US" b="1"/>
            <a:t>exploratory data analysis </a:t>
          </a:r>
          <a:r>
            <a:rPr lang="en-US"/>
            <a:t>on the dataset, and </a:t>
          </a:r>
          <a:r>
            <a:rPr lang="en-US" b="1"/>
            <a:t>analyze the performance </a:t>
          </a:r>
          <a:r>
            <a:rPr lang="en-US"/>
            <a:t>of the </a:t>
          </a:r>
          <a:r>
            <a:rPr lang="en-US" b="1"/>
            <a:t>two solar power plants </a:t>
          </a:r>
          <a:r>
            <a:rPr lang="en-US"/>
            <a:t>located in India.</a:t>
          </a:r>
        </a:p>
      </dgm:t>
    </dgm:pt>
    <dgm:pt modelId="{C554781A-65AD-4245-A06D-CEE4CE256983}" type="parTrans" cxnId="{2BCDD8CF-A16A-40DF-9EBC-CF3E474A55D8}">
      <dgm:prSet/>
      <dgm:spPr/>
      <dgm:t>
        <a:bodyPr/>
        <a:lstStyle/>
        <a:p>
          <a:endParaRPr lang="en-US"/>
        </a:p>
      </dgm:t>
    </dgm:pt>
    <dgm:pt modelId="{4E7215D0-70E0-4594-99C7-5E28FB10B216}" type="sibTrans" cxnId="{2BCDD8CF-A16A-40DF-9EBC-CF3E474A55D8}">
      <dgm:prSet/>
      <dgm:spPr/>
      <dgm:t>
        <a:bodyPr/>
        <a:lstStyle/>
        <a:p>
          <a:endParaRPr lang="en-US"/>
        </a:p>
      </dgm:t>
    </dgm:pt>
    <dgm:pt modelId="{82DCB8C3-4C1D-4500-9A32-B06524C30BB2}">
      <dgm:prSet/>
      <dgm:spPr/>
      <dgm:t>
        <a:bodyPr/>
        <a:lstStyle/>
        <a:p>
          <a:r>
            <a:rPr lang="en-US"/>
            <a:t>The report aims to understand the relationships between </a:t>
          </a:r>
          <a:r>
            <a:rPr lang="en-US" b="1"/>
            <a:t>different features and their impact</a:t>
          </a:r>
          <a:r>
            <a:rPr lang="en-US"/>
            <a:t> on power generation and to compare the efficiencies of the two power plants. </a:t>
          </a:r>
        </a:p>
      </dgm:t>
    </dgm:pt>
    <dgm:pt modelId="{33524315-5572-48D4-9C9F-9A545AAA54F0}" type="parTrans" cxnId="{586ED89A-18B4-4059-A7DF-7566E37CCF2D}">
      <dgm:prSet/>
      <dgm:spPr/>
      <dgm:t>
        <a:bodyPr/>
        <a:lstStyle/>
        <a:p>
          <a:endParaRPr lang="en-US"/>
        </a:p>
      </dgm:t>
    </dgm:pt>
    <dgm:pt modelId="{A8CBBED9-7DD2-46B6-A8E9-25B23911E87B}" type="sibTrans" cxnId="{586ED89A-18B4-4059-A7DF-7566E37CCF2D}">
      <dgm:prSet/>
      <dgm:spPr/>
      <dgm:t>
        <a:bodyPr/>
        <a:lstStyle/>
        <a:p>
          <a:endParaRPr lang="en-US"/>
        </a:p>
      </dgm:t>
    </dgm:pt>
    <dgm:pt modelId="{56815C05-F7E2-467A-B727-E56D3D5AF62F}">
      <dgm:prSet/>
      <dgm:spPr/>
      <dgm:t>
        <a:bodyPr/>
        <a:lstStyle/>
        <a:p>
          <a:r>
            <a:rPr lang="en-US"/>
            <a:t>The ultimate goal of the report is to provide </a:t>
          </a:r>
          <a:r>
            <a:rPr lang="en-US" b="1"/>
            <a:t>insights and recommendations </a:t>
          </a:r>
          <a:r>
            <a:rPr lang="en-US"/>
            <a:t>that can be useful for </a:t>
          </a:r>
          <a:r>
            <a:rPr lang="en-US" b="1"/>
            <a:t>optimizing the performance </a:t>
          </a:r>
          <a:r>
            <a:rPr lang="en-US"/>
            <a:t>of solar power plants.</a:t>
          </a:r>
        </a:p>
      </dgm:t>
    </dgm:pt>
    <dgm:pt modelId="{1547ECE3-8146-442B-8087-27A3A95E8772}" type="parTrans" cxnId="{C469099F-0B8C-4A21-9490-0F379C2CF6CC}">
      <dgm:prSet/>
      <dgm:spPr/>
      <dgm:t>
        <a:bodyPr/>
        <a:lstStyle/>
        <a:p>
          <a:endParaRPr lang="en-US"/>
        </a:p>
      </dgm:t>
    </dgm:pt>
    <dgm:pt modelId="{839BD6EB-D4D0-47C2-9CD2-BEDBAC48F7FF}" type="sibTrans" cxnId="{C469099F-0B8C-4A21-9490-0F379C2CF6CC}">
      <dgm:prSet/>
      <dgm:spPr/>
      <dgm:t>
        <a:bodyPr/>
        <a:lstStyle/>
        <a:p>
          <a:endParaRPr lang="en-US"/>
        </a:p>
      </dgm:t>
    </dgm:pt>
    <dgm:pt modelId="{50DCB5E5-A38D-4232-B5C4-8B8F4E44759F}" type="pres">
      <dgm:prSet presAssocID="{B870D4F1-CC9D-4DAC-93AD-BFAAACDD097B}" presName="linear" presStyleCnt="0">
        <dgm:presLayoutVars>
          <dgm:animLvl val="lvl"/>
          <dgm:resizeHandles val="exact"/>
        </dgm:presLayoutVars>
      </dgm:prSet>
      <dgm:spPr/>
    </dgm:pt>
    <dgm:pt modelId="{4EA661C0-4AD9-4A78-8184-3591AB2CEBD5}" type="pres">
      <dgm:prSet presAssocID="{7B2FB51D-D569-4F0F-BBF4-B21D54C70D7E}" presName="parentText" presStyleLbl="node1" presStyleIdx="0" presStyleCnt="3">
        <dgm:presLayoutVars>
          <dgm:chMax val="0"/>
          <dgm:bulletEnabled val="1"/>
        </dgm:presLayoutVars>
      </dgm:prSet>
      <dgm:spPr/>
    </dgm:pt>
    <dgm:pt modelId="{0AA38B0E-F2D5-4593-AD40-CCBE3B760018}" type="pres">
      <dgm:prSet presAssocID="{4E7215D0-70E0-4594-99C7-5E28FB10B216}" presName="spacer" presStyleCnt="0"/>
      <dgm:spPr/>
    </dgm:pt>
    <dgm:pt modelId="{77BA6B81-F472-4BD0-9DF7-6440487248F1}" type="pres">
      <dgm:prSet presAssocID="{82DCB8C3-4C1D-4500-9A32-B06524C30BB2}" presName="parentText" presStyleLbl="node1" presStyleIdx="1" presStyleCnt="3">
        <dgm:presLayoutVars>
          <dgm:chMax val="0"/>
          <dgm:bulletEnabled val="1"/>
        </dgm:presLayoutVars>
      </dgm:prSet>
      <dgm:spPr/>
    </dgm:pt>
    <dgm:pt modelId="{F10654AD-5B73-4349-9E40-4142C9C1C5AE}" type="pres">
      <dgm:prSet presAssocID="{A8CBBED9-7DD2-46B6-A8E9-25B23911E87B}" presName="spacer" presStyleCnt="0"/>
      <dgm:spPr/>
    </dgm:pt>
    <dgm:pt modelId="{3A36D42B-374E-4712-A9AE-5DC970B07DF1}" type="pres">
      <dgm:prSet presAssocID="{56815C05-F7E2-467A-B727-E56D3D5AF62F}" presName="parentText" presStyleLbl="node1" presStyleIdx="2" presStyleCnt="3">
        <dgm:presLayoutVars>
          <dgm:chMax val="0"/>
          <dgm:bulletEnabled val="1"/>
        </dgm:presLayoutVars>
      </dgm:prSet>
      <dgm:spPr/>
    </dgm:pt>
  </dgm:ptLst>
  <dgm:cxnLst>
    <dgm:cxn modelId="{9701D518-662A-4461-A810-B9B40BC5A687}" type="presOf" srcId="{7B2FB51D-D569-4F0F-BBF4-B21D54C70D7E}" destId="{4EA661C0-4AD9-4A78-8184-3591AB2CEBD5}" srcOrd="0" destOrd="0" presId="urn:microsoft.com/office/officeart/2005/8/layout/vList2"/>
    <dgm:cxn modelId="{E114BE6D-9A09-4C43-878D-05D22537A335}" type="presOf" srcId="{B870D4F1-CC9D-4DAC-93AD-BFAAACDD097B}" destId="{50DCB5E5-A38D-4232-B5C4-8B8F4E44759F}" srcOrd="0" destOrd="0" presId="urn:microsoft.com/office/officeart/2005/8/layout/vList2"/>
    <dgm:cxn modelId="{0491C751-34D2-4556-871E-CB55845AFA49}" type="presOf" srcId="{56815C05-F7E2-467A-B727-E56D3D5AF62F}" destId="{3A36D42B-374E-4712-A9AE-5DC970B07DF1}" srcOrd="0" destOrd="0" presId="urn:microsoft.com/office/officeart/2005/8/layout/vList2"/>
    <dgm:cxn modelId="{7BB22C81-DF1C-402B-995F-28A2EC598554}" type="presOf" srcId="{82DCB8C3-4C1D-4500-9A32-B06524C30BB2}" destId="{77BA6B81-F472-4BD0-9DF7-6440487248F1}" srcOrd="0" destOrd="0" presId="urn:microsoft.com/office/officeart/2005/8/layout/vList2"/>
    <dgm:cxn modelId="{586ED89A-18B4-4059-A7DF-7566E37CCF2D}" srcId="{B870D4F1-CC9D-4DAC-93AD-BFAAACDD097B}" destId="{82DCB8C3-4C1D-4500-9A32-B06524C30BB2}" srcOrd="1" destOrd="0" parTransId="{33524315-5572-48D4-9C9F-9A545AAA54F0}" sibTransId="{A8CBBED9-7DD2-46B6-A8E9-25B23911E87B}"/>
    <dgm:cxn modelId="{C469099F-0B8C-4A21-9490-0F379C2CF6CC}" srcId="{B870D4F1-CC9D-4DAC-93AD-BFAAACDD097B}" destId="{56815C05-F7E2-467A-B727-E56D3D5AF62F}" srcOrd="2" destOrd="0" parTransId="{1547ECE3-8146-442B-8087-27A3A95E8772}" sibTransId="{839BD6EB-D4D0-47C2-9CD2-BEDBAC48F7FF}"/>
    <dgm:cxn modelId="{2BCDD8CF-A16A-40DF-9EBC-CF3E474A55D8}" srcId="{B870D4F1-CC9D-4DAC-93AD-BFAAACDD097B}" destId="{7B2FB51D-D569-4F0F-BBF4-B21D54C70D7E}" srcOrd="0" destOrd="0" parTransId="{C554781A-65AD-4245-A06D-CEE4CE256983}" sibTransId="{4E7215D0-70E0-4594-99C7-5E28FB10B216}"/>
    <dgm:cxn modelId="{5AFDFC09-969C-482C-802F-4B532381EE72}" type="presParOf" srcId="{50DCB5E5-A38D-4232-B5C4-8B8F4E44759F}" destId="{4EA661C0-4AD9-4A78-8184-3591AB2CEBD5}" srcOrd="0" destOrd="0" presId="urn:microsoft.com/office/officeart/2005/8/layout/vList2"/>
    <dgm:cxn modelId="{E6939873-3804-48AC-B3C6-E0D7F95C2A4E}" type="presParOf" srcId="{50DCB5E5-A38D-4232-B5C4-8B8F4E44759F}" destId="{0AA38B0E-F2D5-4593-AD40-CCBE3B760018}" srcOrd="1" destOrd="0" presId="urn:microsoft.com/office/officeart/2005/8/layout/vList2"/>
    <dgm:cxn modelId="{5381A6C3-A547-4989-BE1D-7580522B9658}" type="presParOf" srcId="{50DCB5E5-A38D-4232-B5C4-8B8F4E44759F}" destId="{77BA6B81-F472-4BD0-9DF7-6440487248F1}" srcOrd="2" destOrd="0" presId="urn:microsoft.com/office/officeart/2005/8/layout/vList2"/>
    <dgm:cxn modelId="{489C69E9-2B53-4445-92C7-979088243E34}" type="presParOf" srcId="{50DCB5E5-A38D-4232-B5C4-8B8F4E44759F}" destId="{F10654AD-5B73-4349-9E40-4142C9C1C5AE}" srcOrd="3" destOrd="0" presId="urn:microsoft.com/office/officeart/2005/8/layout/vList2"/>
    <dgm:cxn modelId="{BBA403E9-4942-4472-BDBD-120CD7E6D6B8}" type="presParOf" srcId="{50DCB5E5-A38D-4232-B5C4-8B8F4E44759F}" destId="{3A36D42B-374E-4712-A9AE-5DC970B07DF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3709E7-3C99-42F8-A86A-374C0F761F9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6D3F6104-4C75-44E1-A198-D9D44DF65FA1}">
      <dgm:prSet/>
      <dgm:spPr/>
      <dgm:t>
        <a:bodyPr/>
        <a:lstStyle/>
        <a:p>
          <a:r>
            <a:rPr lang="en-US" b="1" u="sng"/>
            <a:t>Date/Time</a:t>
          </a:r>
          <a:r>
            <a:rPr lang="en-US"/>
            <a:t>: The date and time when the weather data was recorded.</a:t>
          </a:r>
        </a:p>
      </dgm:t>
    </dgm:pt>
    <dgm:pt modelId="{69EEF97A-1AD5-489B-A63E-CECA540EBC80}" type="parTrans" cxnId="{67D55B85-4F14-4723-8742-37C567B0F24F}">
      <dgm:prSet/>
      <dgm:spPr/>
      <dgm:t>
        <a:bodyPr/>
        <a:lstStyle/>
        <a:p>
          <a:endParaRPr lang="en-US"/>
        </a:p>
      </dgm:t>
    </dgm:pt>
    <dgm:pt modelId="{F307FE64-0629-4164-896F-A81E1EEF769E}" type="sibTrans" cxnId="{67D55B85-4F14-4723-8742-37C567B0F24F}">
      <dgm:prSet/>
      <dgm:spPr/>
      <dgm:t>
        <a:bodyPr/>
        <a:lstStyle/>
        <a:p>
          <a:endParaRPr lang="en-US"/>
        </a:p>
      </dgm:t>
    </dgm:pt>
    <dgm:pt modelId="{66A6998D-25E6-4AF4-9AE5-81173F7CC879}">
      <dgm:prSet/>
      <dgm:spPr/>
      <dgm:t>
        <a:bodyPr/>
        <a:lstStyle/>
        <a:p>
          <a:r>
            <a:rPr lang="en-US" b="1" u="sng"/>
            <a:t>Ambient Temperature</a:t>
          </a:r>
          <a:r>
            <a:rPr lang="en-US"/>
            <a:t>: The temperature at the plant in degrees Celsius.</a:t>
          </a:r>
        </a:p>
      </dgm:t>
    </dgm:pt>
    <dgm:pt modelId="{699F8FA1-C0A4-450A-B85F-8C03B10566F6}" type="parTrans" cxnId="{F9F33F55-B822-47E7-80B9-E1CB3A67A3C0}">
      <dgm:prSet/>
      <dgm:spPr/>
      <dgm:t>
        <a:bodyPr/>
        <a:lstStyle/>
        <a:p>
          <a:endParaRPr lang="en-US"/>
        </a:p>
      </dgm:t>
    </dgm:pt>
    <dgm:pt modelId="{5A7ED32D-0B31-4456-91D8-F4E6C7669F91}" type="sibTrans" cxnId="{F9F33F55-B822-47E7-80B9-E1CB3A67A3C0}">
      <dgm:prSet/>
      <dgm:spPr/>
      <dgm:t>
        <a:bodyPr/>
        <a:lstStyle/>
        <a:p>
          <a:endParaRPr lang="en-US"/>
        </a:p>
      </dgm:t>
    </dgm:pt>
    <dgm:pt modelId="{EF8096C1-A832-4BE2-A46B-6085084C887F}">
      <dgm:prSet/>
      <dgm:spPr/>
      <dgm:t>
        <a:bodyPr/>
        <a:lstStyle/>
        <a:p>
          <a:r>
            <a:rPr lang="en-US" b="1" u="sng"/>
            <a:t>Module Temperature</a:t>
          </a:r>
          <a:r>
            <a:rPr lang="en-US"/>
            <a:t>: The temperature of the solar panels in degrees Celsius.</a:t>
          </a:r>
        </a:p>
      </dgm:t>
    </dgm:pt>
    <dgm:pt modelId="{AF36B4C3-0952-4FA3-B145-E06630AAB6C4}" type="parTrans" cxnId="{19286F0C-60A4-4974-97B0-4D20027E4C36}">
      <dgm:prSet/>
      <dgm:spPr/>
      <dgm:t>
        <a:bodyPr/>
        <a:lstStyle/>
        <a:p>
          <a:endParaRPr lang="en-US"/>
        </a:p>
      </dgm:t>
    </dgm:pt>
    <dgm:pt modelId="{DE0D67CA-47BE-4CB2-8EEA-CDFDD9F547AE}" type="sibTrans" cxnId="{19286F0C-60A4-4974-97B0-4D20027E4C36}">
      <dgm:prSet/>
      <dgm:spPr/>
      <dgm:t>
        <a:bodyPr/>
        <a:lstStyle/>
        <a:p>
          <a:endParaRPr lang="en-US"/>
        </a:p>
      </dgm:t>
    </dgm:pt>
    <dgm:pt modelId="{2C44D1FB-4769-41C9-A597-281840F7611C}">
      <dgm:prSet/>
      <dgm:spPr/>
      <dgm:t>
        <a:bodyPr/>
        <a:lstStyle/>
        <a:p>
          <a:r>
            <a:rPr lang="en-US" b="1" u="sng"/>
            <a:t>Irradiation</a:t>
          </a:r>
          <a:r>
            <a:rPr lang="en-US" b="1"/>
            <a:t>:</a:t>
          </a:r>
          <a:r>
            <a:rPr lang="en-US"/>
            <a:t> The amount of solar irradiation (or sunlight) received by the solar panels in W/m2.</a:t>
          </a:r>
        </a:p>
      </dgm:t>
    </dgm:pt>
    <dgm:pt modelId="{98071C35-E87C-4AF1-989E-E6A1ECBE373B}" type="parTrans" cxnId="{6E86B5A5-6311-4DFB-B846-26C3C68D2551}">
      <dgm:prSet/>
      <dgm:spPr/>
      <dgm:t>
        <a:bodyPr/>
        <a:lstStyle/>
        <a:p>
          <a:endParaRPr lang="en-US"/>
        </a:p>
      </dgm:t>
    </dgm:pt>
    <dgm:pt modelId="{98B69D01-2CD9-46EC-AF52-70BB4FC92556}" type="sibTrans" cxnId="{6E86B5A5-6311-4DFB-B846-26C3C68D2551}">
      <dgm:prSet/>
      <dgm:spPr/>
      <dgm:t>
        <a:bodyPr/>
        <a:lstStyle/>
        <a:p>
          <a:endParaRPr lang="en-US"/>
        </a:p>
      </dgm:t>
    </dgm:pt>
    <dgm:pt modelId="{577744D0-1D80-4741-9528-E953DB6F24FA}" type="pres">
      <dgm:prSet presAssocID="{473709E7-3C99-42F8-A86A-374C0F761F9D}" presName="diagram" presStyleCnt="0">
        <dgm:presLayoutVars>
          <dgm:dir/>
          <dgm:resizeHandles val="exact"/>
        </dgm:presLayoutVars>
      </dgm:prSet>
      <dgm:spPr/>
    </dgm:pt>
    <dgm:pt modelId="{4FCB0570-63C7-424F-A7AA-4081A95409F6}" type="pres">
      <dgm:prSet presAssocID="{6D3F6104-4C75-44E1-A198-D9D44DF65FA1}" presName="node" presStyleLbl="node1" presStyleIdx="0" presStyleCnt="4">
        <dgm:presLayoutVars>
          <dgm:bulletEnabled val="1"/>
        </dgm:presLayoutVars>
      </dgm:prSet>
      <dgm:spPr/>
    </dgm:pt>
    <dgm:pt modelId="{60E2EDC3-D055-4674-8704-6B6FEB1579F7}" type="pres">
      <dgm:prSet presAssocID="{F307FE64-0629-4164-896F-A81E1EEF769E}" presName="sibTrans" presStyleCnt="0"/>
      <dgm:spPr/>
    </dgm:pt>
    <dgm:pt modelId="{06695B11-232F-4EC5-9DE2-0053147100C1}" type="pres">
      <dgm:prSet presAssocID="{66A6998D-25E6-4AF4-9AE5-81173F7CC879}" presName="node" presStyleLbl="node1" presStyleIdx="1" presStyleCnt="4">
        <dgm:presLayoutVars>
          <dgm:bulletEnabled val="1"/>
        </dgm:presLayoutVars>
      </dgm:prSet>
      <dgm:spPr/>
    </dgm:pt>
    <dgm:pt modelId="{4FD5FD32-42AD-4C6B-B8C1-BBC9379A4E3E}" type="pres">
      <dgm:prSet presAssocID="{5A7ED32D-0B31-4456-91D8-F4E6C7669F91}" presName="sibTrans" presStyleCnt="0"/>
      <dgm:spPr/>
    </dgm:pt>
    <dgm:pt modelId="{2E561E0C-5025-477F-B660-41213C1A8541}" type="pres">
      <dgm:prSet presAssocID="{EF8096C1-A832-4BE2-A46B-6085084C887F}" presName="node" presStyleLbl="node1" presStyleIdx="2" presStyleCnt="4">
        <dgm:presLayoutVars>
          <dgm:bulletEnabled val="1"/>
        </dgm:presLayoutVars>
      </dgm:prSet>
      <dgm:spPr/>
    </dgm:pt>
    <dgm:pt modelId="{DF2CC7C8-E40D-4CC4-A690-64B8E9987A7D}" type="pres">
      <dgm:prSet presAssocID="{DE0D67CA-47BE-4CB2-8EEA-CDFDD9F547AE}" presName="sibTrans" presStyleCnt="0"/>
      <dgm:spPr/>
    </dgm:pt>
    <dgm:pt modelId="{43126954-AC25-4924-866A-863943830930}" type="pres">
      <dgm:prSet presAssocID="{2C44D1FB-4769-41C9-A597-281840F7611C}" presName="node" presStyleLbl="node1" presStyleIdx="3" presStyleCnt="4">
        <dgm:presLayoutVars>
          <dgm:bulletEnabled val="1"/>
        </dgm:presLayoutVars>
      </dgm:prSet>
      <dgm:spPr/>
    </dgm:pt>
  </dgm:ptLst>
  <dgm:cxnLst>
    <dgm:cxn modelId="{19286F0C-60A4-4974-97B0-4D20027E4C36}" srcId="{473709E7-3C99-42F8-A86A-374C0F761F9D}" destId="{EF8096C1-A832-4BE2-A46B-6085084C887F}" srcOrd="2" destOrd="0" parTransId="{AF36B4C3-0952-4FA3-B145-E06630AAB6C4}" sibTransId="{DE0D67CA-47BE-4CB2-8EEA-CDFDD9F547AE}"/>
    <dgm:cxn modelId="{92B5AF34-EA8E-4682-AA9F-D5DF028EEA5F}" type="presOf" srcId="{6D3F6104-4C75-44E1-A198-D9D44DF65FA1}" destId="{4FCB0570-63C7-424F-A7AA-4081A95409F6}" srcOrd="0" destOrd="0" presId="urn:microsoft.com/office/officeart/2005/8/layout/default"/>
    <dgm:cxn modelId="{00AAD764-4866-4E43-B244-4E88C695A147}" type="presOf" srcId="{2C44D1FB-4769-41C9-A597-281840F7611C}" destId="{43126954-AC25-4924-866A-863943830930}" srcOrd="0" destOrd="0" presId="urn:microsoft.com/office/officeart/2005/8/layout/default"/>
    <dgm:cxn modelId="{F9F33F55-B822-47E7-80B9-E1CB3A67A3C0}" srcId="{473709E7-3C99-42F8-A86A-374C0F761F9D}" destId="{66A6998D-25E6-4AF4-9AE5-81173F7CC879}" srcOrd="1" destOrd="0" parTransId="{699F8FA1-C0A4-450A-B85F-8C03B10566F6}" sibTransId="{5A7ED32D-0B31-4456-91D8-F4E6C7669F91}"/>
    <dgm:cxn modelId="{67D55B85-4F14-4723-8742-37C567B0F24F}" srcId="{473709E7-3C99-42F8-A86A-374C0F761F9D}" destId="{6D3F6104-4C75-44E1-A198-D9D44DF65FA1}" srcOrd="0" destOrd="0" parTransId="{69EEF97A-1AD5-489B-A63E-CECA540EBC80}" sibTransId="{F307FE64-0629-4164-896F-A81E1EEF769E}"/>
    <dgm:cxn modelId="{6E86B5A5-6311-4DFB-B846-26C3C68D2551}" srcId="{473709E7-3C99-42F8-A86A-374C0F761F9D}" destId="{2C44D1FB-4769-41C9-A597-281840F7611C}" srcOrd="3" destOrd="0" parTransId="{98071C35-E87C-4AF1-989E-E6A1ECBE373B}" sibTransId="{98B69D01-2CD9-46EC-AF52-70BB4FC92556}"/>
    <dgm:cxn modelId="{BF3B47C1-06F2-4D98-AAF6-31A88C3FB5EF}" type="presOf" srcId="{EF8096C1-A832-4BE2-A46B-6085084C887F}" destId="{2E561E0C-5025-477F-B660-41213C1A8541}" srcOrd="0" destOrd="0" presId="urn:microsoft.com/office/officeart/2005/8/layout/default"/>
    <dgm:cxn modelId="{1AE507D3-02BA-4D78-B586-3AC22CF1E4A0}" type="presOf" srcId="{473709E7-3C99-42F8-A86A-374C0F761F9D}" destId="{577744D0-1D80-4741-9528-E953DB6F24FA}" srcOrd="0" destOrd="0" presId="urn:microsoft.com/office/officeart/2005/8/layout/default"/>
    <dgm:cxn modelId="{9880D7D5-18DE-472C-8610-C12BD9BD504A}" type="presOf" srcId="{66A6998D-25E6-4AF4-9AE5-81173F7CC879}" destId="{06695B11-232F-4EC5-9DE2-0053147100C1}" srcOrd="0" destOrd="0" presId="urn:microsoft.com/office/officeart/2005/8/layout/default"/>
    <dgm:cxn modelId="{63DB7124-2DC2-4F57-BDF4-773F8033395C}" type="presParOf" srcId="{577744D0-1D80-4741-9528-E953DB6F24FA}" destId="{4FCB0570-63C7-424F-A7AA-4081A95409F6}" srcOrd="0" destOrd="0" presId="urn:microsoft.com/office/officeart/2005/8/layout/default"/>
    <dgm:cxn modelId="{FFF4549A-CBC1-4AAF-9720-68D5B1414606}" type="presParOf" srcId="{577744D0-1D80-4741-9528-E953DB6F24FA}" destId="{60E2EDC3-D055-4674-8704-6B6FEB1579F7}" srcOrd="1" destOrd="0" presId="urn:microsoft.com/office/officeart/2005/8/layout/default"/>
    <dgm:cxn modelId="{115791CA-9E14-404B-A6B2-10EE221C335E}" type="presParOf" srcId="{577744D0-1D80-4741-9528-E953DB6F24FA}" destId="{06695B11-232F-4EC5-9DE2-0053147100C1}" srcOrd="2" destOrd="0" presId="urn:microsoft.com/office/officeart/2005/8/layout/default"/>
    <dgm:cxn modelId="{935E8FF8-5D08-47B0-BA3E-6F24D38F1230}" type="presParOf" srcId="{577744D0-1D80-4741-9528-E953DB6F24FA}" destId="{4FD5FD32-42AD-4C6B-B8C1-BBC9379A4E3E}" srcOrd="3" destOrd="0" presId="urn:microsoft.com/office/officeart/2005/8/layout/default"/>
    <dgm:cxn modelId="{20E5136E-F16D-49A0-8334-FBE813682106}" type="presParOf" srcId="{577744D0-1D80-4741-9528-E953DB6F24FA}" destId="{2E561E0C-5025-477F-B660-41213C1A8541}" srcOrd="4" destOrd="0" presId="urn:microsoft.com/office/officeart/2005/8/layout/default"/>
    <dgm:cxn modelId="{9BF46439-94BB-45AE-8069-63742EEEA6E3}" type="presParOf" srcId="{577744D0-1D80-4741-9528-E953DB6F24FA}" destId="{DF2CC7C8-E40D-4CC4-A690-64B8E9987A7D}" srcOrd="5" destOrd="0" presId="urn:microsoft.com/office/officeart/2005/8/layout/default"/>
    <dgm:cxn modelId="{A8ADA8CD-12E1-4B8F-94E6-5E9FF1D949A4}" type="presParOf" srcId="{577744D0-1D80-4741-9528-E953DB6F24FA}" destId="{43126954-AC25-4924-866A-86394383093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CE731E-E9DA-4252-A2A4-A6FB13973C2E}"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E16B0168-B556-4ABA-8651-0546F4CB633D}">
      <dgm:prSet/>
      <dgm:spPr/>
      <dgm:t>
        <a:bodyPr/>
        <a:lstStyle/>
        <a:p>
          <a:r>
            <a:rPr lang="en-US"/>
            <a:t>This file contains information on the energy generated by the solar panels at Plant 2 over a period of 34 days. </a:t>
          </a:r>
        </a:p>
      </dgm:t>
    </dgm:pt>
    <dgm:pt modelId="{84CE3363-7904-455E-A6DA-E3FAE2D3EAE4}" type="parTrans" cxnId="{4E88F172-0EC5-4865-A881-2EFD6A88236D}">
      <dgm:prSet/>
      <dgm:spPr/>
      <dgm:t>
        <a:bodyPr/>
        <a:lstStyle/>
        <a:p>
          <a:endParaRPr lang="en-US"/>
        </a:p>
      </dgm:t>
    </dgm:pt>
    <dgm:pt modelId="{F2B30A7F-E105-4917-B2D8-8810A26337BB}" type="sibTrans" cxnId="{4E88F172-0EC5-4865-A881-2EFD6A88236D}">
      <dgm:prSet/>
      <dgm:spPr/>
      <dgm:t>
        <a:bodyPr/>
        <a:lstStyle/>
        <a:p>
          <a:endParaRPr lang="en-US"/>
        </a:p>
      </dgm:t>
    </dgm:pt>
    <dgm:pt modelId="{56ECA606-4A4E-4FE0-8FD9-985EB16530D9}">
      <dgm:prSet/>
      <dgm:spPr/>
      <dgm:t>
        <a:bodyPr/>
        <a:lstStyle/>
        <a:p>
          <a:r>
            <a:rPr lang="en-US"/>
            <a:t>The data is recorded at 15-minute intervals and includes the same columns </a:t>
          </a:r>
          <a:r>
            <a:rPr lang="en-US" b="1"/>
            <a:t>as the Plant 1 Generation Data file.</a:t>
          </a:r>
          <a:endParaRPr lang="en-US"/>
        </a:p>
      </dgm:t>
    </dgm:pt>
    <dgm:pt modelId="{656AFC58-BAD0-4393-91B3-9E9B1E728964}" type="parTrans" cxnId="{96F81916-2EEE-44DF-B2C7-537F0EF43A72}">
      <dgm:prSet/>
      <dgm:spPr/>
      <dgm:t>
        <a:bodyPr/>
        <a:lstStyle/>
        <a:p>
          <a:endParaRPr lang="en-US"/>
        </a:p>
      </dgm:t>
    </dgm:pt>
    <dgm:pt modelId="{CEF719A3-25F0-4D52-B3E5-6FDD1E49B43B}" type="sibTrans" cxnId="{96F81916-2EEE-44DF-B2C7-537F0EF43A72}">
      <dgm:prSet/>
      <dgm:spPr/>
      <dgm:t>
        <a:bodyPr/>
        <a:lstStyle/>
        <a:p>
          <a:endParaRPr lang="en-US"/>
        </a:p>
      </dgm:t>
    </dgm:pt>
    <dgm:pt modelId="{F40C2E51-6781-4A93-996F-1A66E19F18CC}" type="pres">
      <dgm:prSet presAssocID="{F8CE731E-E9DA-4252-A2A4-A6FB13973C2E}" presName="hierChild1" presStyleCnt="0">
        <dgm:presLayoutVars>
          <dgm:chPref val="1"/>
          <dgm:dir/>
          <dgm:animOne val="branch"/>
          <dgm:animLvl val="lvl"/>
          <dgm:resizeHandles/>
        </dgm:presLayoutVars>
      </dgm:prSet>
      <dgm:spPr/>
    </dgm:pt>
    <dgm:pt modelId="{D569B487-85B6-4384-8B8A-A32BEA5D1E0D}" type="pres">
      <dgm:prSet presAssocID="{E16B0168-B556-4ABA-8651-0546F4CB633D}" presName="hierRoot1" presStyleCnt="0"/>
      <dgm:spPr/>
    </dgm:pt>
    <dgm:pt modelId="{DC3CCEE2-7696-4614-9B44-C5D1289DB252}" type="pres">
      <dgm:prSet presAssocID="{E16B0168-B556-4ABA-8651-0546F4CB633D}" presName="composite" presStyleCnt="0"/>
      <dgm:spPr/>
    </dgm:pt>
    <dgm:pt modelId="{228CEB7A-633C-410E-A06E-A0A202F6183C}" type="pres">
      <dgm:prSet presAssocID="{E16B0168-B556-4ABA-8651-0546F4CB633D}" presName="background" presStyleLbl="node0" presStyleIdx="0" presStyleCnt="2"/>
      <dgm:spPr/>
    </dgm:pt>
    <dgm:pt modelId="{BAA30A75-7949-455A-B546-C7004C7F9AF3}" type="pres">
      <dgm:prSet presAssocID="{E16B0168-B556-4ABA-8651-0546F4CB633D}" presName="text" presStyleLbl="fgAcc0" presStyleIdx="0" presStyleCnt="2">
        <dgm:presLayoutVars>
          <dgm:chPref val="3"/>
        </dgm:presLayoutVars>
      </dgm:prSet>
      <dgm:spPr/>
    </dgm:pt>
    <dgm:pt modelId="{4E985E1E-5F05-475B-9E3A-22164B8F49F9}" type="pres">
      <dgm:prSet presAssocID="{E16B0168-B556-4ABA-8651-0546F4CB633D}" presName="hierChild2" presStyleCnt="0"/>
      <dgm:spPr/>
    </dgm:pt>
    <dgm:pt modelId="{BCDA9D77-85F3-47B7-A8D1-E9E6AABE1BB9}" type="pres">
      <dgm:prSet presAssocID="{56ECA606-4A4E-4FE0-8FD9-985EB16530D9}" presName="hierRoot1" presStyleCnt="0"/>
      <dgm:spPr/>
    </dgm:pt>
    <dgm:pt modelId="{26F6E853-492B-42F2-BAC8-F6B5D3AAAD2F}" type="pres">
      <dgm:prSet presAssocID="{56ECA606-4A4E-4FE0-8FD9-985EB16530D9}" presName="composite" presStyleCnt="0"/>
      <dgm:spPr/>
    </dgm:pt>
    <dgm:pt modelId="{D6EEF7DD-0891-4A16-9AFC-9F0A071E89F6}" type="pres">
      <dgm:prSet presAssocID="{56ECA606-4A4E-4FE0-8FD9-985EB16530D9}" presName="background" presStyleLbl="node0" presStyleIdx="1" presStyleCnt="2"/>
      <dgm:spPr/>
    </dgm:pt>
    <dgm:pt modelId="{B18D86A7-1B90-490E-9D70-B988BE3333B7}" type="pres">
      <dgm:prSet presAssocID="{56ECA606-4A4E-4FE0-8FD9-985EB16530D9}" presName="text" presStyleLbl="fgAcc0" presStyleIdx="1" presStyleCnt="2">
        <dgm:presLayoutVars>
          <dgm:chPref val="3"/>
        </dgm:presLayoutVars>
      </dgm:prSet>
      <dgm:spPr/>
    </dgm:pt>
    <dgm:pt modelId="{A3B7402E-72AD-4193-96A2-752290D69A54}" type="pres">
      <dgm:prSet presAssocID="{56ECA606-4A4E-4FE0-8FD9-985EB16530D9}" presName="hierChild2" presStyleCnt="0"/>
      <dgm:spPr/>
    </dgm:pt>
  </dgm:ptLst>
  <dgm:cxnLst>
    <dgm:cxn modelId="{28A8DC01-B005-4CB2-A85A-1CB40A8E37E2}" type="presOf" srcId="{E16B0168-B556-4ABA-8651-0546F4CB633D}" destId="{BAA30A75-7949-455A-B546-C7004C7F9AF3}" srcOrd="0" destOrd="0" presId="urn:microsoft.com/office/officeart/2005/8/layout/hierarchy1"/>
    <dgm:cxn modelId="{96F81916-2EEE-44DF-B2C7-537F0EF43A72}" srcId="{F8CE731E-E9DA-4252-A2A4-A6FB13973C2E}" destId="{56ECA606-4A4E-4FE0-8FD9-985EB16530D9}" srcOrd="1" destOrd="0" parTransId="{656AFC58-BAD0-4393-91B3-9E9B1E728964}" sibTransId="{CEF719A3-25F0-4D52-B3E5-6FDD1E49B43B}"/>
    <dgm:cxn modelId="{4E88F172-0EC5-4865-A881-2EFD6A88236D}" srcId="{F8CE731E-E9DA-4252-A2A4-A6FB13973C2E}" destId="{E16B0168-B556-4ABA-8651-0546F4CB633D}" srcOrd="0" destOrd="0" parTransId="{84CE3363-7904-455E-A6DA-E3FAE2D3EAE4}" sibTransId="{F2B30A7F-E105-4917-B2D8-8810A26337BB}"/>
    <dgm:cxn modelId="{E0DEBCDA-9293-4D62-95A1-C6613A05020F}" type="presOf" srcId="{F8CE731E-E9DA-4252-A2A4-A6FB13973C2E}" destId="{F40C2E51-6781-4A93-996F-1A66E19F18CC}" srcOrd="0" destOrd="0" presId="urn:microsoft.com/office/officeart/2005/8/layout/hierarchy1"/>
    <dgm:cxn modelId="{641039FA-31B9-4711-BB4C-C6B22DAC3EBD}" type="presOf" srcId="{56ECA606-4A4E-4FE0-8FD9-985EB16530D9}" destId="{B18D86A7-1B90-490E-9D70-B988BE3333B7}" srcOrd="0" destOrd="0" presId="urn:microsoft.com/office/officeart/2005/8/layout/hierarchy1"/>
    <dgm:cxn modelId="{5CDC60C1-7E4E-433E-B5D3-89269E87961B}" type="presParOf" srcId="{F40C2E51-6781-4A93-996F-1A66E19F18CC}" destId="{D569B487-85B6-4384-8B8A-A32BEA5D1E0D}" srcOrd="0" destOrd="0" presId="urn:microsoft.com/office/officeart/2005/8/layout/hierarchy1"/>
    <dgm:cxn modelId="{4D52506A-6C65-4A6B-8C0E-72D7E5DA9A01}" type="presParOf" srcId="{D569B487-85B6-4384-8B8A-A32BEA5D1E0D}" destId="{DC3CCEE2-7696-4614-9B44-C5D1289DB252}" srcOrd="0" destOrd="0" presId="urn:microsoft.com/office/officeart/2005/8/layout/hierarchy1"/>
    <dgm:cxn modelId="{34F3F143-8AA1-45C5-A64E-83895803F7D0}" type="presParOf" srcId="{DC3CCEE2-7696-4614-9B44-C5D1289DB252}" destId="{228CEB7A-633C-410E-A06E-A0A202F6183C}" srcOrd="0" destOrd="0" presId="urn:microsoft.com/office/officeart/2005/8/layout/hierarchy1"/>
    <dgm:cxn modelId="{AEB7E79D-7F5A-44ED-BA23-69C30AD4A1ED}" type="presParOf" srcId="{DC3CCEE2-7696-4614-9B44-C5D1289DB252}" destId="{BAA30A75-7949-455A-B546-C7004C7F9AF3}" srcOrd="1" destOrd="0" presId="urn:microsoft.com/office/officeart/2005/8/layout/hierarchy1"/>
    <dgm:cxn modelId="{19569657-C5CC-4227-9258-890C7C69C2A7}" type="presParOf" srcId="{D569B487-85B6-4384-8B8A-A32BEA5D1E0D}" destId="{4E985E1E-5F05-475B-9E3A-22164B8F49F9}" srcOrd="1" destOrd="0" presId="urn:microsoft.com/office/officeart/2005/8/layout/hierarchy1"/>
    <dgm:cxn modelId="{2459A2F2-3B14-45F7-A9A2-568AF07DFD26}" type="presParOf" srcId="{F40C2E51-6781-4A93-996F-1A66E19F18CC}" destId="{BCDA9D77-85F3-47B7-A8D1-E9E6AABE1BB9}" srcOrd="1" destOrd="0" presId="urn:microsoft.com/office/officeart/2005/8/layout/hierarchy1"/>
    <dgm:cxn modelId="{CF7395B7-C7D2-47B8-8F9A-DE30BD32D834}" type="presParOf" srcId="{BCDA9D77-85F3-47B7-A8D1-E9E6AABE1BB9}" destId="{26F6E853-492B-42F2-BAC8-F6B5D3AAAD2F}" srcOrd="0" destOrd="0" presId="urn:microsoft.com/office/officeart/2005/8/layout/hierarchy1"/>
    <dgm:cxn modelId="{B5089156-7B3F-4571-B07F-DD6B289AAB76}" type="presParOf" srcId="{26F6E853-492B-42F2-BAC8-F6B5D3AAAD2F}" destId="{D6EEF7DD-0891-4A16-9AFC-9F0A071E89F6}" srcOrd="0" destOrd="0" presId="urn:microsoft.com/office/officeart/2005/8/layout/hierarchy1"/>
    <dgm:cxn modelId="{6C29E00A-80A7-47D8-B8C1-A991B0946918}" type="presParOf" srcId="{26F6E853-492B-42F2-BAC8-F6B5D3AAAD2F}" destId="{B18D86A7-1B90-490E-9D70-B988BE3333B7}" srcOrd="1" destOrd="0" presId="urn:microsoft.com/office/officeart/2005/8/layout/hierarchy1"/>
    <dgm:cxn modelId="{773C1C39-96ED-4884-95B5-941C31D20664}" type="presParOf" srcId="{BCDA9D77-85F3-47B7-A8D1-E9E6AABE1BB9}" destId="{A3B7402E-72AD-4193-96A2-752290D69A5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BF658E-FF5D-4858-AFD7-5B55D4356A39}" type="doc">
      <dgm:prSet loTypeId="urn:microsoft.com/office/officeart/2005/8/layout/process4" loCatId="process" qsTypeId="urn:microsoft.com/office/officeart/2005/8/quickstyle/simple4" qsCatId="simple" csTypeId="urn:microsoft.com/office/officeart/2005/8/colors/colorful5" csCatId="colorful"/>
      <dgm:spPr/>
      <dgm:t>
        <a:bodyPr/>
        <a:lstStyle/>
        <a:p>
          <a:endParaRPr lang="en-US"/>
        </a:p>
      </dgm:t>
    </dgm:pt>
    <dgm:pt modelId="{B7635233-146B-4271-939F-1570B5DB702D}">
      <dgm:prSet/>
      <dgm:spPr/>
      <dgm:t>
        <a:bodyPr/>
        <a:lstStyle/>
        <a:p>
          <a:r>
            <a:rPr lang="en-US"/>
            <a:t>We analyzed the performance of the two power plants by calculating their efficiency.</a:t>
          </a:r>
        </a:p>
      </dgm:t>
    </dgm:pt>
    <dgm:pt modelId="{E4F2EF5C-1C08-4C7D-A701-6E0011EC609B}" type="parTrans" cxnId="{4ABDEF57-6E90-4AB6-B5D8-A910569BA628}">
      <dgm:prSet/>
      <dgm:spPr/>
      <dgm:t>
        <a:bodyPr/>
        <a:lstStyle/>
        <a:p>
          <a:endParaRPr lang="en-US"/>
        </a:p>
      </dgm:t>
    </dgm:pt>
    <dgm:pt modelId="{6B82C98D-3343-46CE-834D-40BA6E707366}" type="sibTrans" cxnId="{4ABDEF57-6E90-4AB6-B5D8-A910569BA628}">
      <dgm:prSet/>
      <dgm:spPr/>
      <dgm:t>
        <a:bodyPr/>
        <a:lstStyle/>
        <a:p>
          <a:endParaRPr lang="en-US"/>
        </a:p>
      </dgm:t>
    </dgm:pt>
    <dgm:pt modelId="{10728DFF-F7AE-42C4-9A66-0EB059CB4233}">
      <dgm:prSet/>
      <dgm:spPr/>
      <dgm:t>
        <a:bodyPr/>
        <a:lstStyle/>
        <a:p>
          <a:r>
            <a:rPr lang="en-US" b="1"/>
            <a:t>Efficiency = (AC Power / DC Power) * 100</a:t>
          </a:r>
          <a:endParaRPr lang="en-US"/>
        </a:p>
      </dgm:t>
    </dgm:pt>
    <dgm:pt modelId="{73CB051C-C428-4588-939B-936433BC0793}" type="parTrans" cxnId="{FB18F768-1631-40AA-A59E-8D7E5EA61FCF}">
      <dgm:prSet/>
      <dgm:spPr/>
      <dgm:t>
        <a:bodyPr/>
        <a:lstStyle/>
        <a:p>
          <a:endParaRPr lang="en-US"/>
        </a:p>
      </dgm:t>
    </dgm:pt>
    <dgm:pt modelId="{CFA666D9-ED3F-47C9-898E-2EE2809C1DC6}" type="sibTrans" cxnId="{FB18F768-1631-40AA-A59E-8D7E5EA61FCF}">
      <dgm:prSet/>
      <dgm:spPr/>
      <dgm:t>
        <a:bodyPr/>
        <a:lstStyle/>
        <a:p>
          <a:endParaRPr lang="en-US"/>
        </a:p>
      </dgm:t>
    </dgm:pt>
    <dgm:pt modelId="{3DC7A99A-77EA-4307-BFBB-CFECFD01A796}">
      <dgm:prSet/>
      <dgm:spPr/>
      <dgm:t>
        <a:bodyPr/>
        <a:lstStyle/>
        <a:p>
          <a:r>
            <a:rPr lang="en-US"/>
            <a:t>We found that the efficiency of the Gujarat power plant is higher than the Rajasthan power plant, with an average efficiency of 16.8% and 15.9%, respectively. </a:t>
          </a:r>
        </a:p>
      </dgm:t>
    </dgm:pt>
    <dgm:pt modelId="{22A5EC82-7FC8-4FFB-B740-3C2E16A70BD9}" type="parTrans" cxnId="{79FF5E37-A628-4C04-B79B-345A59BE0A0C}">
      <dgm:prSet/>
      <dgm:spPr/>
      <dgm:t>
        <a:bodyPr/>
        <a:lstStyle/>
        <a:p>
          <a:endParaRPr lang="en-US"/>
        </a:p>
      </dgm:t>
    </dgm:pt>
    <dgm:pt modelId="{801DD14B-ED8B-4204-BFAD-19DFF3E8D19A}" type="sibTrans" cxnId="{79FF5E37-A628-4C04-B79B-345A59BE0A0C}">
      <dgm:prSet/>
      <dgm:spPr/>
      <dgm:t>
        <a:bodyPr/>
        <a:lstStyle/>
        <a:p>
          <a:endParaRPr lang="en-US"/>
        </a:p>
      </dgm:t>
    </dgm:pt>
    <dgm:pt modelId="{D0253913-2595-4D9D-A781-B3BDA60275BA}">
      <dgm:prSet/>
      <dgm:spPr/>
      <dgm:t>
        <a:bodyPr/>
        <a:lstStyle/>
        <a:p>
          <a:r>
            <a:rPr lang="en-US"/>
            <a:t>We also found that the efficiency of both power plants varies with weather conditions, with higher efficiency during sunny days and lower efficiency during cloudy days.</a:t>
          </a:r>
        </a:p>
      </dgm:t>
    </dgm:pt>
    <dgm:pt modelId="{B7354C47-C3DB-49EB-B248-FD0BDB8CC385}" type="parTrans" cxnId="{792EC07B-CED5-4C3B-AEC2-B086854E4E7B}">
      <dgm:prSet/>
      <dgm:spPr/>
      <dgm:t>
        <a:bodyPr/>
        <a:lstStyle/>
        <a:p>
          <a:endParaRPr lang="en-US"/>
        </a:p>
      </dgm:t>
    </dgm:pt>
    <dgm:pt modelId="{227B9450-1331-4CB2-A217-892A4E6EC022}" type="sibTrans" cxnId="{792EC07B-CED5-4C3B-AEC2-B086854E4E7B}">
      <dgm:prSet/>
      <dgm:spPr/>
      <dgm:t>
        <a:bodyPr/>
        <a:lstStyle/>
        <a:p>
          <a:endParaRPr lang="en-US"/>
        </a:p>
      </dgm:t>
    </dgm:pt>
    <dgm:pt modelId="{69A5494B-349C-4261-A5FA-14F9749E8925}" type="pres">
      <dgm:prSet presAssocID="{54BF658E-FF5D-4858-AFD7-5B55D4356A39}" presName="Name0" presStyleCnt="0">
        <dgm:presLayoutVars>
          <dgm:dir/>
          <dgm:animLvl val="lvl"/>
          <dgm:resizeHandles val="exact"/>
        </dgm:presLayoutVars>
      </dgm:prSet>
      <dgm:spPr/>
    </dgm:pt>
    <dgm:pt modelId="{A2961A2A-E093-45B7-B40D-450D2B0740BF}" type="pres">
      <dgm:prSet presAssocID="{D0253913-2595-4D9D-A781-B3BDA60275BA}" presName="boxAndChildren" presStyleCnt="0"/>
      <dgm:spPr/>
    </dgm:pt>
    <dgm:pt modelId="{76B2D26F-0FBE-4027-B2E5-F418BDCCF94D}" type="pres">
      <dgm:prSet presAssocID="{D0253913-2595-4D9D-A781-B3BDA60275BA}" presName="parentTextBox" presStyleLbl="node1" presStyleIdx="0" presStyleCnt="4"/>
      <dgm:spPr/>
    </dgm:pt>
    <dgm:pt modelId="{FE644C6E-9B81-40D8-A04D-97D9AC95565C}" type="pres">
      <dgm:prSet presAssocID="{801DD14B-ED8B-4204-BFAD-19DFF3E8D19A}" presName="sp" presStyleCnt="0"/>
      <dgm:spPr/>
    </dgm:pt>
    <dgm:pt modelId="{01339387-41A9-43B0-83E9-3AFE44DC5EA2}" type="pres">
      <dgm:prSet presAssocID="{3DC7A99A-77EA-4307-BFBB-CFECFD01A796}" presName="arrowAndChildren" presStyleCnt="0"/>
      <dgm:spPr/>
    </dgm:pt>
    <dgm:pt modelId="{DEA6FF9C-998E-4456-9CF0-40B62456A226}" type="pres">
      <dgm:prSet presAssocID="{3DC7A99A-77EA-4307-BFBB-CFECFD01A796}" presName="parentTextArrow" presStyleLbl="node1" presStyleIdx="1" presStyleCnt="4"/>
      <dgm:spPr/>
    </dgm:pt>
    <dgm:pt modelId="{E869BA6E-491F-425B-AFE0-7D084F76CB3F}" type="pres">
      <dgm:prSet presAssocID="{CFA666D9-ED3F-47C9-898E-2EE2809C1DC6}" presName="sp" presStyleCnt="0"/>
      <dgm:spPr/>
    </dgm:pt>
    <dgm:pt modelId="{9D3466F1-608B-4ACE-AD69-126F80C037F2}" type="pres">
      <dgm:prSet presAssocID="{10728DFF-F7AE-42C4-9A66-0EB059CB4233}" presName="arrowAndChildren" presStyleCnt="0"/>
      <dgm:spPr/>
    </dgm:pt>
    <dgm:pt modelId="{F19D0EF8-F25B-4A90-8424-1EB8E0870472}" type="pres">
      <dgm:prSet presAssocID="{10728DFF-F7AE-42C4-9A66-0EB059CB4233}" presName="parentTextArrow" presStyleLbl="node1" presStyleIdx="2" presStyleCnt="4"/>
      <dgm:spPr/>
    </dgm:pt>
    <dgm:pt modelId="{941C6DFD-8FF9-4E78-BE6C-5728BE8D9F83}" type="pres">
      <dgm:prSet presAssocID="{6B82C98D-3343-46CE-834D-40BA6E707366}" presName="sp" presStyleCnt="0"/>
      <dgm:spPr/>
    </dgm:pt>
    <dgm:pt modelId="{8A514DB9-391C-409C-BCBE-243F504B3BE9}" type="pres">
      <dgm:prSet presAssocID="{B7635233-146B-4271-939F-1570B5DB702D}" presName="arrowAndChildren" presStyleCnt="0"/>
      <dgm:spPr/>
    </dgm:pt>
    <dgm:pt modelId="{BEA6D3A4-897C-4253-8592-CC31ADDF5F8C}" type="pres">
      <dgm:prSet presAssocID="{B7635233-146B-4271-939F-1570B5DB702D}" presName="parentTextArrow" presStyleLbl="node1" presStyleIdx="3" presStyleCnt="4"/>
      <dgm:spPr/>
    </dgm:pt>
  </dgm:ptLst>
  <dgm:cxnLst>
    <dgm:cxn modelId="{0A1BC306-821E-415B-BA80-DB7E6B2597CD}" type="presOf" srcId="{B7635233-146B-4271-939F-1570B5DB702D}" destId="{BEA6D3A4-897C-4253-8592-CC31ADDF5F8C}" srcOrd="0" destOrd="0" presId="urn:microsoft.com/office/officeart/2005/8/layout/process4"/>
    <dgm:cxn modelId="{79FF5E37-A628-4C04-B79B-345A59BE0A0C}" srcId="{54BF658E-FF5D-4858-AFD7-5B55D4356A39}" destId="{3DC7A99A-77EA-4307-BFBB-CFECFD01A796}" srcOrd="2" destOrd="0" parTransId="{22A5EC82-7FC8-4FFB-B740-3C2E16A70BD9}" sibTransId="{801DD14B-ED8B-4204-BFAD-19DFF3E8D19A}"/>
    <dgm:cxn modelId="{FB18F768-1631-40AA-A59E-8D7E5EA61FCF}" srcId="{54BF658E-FF5D-4858-AFD7-5B55D4356A39}" destId="{10728DFF-F7AE-42C4-9A66-0EB059CB4233}" srcOrd="1" destOrd="0" parTransId="{73CB051C-C428-4588-939B-936433BC0793}" sibTransId="{CFA666D9-ED3F-47C9-898E-2EE2809C1DC6}"/>
    <dgm:cxn modelId="{E374CB6E-385E-4C3A-A109-5428F8EFCE78}" type="presOf" srcId="{3DC7A99A-77EA-4307-BFBB-CFECFD01A796}" destId="{DEA6FF9C-998E-4456-9CF0-40B62456A226}" srcOrd="0" destOrd="0" presId="urn:microsoft.com/office/officeart/2005/8/layout/process4"/>
    <dgm:cxn modelId="{4ABDEF57-6E90-4AB6-B5D8-A910569BA628}" srcId="{54BF658E-FF5D-4858-AFD7-5B55D4356A39}" destId="{B7635233-146B-4271-939F-1570B5DB702D}" srcOrd="0" destOrd="0" parTransId="{E4F2EF5C-1C08-4C7D-A701-6E0011EC609B}" sibTransId="{6B82C98D-3343-46CE-834D-40BA6E707366}"/>
    <dgm:cxn modelId="{792EC07B-CED5-4C3B-AEC2-B086854E4E7B}" srcId="{54BF658E-FF5D-4858-AFD7-5B55D4356A39}" destId="{D0253913-2595-4D9D-A781-B3BDA60275BA}" srcOrd="3" destOrd="0" parTransId="{B7354C47-C3DB-49EB-B248-FD0BDB8CC385}" sibTransId="{227B9450-1331-4CB2-A217-892A4E6EC022}"/>
    <dgm:cxn modelId="{1DD3A09A-7ECF-47F3-9455-15C050B89EA4}" type="presOf" srcId="{D0253913-2595-4D9D-A781-B3BDA60275BA}" destId="{76B2D26F-0FBE-4027-B2E5-F418BDCCF94D}" srcOrd="0" destOrd="0" presId="urn:microsoft.com/office/officeart/2005/8/layout/process4"/>
    <dgm:cxn modelId="{4385889C-1254-4CEE-81FF-531554184F05}" type="presOf" srcId="{54BF658E-FF5D-4858-AFD7-5B55D4356A39}" destId="{69A5494B-349C-4261-A5FA-14F9749E8925}" srcOrd="0" destOrd="0" presId="urn:microsoft.com/office/officeart/2005/8/layout/process4"/>
    <dgm:cxn modelId="{DAB4B9C5-4368-4B95-9309-607EBE94646C}" type="presOf" srcId="{10728DFF-F7AE-42C4-9A66-0EB059CB4233}" destId="{F19D0EF8-F25B-4A90-8424-1EB8E0870472}" srcOrd="0" destOrd="0" presId="urn:microsoft.com/office/officeart/2005/8/layout/process4"/>
    <dgm:cxn modelId="{62D38202-93DA-4AA9-B9B4-48879A7E38FB}" type="presParOf" srcId="{69A5494B-349C-4261-A5FA-14F9749E8925}" destId="{A2961A2A-E093-45B7-B40D-450D2B0740BF}" srcOrd="0" destOrd="0" presId="urn:microsoft.com/office/officeart/2005/8/layout/process4"/>
    <dgm:cxn modelId="{C30F4602-3C9B-4A31-9F0A-19D53E4F6A66}" type="presParOf" srcId="{A2961A2A-E093-45B7-B40D-450D2B0740BF}" destId="{76B2D26F-0FBE-4027-B2E5-F418BDCCF94D}" srcOrd="0" destOrd="0" presId="urn:microsoft.com/office/officeart/2005/8/layout/process4"/>
    <dgm:cxn modelId="{222FAE69-9F73-46DB-86D8-2744E572AF96}" type="presParOf" srcId="{69A5494B-349C-4261-A5FA-14F9749E8925}" destId="{FE644C6E-9B81-40D8-A04D-97D9AC95565C}" srcOrd="1" destOrd="0" presId="urn:microsoft.com/office/officeart/2005/8/layout/process4"/>
    <dgm:cxn modelId="{F382FF9E-56A8-42BE-9AB3-0B274496C9FB}" type="presParOf" srcId="{69A5494B-349C-4261-A5FA-14F9749E8925}" destId="{01339387-41A9-43B0-83E9-3AFE44DC5EA2}" srcOrd="2" destOrd="0" presId="urn:microsoft.com/office/officeart/2005/8/layout/process4"/>
    <dgm:cxn modelId="{7B19D3B2-59CF-4AF6-AE33-118E426810FA}" type="presParOf" srcId="{01339387-41A9-43B0-83E9-3AFE44DC5EA2}" destId="{DEA6FF9C-998E-4456-9CF0-40B62456A226}" srcOrd="0" destOrd="0" presId="urn:microsoft.com/office/officeart/2005/8/layout/process4"/>
    <dgm:cxn modelId="{991733B7-7694-4350-97FD-A8E0F9A31F9C}" type="presParOf" srcId="{69A5494B-349C-4261-A5FA-14F9749E8925}" destId="{E869BA6E-491F-425B-AFE0-7D084F76CB3F}" srcOrd="3" destOrd="0" presId="urn:microsoft.com/office/officeart/2005/8/layout/process4"/>
    <dgm:cxn modelId="{3ED9B128-B37F-4D93-8206-FED5D9D4084C}" type="presParOf" srcId="{69A5494B-349C-4261-A5FA-14F9749E8925}" destId="{9D3466F1-608B-4ACE-AD69-126F80C037F2}" srcOrd="4" destOrd="0" presId="urn:microsoft.com/office/officeart/2005/8/layout/process4"/>
    <dgm:cxn modelId="{170F0B15-277B-4DE9-9BC9-1FF8BC344409}" type="presParOf" srcId="{9D3466F1-608B-4ACE-AD69-126F80C037F2}" destId="{F19D0EF8-F25B-4A90-8424-1EB8E0870472}" srcOrd="0" destOrd="0" presId="urn:microsoft.com/office/officeart/2005/8/layout/process4"/>
    <dgm:cxn modelId="{D0091F2A-80D4-443A-AA1D-4629E7CD6B1B}" type="presParOf" srcId="{69A5494B-349C-4261-A5FA-14F9749E8925}" destId="{941C6DFD-8FF9-4E78-BE6C-5728BE8D9F83}" srcOrd="5" destOrd="0" presId="urn:microsoft.com/office/officeart/2005/8/layout/process4"/>
    <dgm:cxn modelId="{6C80FC33-7B50-4BB1-8E4C-C94FDC454122}" type="presParOf" srcId="{69A5494B-349C-4261-A5FA-14F9749E8925}" destId="{8A514DB9-391C-409C-BCBE-243F504B3BE9}" srcOrd="6" destOrd="0" presId="urn:microsoft.com/office/officeart/2005/8/layout/process4"/>
    <dgm:cxn modelId="{A8411E2E-EDC4-4578-A817-90454A0FA9C2}" type="presParOf" srcId="{8A514DB9-391C-409C-BCBE-243F504B3BE9}" destId="{BEA6D3A4-897C-4253-8592-CC31ADDF5F8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9CB8BA-74F6-4BB4-ABFA-BCFACA4A145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42FBE95-0567-4004-ABD4-84B41FC0A6AB}">
      <dgm:prSet/>
      <dgm:spPr/>
      <dgm:t>
        <a:bodyPr/>
        <a:lstStyle/>
        <a:p>
          <a:r>
            <a:rPr lang="en-US" b="1"/>
            <a:t>Power generation varies with time</a:t>
          </a:r>
          <a:endParaRPr lang="en-US"/>
        </a:p>
      </dgm:t>
    </dgm:pt>
    <dgm:pt modelId="{8B4C301A-8ED8-42F0-AD12-2EE50CCB5D0A}" type="parTrans" cxnId="{AC70B495-7263-497C-ADDB-62565708FE5D}">
      <dgm:prSet/>
      <dgm:spPr/>
      <dgm:t>
        <a:bodyPr/>
        <a:lstStyle/>
        <a:p>
          <a:endParaRPr lang="en-US"/>
        </a:p>
      </dgm:t>
    </dgm:pt>
    <dgm:pt modelId="{26027203-4695-4D14-AEFC-8B5837E370C5}" type="sibTrans" cxnId="{AC70B495-7263-497C-ADDB-62565708FE5D}">
      <dgm:prSet/>
      <dgm:spPr/>
      <dgm:t>
        <a:bodyPr/>
        <a:lstStyle/>
        <a:p>
          <a:endParaRPr lang="en-US"/>
        </a:p>
      </dgm:t>
    </dgm:pt>
    <dgm:pt modelId="{2E8053B1-BDAE-4A93-92D9-DEC4BE7C190B}">
      <dgm:prSet/>
      <dgm:spPr/>
      <dgm:t>
        <a:bodyPr/>
        <a:lstStyle/>
        <a:p>
          <a:r>
            <a:rPr lang="en-US" b="1"/>
            <a:t>Plant 1 generates more power than Plant 2</a:t>
          </a:r>
          <a:endParaRPr lang="en-US"/>
        </a:p>
      </dgm:t>
    </dgm:pt>
    <dgm:pt modelId="{FC6B2D13-3DF7-4158-A279-532264632113}" type="parTrans" cxnId="{5F6DA852-464A-4DAF-98C7-4C3DB20E0DDF}">
      <dgm:prSet/>
      <dgm:spPr/>
      <dgm:t>
        <a:bodyPr/>
        <a:lstStyle/>
        <a:p>
          <a:endParaRPr lang="en-US"/>
        </a:p>
      </dgm:t>
    </dgm:pt>
    <dgm:pt modelId="{34FB3648-53EE-46E0-928D-77D741594A2F}" type="sibTrans" cxnId="{5F6DA852-464A-4DAF-98C7-4C3DB20E0DDF}">
      <dgm:prSet/>
      <dgm:spPr/>
      <dgm:t>
        <a:bodyPr/>
        <a:lstStyle/>
        <a:p>
          <a:endParaRPr lang="en-US"/>
        </a:p>
      </dgm:t>
    </dgm:pt>
    <dgm:pt modelId="{D869DD6E-51D4-4691-81C5-385082636B96}">
      <dgm:prSet/>
      <dgm:spPr/>
      <dgm:t>
        <a:bodyPr/>
        <a:lstStyle/>
        <a:p>
          <a:r>
            <a:rPr lang="en-US" b="1"/>
            <a:t>Ambient temperature affects power generation</a:t>
          </a:r>
          <a:endParaRPr lang="en-US"/>
        </a:p>
      </dgm:t>
    </dgm:pt>
    <dgm:pt modelId="{A9B04584-F406-401C-945C-90C0684F8E59}" type="parTrans" cxnId="{50468774-3231-4DFC-8AB4-1A1B1CDFBE88}">
      <dgm:prSet/>
      <dgm:spPr/>
      <dgm:t>
        <a:bodyPr/>
        <a:lstStyle/>
        <a:p>
          <a:endParaRPr lang="en-US"/>
        </a:p>
      </dgm:t>
    </dgm:pt>
    <dgm:pt modelId="{7827384D-F4B2-42B6-A30E-F9AA355DC043}" type="sibTrans" cxnId="{50468774-3231-4DFC-8AB4-1A1B1CDFBE88}">
      <dgm:prSet/>
      <dgm:spPr/>
      <dgm:t>
        <a:bodyPr/>
        <a:lstStyle/>
        <a:p>
          <a:endParaRPr lang="en-US"/>
        </a:p>
      </dgm:t>
    </dgm:pt>
    <dgm:pt modelId="{24BF4B95-3A3F-4560-8CFF-BF15DB0DACBA}">
      <dgm:prSet/>
      <dgm:spPr/>
      <dgm:t>
        <a:bodyPr/>
        <a:lstStyle/>
        <a:p>
          <a:r>
            <a:rPr lang="en-US"/>
            <a:t>There is a positive correlation between DC power and AC power</a:t>
          </a:r>
        </a:p>
      </dgm:t>
    </dgm:pt>
    <dgm:pt modelId="{BC18F7A1-B44B-49A9-A68B-7F4D8BC2A52D}" type="parTrans" cxnId="{CB4530C5-4D78-41E5-8C37-E6CEA0234052}">
      <dgm:prSet/>
      <dgm:spPr/>
      <dgm:t>
        <a:bodyPr/>
        <a:lstStyle/>
        <a:p>
          <a:endParaRPr lang="en-US"/>
        </a:p>
      </dgm:t>
    </dgm:pt>
    <dgm:pt modelId="{A3503A28-EFF6-4910-9229-33B2069445CA}" type="sibTrans" cxnId="{CB4530C5-4D78-41E5-8C37-E6CEA0234052}">
      <dgm:prSet/>
      <dgm:spPr/>
      <dgm:t>
        <a:bodyPr/>
        <a:lstStyle/>
        <a:p>
          <a:endParaRPr lang="en-US"/>
        </a:p>
      </dgm:t>
    </dgm:pt>
    <dgm:pt modelId="{F28A64F1-92F5-477E-B011-1C82597297F6}">
      <dgm:prSet/>
      <dgm:spPr/>
      <dgm:t>
        <a:bodyPr/>
        <a:lstStyle/>
        <a:p>
          <a:r>
            <a:rPr lang="en-US"/>
            <a:t>We can see a strong negative correlation between ambient temperature and module temperature. </a:t>
          </a:r>
        </a:p>
      </dgm:t>
    </dgm:pt>
    <dgm:pt modelId="{7CFF4987-DBDA-4F08-BF9E-76BB1894EF39}" type="parTrans" cxnId="{6144EB99-698D-49AB-B47B-A177258620F0}">
      <dgm:prSet/>
      <dgm:spPr/>
      <dgm:t>
        <a:bodyPr/>
        <a:lstStyle/>
        <a:p>
          <a:endParaRPr lang="en-US"/>
        </a:p>
      </dgm:t>
    </dgm:pt>
    <dgm:pt modelId="{E88F9EE2-8CD5-4004-A746-55B64E375148}" type="sibTrans" cxnId="{6144EB99-698D-49AB-B47B-A177258620F0}">
      <dgm:prSet/>
      <dgm:spPr/>
      <dgm:t>
        <a:bodyPr/>
        <a:lstStyle/>
        <a:p>
          <a:endParaRPr lang="en-US"/>
        </a:p>
      </dgm:t>
    </dgm:pt>
    <dgm:pt modelId="{4DE805D3-F2DD-4284-86C2-133BAA180772}">
      <dgm:prSet/>
      <dgm:spPr/>
      <dgm:t>
        <a:bodyPr/>
        <a:lstStyle/>
        <a:p>
          <a:r>
            <a:rPr lang="en-US"/>
            <a:t>We can observe a weak positive correlation between module temperature and DC power. </a:t>
          </a:r>
        </a:p>
      </dgm:t>
    </dgm:pt>
    <dgm:pt modelId="{12011F0C-BDF6-423D-8365-9D77DF1C4900}" type="parTrans" cxnId="{CCAF1543-DCC9-4168-BF87-7EABC1177ACF}">
      <dgm:prSet/>
      <dgm:spPr/>
      <dgm:t>
        <a:bodyPr/>
        <a:lstStyle/>
        <a:p>
          <a:endParaRPr lang="en-US"/>
        </a:p>
      </dgm:t>
    </dgm:pt>
    <dgm:pt modelId="{4A789CBF-2D77-4C8E-9A31-E3B655B7A906}" type="sibTrans" cxnId="{CCAF1543-DCC9-4168-BF87-7EABC1177ACF}">
      <dgm:prSet/>
      <dgm:spPr/>
      <dgm:t>
        <a:bodyPr/>
        <a:lstStyle/>
        <a:p>
          <a:endParaRPr lang="en-US"/>
        </a:p>
      </dgm:t>
    </dgm:pt>
    <dgm:pt modelId="{5F2FC296-9F8D-431E-8548-334C75BC6953}" type="pres">
      <dgm:prSet presAssocID="{EA9CB8BA-74F6-4BB4-ABFA-BCFACA4A145C}" presName="linear" presStyleCnt="0">
        <dgm:presLayoutVars>
          <dgm:animLvl val="lvl"/>
          <dgm:resizeHandles val="exact"/>
        </dgm:presLayoutVars>
      </dgm:prSet>
      <dgm:spPr/>
    </dgm:pt>
    <dgm:pt modelId="{EB58B9BF-C848-4456-8A9C-EA73D74056AF}" type="pres">
      <dgm:prSet presAssocID="{942FBE95-0567-4004-ABD4-84B41FC0A6AB}" presName="parentText" presStyleLbl="node1" presStyleIdx="0" presStyleCnt="6">
        <dgm:presLayoutVars>
          <dgm:chMax val="0"/>
          <dgm:bulletEnabled val="1"/>
        </dgm:presLayoutVars>
      </dgm:prSet>
      <dgm:spPr/>
    </dgm:pt>
    <dgm:pt modelId="{E7CD65BF-4CBD-40B2-B5CF-F6F963C6DA42}" type="pres">
      <dgm:prSet presAssocID="{26027203-4695-4D14-AEFC-8B5837E370C5}" presName="spacer" presStyleCnt="0"/>
      <dgm:spPr/>
    </dgm:pt>
    <dgm:pt modelId="{5FD830D0-7FAF-480C-AB7D-19DD713AF1EF}" type="pres">
      <dgm:prSet presAssocID="{2E8053B1-BDAE-4A93-92D9-DEC4BE7C190B}" presName="parentText" presStyleLbl="node1" presStyleIdx="1" presStyleCnt="6">
        <dgm:presLayoutVars>
          <dgm:chMax val="0"/>
          <dgm:bulletEnabled val="1"/>
        </dgm:presLayoutVars>
      </dgm:prSet>
      <dgm:spPr/>
    </dgm:pt>
    <dgm:pt modelId="{33BE263C-5B15-43A5-B795-B39D6EED336A}" type="pres">
      <dgm:prSet presAssocID="{34FB3648-53EE-46E0-928D-77D741594A2F}" presName="spacer" presStyleCnt="0"/>
      <dgm:spPr/>
    </dgm:pt>
    <dgm:pt modelId="{A53C73B8-8743-4E7F-BA2F-FCEC52C3C5F8}" type="pres">
      <dgm:prSet presAssocID="{D869DD6E-51D4-4691-81C5-385082636B96}" presName="parentText" presStyleLbl="node1" presStyleIdx="2" presStyleCnt="6">
        <dgm:presLayoutVars>
          <dgm:chMax val="0"/>
          <dgm:bulletEnabled val="1"/>
        </dgm:presLayoutVars>
      </dgm:prSet>
      <dgm:spPr/>
    </dgm:pt>
    <dgm:pt modelId="{47D98DF5-1331-4CA3-A7DE-B0C4EB5931FC}" type="pres">
      <dgm:prSet presAssocID="{7827384D-F4B2-42B6-A30E-F9AA355DC043}" presName="spacer" presStyleCnt="0"/>
      <dgm:spPr/>
    </dgm:pt>
    <dgm:pt modelId="{69F371C0-329E-4D1E-952D-FEDDD35C5369}" type="pres">
      <dgm:prSet presAssocID="{24BF4B95-3A3F-4560-8CFF-BF15DB0DACBA}" presName="parentText" presStyleLbl="node1" presStyleIdx="3" presStyleCnt="6">
        <dgm:presLayoutVars>
          <dgm:chMax val="0"/>
          <dgm:bulletEnabled val="1"/>
        </dgm:presLayoutVars>
      </dgm:prSet>
      <dgm:spPr/>
    </dgm:pt>
    <dgm:pt modelId="{E3565381-9D2F-40BE-A25E-1C1309E02409}" type="pres">
      <dgm:prSet presAssocID="{A3503A28-EFF6-4910-9229-33B2069445CA}" presName="spacer" presStyleCnt="0"/>
      <dgm:spPr/>
    </dgm:pt>
    <dgm:pt modelId="{A732DEAE-D759-46C1-8967-6211CE9159FA}" type="pres">
      <dgm:prSet presAssocID="{F28A64F1-92F5-477E-B011-1C82597297F6}" presName="parentText" presStyleLbl="node1" presStyleIdx="4" presStyleCnt="6">
        <dgm:presLayoutVars>
          <dgm:chMax val="0"/>
          <dgm:bulletEnabled val="1"/>
        </dgm:presLayoutVars>
      </dgm:prSet>
      <dgm:spPr/>
    </dgm:pt>
    <dgm:pt modelId="{3C8FE8E8-08AE-47DB-B631-706C47FCF82F}" type="pres">
      <dgm:prSet presAssocID="{E88F9EE2-8CD5-4004-A746-55B64E375148}" presName="spacer" presStyleCnt="0"/>
      <dgm:spPr/>
    </dgm:pt>
    <dgm:pt modelId="{FD03370F-066F-4DF8-9C0E-34C8DCEA398D}" type="pres">
      <dgm:prSet presAssocID="{4DE805D3-F2DD-4284-86C2-133BAA180772}" presName="parentText" presStyleLbl="node1" presStyleIdx="5" presStyleCnt="6">
        <dgm:presLayoutVars>
          <dgm:chMax val="0"/>
          <dgm:bulletEnabled val="1"/>
        </dgm:presLayoutVars>
      </dgm:prSet>
      <dgm:spPr/>
    </dgm:pt>
  </dgm:ptLst>
  <dgm:cxnLst>
    <dgm:cxn modelId="{6AAC4137-BF46-446E-B2E5-60EE497FAAAC}" type="presOf" srcId="{942FBE95-0567-4004-ABD4-84B41FC0A6AB}" destId="{EB58B9BF-C848-4456-8A9C-EA73D74056AF}" srcOrd="0" destOrd="0" presId="urn:microsoft.com/office/officeart/2005/8/layout/vList2"/>
    <dgm:cxn modelId="{E288C437-0EA2-4159-A030-DB509E6FCC26}" type="presOf" srcId="{F28A64F1-92F5-477E-B011-1C82597297F6}" destId="{A732DEAE-D759-46C1-8967-6211CE9159FA}" srcOrd="0" destOrd="0" presId="urn:microsoft.com/office/officeart/2005/8/layout/vList2"/>
    <dgm:cxn modelId="{7DD6D73C-9449-4EE9-83AF-AA9B346B19D5}" type="presOf" srcId="{EA9CB8BA-74F6-4BB4-ABFA-BCFACA4A145C}" destId="{5F2FC296-9F8D-431E-8548-334C75BC6953}" srcOrd="0" destOrd="0" presId="urn:microsoft.com/office/officeart/2005/8/layout/vList2"/>
    <dgm:cxn modelId="{CCAF1543-DCC9-4168-BF87-7EABC1177ACF}" srcId="{EA9CB8BA-74F6-4BB4-ABFA-BCFACA4A145C}" destId="{4DE805D3-F2DD-4284-86C2-133BAA180772}" srcOrd="5" destOrd="0" parTransId="{12011F0C-BDF6-423D-8365-9D77DF1C4900}" sibTransId="{4A789CBF-2D77-4C8E-9A31-E3B655B7A906}"/>
    <dgm:cxn modelId="{B1B9E265-E4D0-4255-83A0-B47ED4D42EB5}" type="presOf" srcId="{2E8053B1-BDAE-4A93-92D9-DEC4BE7C190B}" destId="{5FD830D0-7FAF-480C-AB7D-19DD713AF1EF}" srcOrd="0" destOrd="0" presId="urn:microsoft.com/office/officeart/2005/8/layout/vList2"/>
    <dgm:cxn modelId="{5F6DA852-464A-4DAF-98C7-4C3DB20E0DDF}" srcId="{EA9CB8BA-74F6-4BB4-ABFA-BCFACA4A145C}" destId="{2E8053B1-BDAE-4A93-92D9-DEC4BE7C190B}" srcOrd="1" destOrd="0" parTransId="{FC6B2D13-3DF7-4158-A279-532264632113}" sibTransId="{34FB3648-53EE-46E0-928D-77D741594A2F}"/>
    <dgm:cxn modelId="{50468774-3231-4DFC-8AB4-1A1B1CDFBE88}" srcId="{EA9CB8BA-74F6-4BB4-ABFA-BCFACA4A145C}" destId="{D869DD6E-51D4-4691-81C5-385082636B96}" srcOrd="2" destOrd="0" parTransId="{A9B04584-F406-401C-945C-90C0684F8E59}" sibTransId="{7827384D-F4B2-42B6-A30E-F9AA355DC043}"/>
    <dgm:cxn modelId="{E1F37D8C-DCFA-419C-850C-C096AE7D9EAE}" type="presOf" srcId="{24BF4B95-3A3F-4560-8CFF-BF15DB0DACBA}" destId="{69F371C0-329E-4D1E-952D-FEDDD35C5369}" srcOrd="0" destOrd="0" presId="urn:microsoft.com/office/officeart/2005/8/layout/vList2"/>
    <dgm:cxn modelId="{93EE5D8E-E4F6-426F-B70F-E0CFE8784DB7}" type="presOf" srcId="{D869DD6E-51D4-4691-81C5-385082636B96}" destId="{A53C73B8-8743-4E7F-BA2F-FCEC52C3C5F8}" srcOrd="0" destOrd="0" presId="urn:microsoft.com/office/officeart/2005/8/layout/vList2"/>
    <dgm:cxn modelId="{AC70B495-7263-497C-ADDB-62565708FE5D}" srcId="{EA9CB8BA-74F6-4BB4-ABFA-BCFACA4A145C}" destId="{942FBE95-0567-4004-ABD4-84B41FC0A6AB}" srcOrd="0" destOrd="0" parTransId="{8B4C301A-8ED8-42F0-AD12-2EE50CCB5D0A}" sibTransId="{26027203-4695-4D14-AEFC-8B5837E370C5}"/>
    <dgm:cxn modelId="{6144EB99-698D-49AB-B47B-A177258620F0}" srcId="{EA9CB8BA-74F6-4BB4-ABFA-BCFACA4A145C}" destId="{F28A64F1-92F5-477E-B011-1C82597297F6}" srcOrd="4" destOrd="0" parTransId="{7CFF4987-DBDA-4F08-BF9E-76BB1894EF39}" sibTransId="{E88F9EE2-8CD5-4004-A746-55B64E375148}"/>
    <dgm:cxn modelId="{CB4530C5-4D78-41E5-8C37-E6CEA0234052}" srcId="{EA9CB8BA-74F6-4BB4-ABFA-BCFACA4A145C}" destId="{24BF4B95-3A3F-4560-8CFF-BF15DB0DACBA}" srcOrd="3" destOrd="0" parTransId="{BC18F7A1-B44B-49A9-A68B-7F4D8BC2A52D}" sibTransId="{A3503A28-EFF6-4910-9229-33B2069445CA}"/>
    <dgm:cxn modelId="{22C684D1-E2BC-4175-8F39-9B499BD9D7E5}" type="presOf" srcId="{4DE805D3-F2DD-4284-86C2-133BAA180772}" destId="{FD03370F-066F-4DF8-9C0E-34C8DCEA398D}" srcOrd="0" destOrd="0" presId="urn:microsoft.com/office/officeart/2005/8/layout/vList2"/>
    <dgm:cxn modelId="{61774485-0797-4E6B-B582-14743DDBCDDE}" type="presParOf" srcId="{5F2FC296-9F8D-431E-8548-334C75BC6953}" destId="{EB58B9BF-C848-4456-8A9C-EA73D74056AF}" srcOrd="0" destOrd="0" presId="urn:microsoft.com/office/officeart/2005/8/layout/vList2"/>
    <dgm:cxn modelId="{A4145D54-F166-4EC7-AC63-C543BC78C9C3}" type="presParOf" srcId="{5F2FC296-9F8D-431E-8548-334C75BC6953}" destId="{E7CD65BF-4CBD-40B2-B5CF-F6F963C6DA42}" srcOrd="1" destOrd="0" presId="urn:microsoft.com/office/officeart/2005/8/layout/vList2"/>
    <dgm:cxn modelId="{90576634-E319-4DEE-B218-1F289E53F75B}" type="presParOf" srcId="{5F2FC296-9F8D-431E-8548-334C75BC6953}" destId="{5FD830D0-7FAF-480C-AB7D-19DD713AF1EF}" srcOrd="2" destOrd="0" presId="urn:microsoft.com/office/officeart/2005/8/layout/vList2"/>
    <dgm:cxn modelId="{46E9E643-FF22-439E-A5A3-FD62D27848B1}" type="presParOf" srcId="{5F2FC296-9F8D-431E-8548-334C75BC6953}" destId="{33BE263C-5B15-43A5-B795-B39D6EED336A}" srcOrd="3" destOrd="0" presId="urn:microsoft.com/office/officeart/2005/8/layout/vList2"/>
    <dgm:cxn modelId="{BCEAC5B3-F908-4586-A085-CA87C98DCC98}" type="presParOf" srcId="{5F2FC296-9F8D-431E-8548-334C75BC6953}" destId="{A53C73B8-8743-4E7F-BA2F-FCEC52C3C5F8}" srcOrd="4" destOrd="0" presId="urn:microsoft.com/office/officeart/2005/8/layout/vList2"/>
    <dgm:cxn modelId="{DC4FB271-4C2B-4BF0-AF5B-85B5516DAD68}" type="presParOf" srcId="{5F2FC296-9F8D-431E-8548-334C75BC6953}" destId="{47D98DF5-1331-4CA3-A7DE-B0C4EB5931FC}" srcOrd="5" destOrd="0" presId="urn:microsoft.com/office/officeart/2005/8/layout/vList2"/>
    <dgm:cxn modelId="{E205403D-5AF7-439F-95AD-77324A19F8CC}" type="presParOf" srcId="{5F2FC296-9F8D-431E-8548-334C75BC6953}" destId="{69F371C0-329E-4D1E-952D-FEDDD35C5369}" srcOrd="6" destOrd="0" presId="urn:microsoft.com/office/officeart/2005/8/layout/vList2"/>
    <dgm:cxn modelId="{953AAD85-CD29-46C0-BF47-B1D8477746D3}" type="presParOf" srcId="{5F2FC296-9F8D-431E-8548-334C75BC6953}" destId="{E3565381-9D2F-40BE-A25E-1C1309E02409}" srcOrd="7" destOrd="0" presId="urn:microsoft.com/office/officeart/2005/8/layout/vList2"/>
    <dgm:cxn modelId="{CF6ECFCF-C8F8-4E3E-90B1-A8D03CE03322}" type="presParOf" srcId="{5F2FC296-9F8D-431E-8548-334C75BC6953}" destId="{A732DEAE-D759-46C1-8967-6211CE9159FA}" srcOrd="8" destOrd="0" presId="urn:microsoft.com/office/officeart/2005/8/layout/vList2"/>
    <dgm:cxn modelId="{BCA7E469-C6EC-40AF-AC6F-D509646DCE34}" type="presParOf" srcId="{5F2FC296-9F8D-431E-8548-334C75BC6953}" destId="{3C8FE8E8-08AE-47DB-B631-706C47FCF82F}" srcOrd="9" destOrd="0" presId="urn:microsoft.com/office/officeart/2005/8/layout/vList2"/>
    <dgm:cxn modelId="{21A39C68-2A0C-4FEC-A1FA-2E866FFE0B57}" type="presParOf" srcId="{5F2FC296-9F8D-431E-8548-334C75BC6953}" destId="{FD03370F-066F-4DF8-9C0E-34C8DCEA398D}"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B133D2-03C6-46A3-9264-4551DC5D22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509F0CF-94DB-4DAE-B42E-0A8CF36EFB6C}">
      <dgm:prSet/>
      <dgm:spPr/>
      <dgm:t>
        <a:bodyPr/>
        <a:lstStyle/>
        <a:p>
          <a:r>
            <a:rPr lang="en-US"/>
            <a:t>EDA plays a vital role in understanding the relationships between different features and the target variable.</a:t>
          </a:r>
        </a:p>
      </dgm:t>
    </dgm:pt>
    <dgm:pt modelId="{5640B147-A05B-4A23-90E7-B5F3B8F943C2}" type="parTrans" cxnId="{79378F19-05AE-487F-B3F2-1B2CE4BB2E35}">
      <dgm:prSet/>
      <dgm:spPr/>
      <dgm:t>
        <a:bodyPr/>
        <a:lstStyle/>
        <a:p>
          <a:endParaRPr lang="en-US"/>
        </a:p>
      </dgm:t>
    </dgm:pt>
    <dgm:pt modelId="{68C11FFB-CC3C-4AEA-8D68-C8C750F25234}" type="sibTrans" cxnId="{79378F19-05AE-487F-B3F2-1B2CE4BB2E35}">
      <dgm:prSet/>
      <dgm:spPr/>
      <dgm:t>
        <a:bodyPr/>
        <a:lstStyle/>
        <a:p>
          <a:endParaRPr lang="en-US"/>
        </a:p>
      </dgm:t>
    </dgm:pt>
    <dgm:pt modelId="{17D99BF7-F110-4AB2-A3B1-7C34E4674FDA}">
      <dgm:prSet/>
      <dgm:spPr/>
      <dgm:t>
        <a:bodyPr/>
        <a:lstStyle/>
        <a:p>
          <a:r>
            <a:rPr lang="en-US"/>
            <a:t>we observed that temperature, irradiation, and other weather conditions had a strong positive correlation with power generation.</a:t>
          </a:r>
        </a:p>
      </dgm:t>
    </dgm:pt>
    <dgm:pt modelId="{07602517-3796-4343-84B9-46D7643EAD6C}" type="parTrans" cxnId="{EBC3A7E1-EA8E-4CC8-8534-893F18F5EBFA}">
      <dgm:prSet/>
      <dgm:spPr/>
      <dgm:t>
        <a:bodyPr/>
        <a:lstStyle/>
        <a:p>
          <a:endParaRPr lang="en-US"/>
        </a:p>
      </dgm:t>
    </dgm:pt>
    <dgm:pt modelId="{911216E5-900D-427B-B629-787D73043AE7}" type="sibTrans" cxnId="{EBC3A7E1-EA8E-4CC8-8534-893F18F5EBFA}">
      <dgm:prSet/>
      <dgm:spPr/>
      <dgm:t>
        <a:bodyPr/>
        <a:lstStyle/>
        <a:p>
          <a:endParaRPr lang="en-US"/>
        </a:p>
      </dgm:t>
    </dgm:pt>
    <dgm:pt modelId="{7EDAD31A-1993-4B2A-9DAD-06877B5C1982}">
      <dgm:prSet/>
      <dgm:spPr/>
      <dgm:t>
        <a:bodyPr/>
        <a:lstStyle/>
        <a:p>
          <a:r>
            <a:rPr lang="en-US"/>
            <a:t>Removing the datetime feature improved the accuracy of the model, which highlights the importance of feature selection in machine learning models.</a:t>
          </a:r>
        </a:p>
      </dgm:t>
    </dgm:pt>
    <dgm:pt modelId="{C4E1B970-A803-4CEB-B0E0-C6F75576D5CD}" type="parTrans" cxnId="{89239839-6C6E-4C37-BB82-8B83A5CE5F08}">
      <dgm:prSet/>
      <dgm:spPr/>
      <dgm:t>
        <a:bodyPr/>
        <a:lstStyle/>
        <a:p>
          <a:endParaRPr lang="en-US"/>
        </a:p>
      </dgm:t>
    </dgm:pt>
    <dgm:pt modelId="{32A990DF-0782-421E-B2CC-D2B113A94195}" type="sibTrans" cxnId="{89239839-6C6E-4C37-BB82-8B83A5CE5F08}">
      <dgm:prSet/>
      <dgm:spPr/>
      <dgm:t>
        <a:bodyPr/>
        <a:lstStyle/>
        <a:p>
          <a:endParaRPr lang="en-US"/>
        </a:p>
      </dgm:t>
    </dgm:pt>
    <dgm:pt modelId="{E286726A-DC5A-4DE9-8585-502F4514ABA0}" type="pres">
      <dgm:prSet presAssocID="{77B133D2-03C6-46A3-9264-4551DC5D22E9}" presName="linear" presStyleCnt="0">
        <dgm:presLayoutVars>
          <dgm:animLvl val="lvl"/>
          <dgm:resizeHandles val="exact"/>
        </dgm:presLayoutVars>
      </dgm:prSet>
      <dgm:spPr/>
    </dgm:pt>
    <dgm:pt modelId="{334F7467-800B-49C9-865C-42D4B3F71F2D}" type="pres">
      <dgm:prSet presAssocID="{9509F0CF-94DB-4DAE-B42E-0A8CF36EFB6C}" presName="parentText" presStyleLbl="node1" presStyleIdx="0" presStyleCnt="3">
        <dgm:presLayoutVars>
          <dgm:chMax val="0"/>
          <dgm:bulletEnabled val="1"/>
        </dgm:presLayoutVars>
      </dgm:prSet>
      <dgm:spPr/>
    </dgm:pt>
    <dgm:pt modelId="{3E171A0C-C8A3-41D9-B170-810214C6344E}" type="pres">
      <dgm:prSet presAssocID="{68C11FFB-CC3C-4AEA-8D68-C8C750F25234}" presName="spacer" presStyleCnt="0"/>
      <dgm:spPr/>
    </dgm:pt>
    <dgm:pt modelId="{A127C607-8CA1-48A3-BDF8-686D56311187}" type="pres">
      <dgm:prSet presAssocID="{17D99BF7-F110-4AB2-A3B1-7C34E4674FDA}" presName="parentText" presStyleLbl="node1" presStyleIdx="1" presStyleCnt="3">
        <dgm:presLayoutVars>
          <dgm:chMax val="0"/>
          <dgm:bulletEnabled val="1"/>
        </dgm:presLayoutVars>
      </dgm:prSet>
      <dgm:spPr/>
    </dgm:pt>
    <dgm:pt modelId="{0EB8DB4F-B0F0-4AC0-B1C2-E64C75CA0526}" type="pres">
      <dgm:prSet presAssocID="{911216E5-900D-427B-B629-787D73043AE7}" presName="spacer" presStyleCnt="0"/>
      <dgm:spPr/>
    </dgm:pt>
    <dgm:pt modelId="{A8FB47B0-24D3-429C-B6EE-2096288369E6}" type="pres">
      <dgm:prSet presAssocID="{7EDAD31A-1993-4B2A-9DAD-06877B5C1982}" presName="parentText" presStyleLbl="node1" presStyleIdx="2" presStyleCnt="3">
        <dgm:presLayoutVars>
          <dgm:chMax val="0"/>
          <dgm:bulletEnabled val="1"/>
        </dgm:presLayoutVars>
      </dgm:prSet>
      <dgm:spPr/>
    </dgm:pt>
  </dgm:ptLst>
  <dgm:cxnLst>
    <dgm:cxn modelId="{79378F19-05AE-487F-B3F2-1B2CE4BB2E35}" srcId="{77B133D2-03C6-46A3-9264-4551DC5D22E9}" destId="{9509F0CF-94DB-4DAE-B42E-0A8CF36EFB6C}" srcOrd="0" destOrd="0" parTransId="{5640B147-A05B-4A23-90E7-B5F3B8F943C2}" sibTransId="{68C11FFB-CC3C-4AEA-8D68-C8C750F25234}"/>
    <dgm:cxn modelId="{C8A6F032-BC52-4526-9506-D137DE2B0CC4}" type="presOf" srcId="{7EDAD31A-1993-4B2A-9DAD-06877B5C1982}" destId="{A8FB47B0-24D3-429C-B6EE-2096288369E6}" srcOrd="0" destOrd="0" presId="urn:microsoft.com/office/officeart/2005/8/layout/vList2"/>
    <dgm:cxn modelId="{39DB0B35-E962-485F-ABC8-DA2793C026E6}" type="presOf" srcId="{9509F0CF-94DB-4DAE-B42E-0A8CF36EFB6C}" destId="{334F7467-800B-49C9-865C-42D4B3F71F2D}" srcOrd="0" destOrd="0" presId="urn:microsoft.com/office/officeart/2005/8/layout/vList2"/>
    <dgm:cxn modelId="{89239839-6C6E-4C37-BB82-8B83A5CE5F08}" srcId="{77B133D2-03C6-46A3-9264-4551DC5D22E9}" destId="{7EDAD31A-1993-4B2A-9DAD-06877B5C1982}" srcOrd="2" destOrd="0" parTransId="{C4E1B970-A803-4CEB-B0E0-C6F75576D5CD}" sibTransId="{32A990DF-0782-421E-B2CC-D2B113A94195}"/>
    <dgm:cxn modelId="{88ACED93-A416-4512-88B8-64D24DC484FE}" type="presOf" srcId="{17D99BF7-F110-4AB2-A3B1-7C34E4674FDA}" destId="{A127C607-8CA1-48A3-BDF8-686D56311187}" srcOrd="0" destOrd="0" presId="urn:microsoft.com/office/officeart/2005/8/layout/vList2"/>
    <dgm:cxn modelId="{CB0BFDC0-CB33-438B-9CDA-B5CD269F656B}" type="presOf" srcId="{77B133D2-03C6-46A3-9264-4551DC5D22E9}" destId="{E286726A-DC5A-4DE9-8585-502F4514ABA0}" srcOrd="0" destOrd="0" presId="urn:microsoft.com/office/officeart/2005/8/layout/vList2"/>
    <dgm:cxn modelId="{EBC3A7E1-EA8E-4CC8-8534-893F18F5EBFA}" srcId="{77B133D2-03C6-46A3-9264-4551DC5D22E9}" destId="{17D99BF7-F110-4AB2-A3B1-7C34E4674FDA}" srcOrd="1" destOrd="0" parTransId="{07602517-3796-4343-84B9-46D7643EAD6C}" sibTransId="{911216E5-900D-427B-B629-787D73043AE7}"/>
    <dgm:cxn modelId="{814AB11E-353E-4467-9B33-40ED9B40CA5F}" type="presParOf" srcId="{E286726A-DC5A-4DE9-8585-502F4514ABA0}" destId="{334F7467-800B-49C9-865C-42D4B3F71F2D}" srcOrd="0" destOrd="0" presId="urn:microsoft.com/office/officeart/2005/8/layout/vList2"/>
    <dgm:cxn modelId="{D491992B-C759-4EB6-B23A-A96A1FD1A395}" type="presParOf" srcId="{E286726A-DC5A-4DE9-8585-502F4514ABA0}" destId="{3E171A0C-C8A3-41D9-B170-810214C6344E}" srcOrd="1" destOrd="0" presId="urn:microsoft.com/office/officeart/2005/8/layout/vList2"/>
    <dgm:cxn modelId="{7A90DC2D-9E2E-446C-8764-58E4FBFF467C}" type="presParOf" srcId="{E286726A-DC5A-4DE9-8585-502F4514ABA0}" destId="{A127C607-8CA1-48A3-BDF8-686D56311187}" srcOrd="2" destOrd="0" presId="urn:microsoft.com/office/officeart/2005/8/layout/vList2"/>
    <dgm:cxn modelId="{167D0ECA-3B3E-49F6-8F74-4EB44F5BC560}" type="presParOf" srcId="{E286726A-DC5A-4DE9-8585-502F4514ABA0}" destId="{0EB8DB4F-B0F0-4AC0-B1C2-E64C75CA0526}" srcOrd="3" destOrd="0" presId="urn:microsoft.com/office/officeart/2005/8/layout/vList2"/>
    <dgm:cxn modelId="{EBB924FA-AF68-45A0-AB6D-F15E6ED197C7}" type="presParOf" srcId="{E286726A-DC5A-4DE9-8585-502F4514ABA0}" destId="{A8FB47B0-24D3-429C-B6EE-2096288369E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4D856-1C00-4B1D-A221-E98C6CE2EDB1}">
      <dsp:nvSpPr>
        <dsp:cNvPr id="0" name=""/>
        <dsp:cNvSpPr/>
      </dsp:nvSpPr>
      <dsp:spPr>
        <a:xfrm>
          <a:off x="0" y="369909"/>
          <a:ext cx="10515600" cy="1759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Solar Power Generation Data is a comprehensive dataset that provides information on the performance of two solar power plants located in India over a period of 34 days. </a:t>
          </a:r>
        </a:p>
      </dsp:txBody>
      <dsp:txXfrm>
        <a:off x="85900" y="455809"/>
        <a:ext cx="10343800" cy="1587880"/>
      </dsp:txXfrm>
    </dsp:sp>
    <dsp:sp modelId="{6987BB1C-D783-45AF-B731-134B776D5E68}">
      <dsp:nvSpPr>
        <dsp:cNvPr id="0" name=""/>
        <dsp:cNvSpPr/>
      </dsp:nvSpPr>
      <dsp:spPr>
        <a:xfrm>
          <a:off x="0" y="2221749"/>
          <a:ext cx="10515600" cy="17596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dataset includes two pairs of files, each containing one power generation dataset and one sensor readings dataset.</a:t>
          </a:r>
        </a:p>
      </dsp:txBody>
      <dsp:txXfrm>
        <a:off x="85900" y="2307649"/>
        <a:ext cx="10343800" cy="1587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661C0-4AD9-4A78-8184-3591AB2CEBD5}">
      <dsp:nvSpPr>
        <dsp:cNvPr id="0" name=""/>
        <dsp:cNvSpPr/>
      </dsp:nvSpPr>
      <dsp:spPr>
        <a:xfrm>
          <a:off x="0" y="41544"/>
          <a:ext cx="10515600" cy="1374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objective of this report is to</a:t>
          </a:r>
          <a:r>
            <a:rPr lang="en-US" sz="2500" b="1" kern="1200"/>
            <a:t> explore </a:t>
          </a:r>
          <a:r>
            <a:rPr lang="en-US" sz="2500" kern="1200"/>
            <a:t>the Solar Power Generation dataset available on Kaggle, perform </a:t>
          </a:r>
          <a:r>
            <a:rPr lang="en-US" sz="2500" b="1" kern="1200"/>
            <a:t>exploratory data analysis </a:t>
          </a:r>
          <a:r>
            <a:rPr lang="en-US" sz="2500" kern="1200"/>
            <a:t>on the dataset, and </a:t>
          </a:r>
          <a:r>
            <a:rPr lang="en-US" sz="2500" b="1" kern="1200"/>
            <a:t>analyze the performance </a:t>
          </a:r>
          <a:r>
            <a:rPr lang="en-US" sz="2500" kern="1200"/>
            <a:t>of the </a:t>
          </a:r>
          <a:r>
            <a:rPr lang="en-US" sz="2500" b="1" kern="1200"/>
            <a:t>two solar power plants </a:t>
          </a:r>
          <a:r>
            <a:rPr lang="en-US" sz="2500" kern="1200"/>
            <a:t>located in India.</a:t>
          </a:r>
        </a:p>
      </dsp:txBody>
      <dsp:txXfrm>
        <a:off x="67110" y="108654"/>
        <a:ext cx="10381380" cy="1240530"/>
      </dsp:txXfrm>
    </dsp:sp>
    <dsp:sp modelId="{77BA6B81-F472-4BD0-9DF7-6440487248F1}">
      <dsp:nvSpPr>
        <dsp:cNvPr id="0" name=""/>
        <dsp:cNvSpPr/>
      </dsp:nvSpPr>
      <dsp:spPr>
        <a:xfrm>
          <a:off x="0" y="1488294"/>
          <a:ext cx="10515600" cy="137475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report aims to understand the relationships between </a:t>
          </a:r>
          <a:r>
            <a:rPr lang="en-US" sz="2500" b="1" kern="1200"/>
            <a:t>different features and their impact</a:t>
          </a:r>
          <a:r>
            <a:rPr lang="en-US" sz="2500" kern="1200"/>
            <a:t> on power generation and to compare the efficiencies of the two power plants. </a:t>
          </a:r>
        </a:p>
      </dsp:txBody>
      <dsp:txXfrm>
        <a:off x="67110" y="1555404"/>
        <a:ext cx="10381380" cy="1240530"/>
      </dsp:txXfrm>
    </dsp:sp>
    <dsp:sp modelId="{3A36D42B-374E-4712-A9AE-5DC970B07DF1}">
      <dsp:nvSpPr>
        <dsp:cNvPr id="0" name=""/>
        <dsp:cNvSpPr/>
      </dsp:nvSpPr>
      <dsp:spPr>
        <a:xfrm>
          <a:off x="0" y="2935044"/>
          <a:ext cx="10515600" cy="13747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ultimate goal of the report is to provide </a:t>
          </a:r>
          <a:r>
            <a:rPr lang="en-US" sz="2500" b="1" kern="1200"/>
            <a:t>insights and recommendations </a:t>
          </a:r>
          <a:r>
            <a:rPr lang="en-US" sz="2500" kern="1200"/>
            <a:t>that can be useful for </a:t>
          </a:r>
          <a:r>
            <a:rPr lang="en-US" sz="2500" b="1" kern="1200"/>
            <a:t>optimizing the performance </a:t>
          </a:r>
          <a:r>
            <a:rPr lang="en-US" sz="2500" kern="1200"/>
            <a:t>of solar power plants.</a:t>
          </a:r>
        </a:p>
      </dsp:txBody>
      <dsp:txXfrm>
        <a:off x="67110" y="3002154"/>
        <a:ext cx="10381380"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B0570-63C7-424F-A7AA-4081A95409F6}">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u="sng" kern="1200"/>
            <a:t>Date/Time</a:t>
          </a:r>
          <a:r>
            <a:rPr lang="en-US" sz="2500" kern="1200"/>
            <a:t>: The date and time when the weather data was recorded.</a:t>
          </a:r>
        </a:p>
      </dsp:txBody>
      <dsp:txXfrm>
        <a:off x="1748064" y="2975"/>
        <a:ext cx="3342605" cy="2005563"/>
      </dsp:txXfrm>
    </dsp:sp>
    <dsp:sp modelId="{06695B11-232F-4EC5-9DE2-0053147100C1}">
      <dsp:nvSpPr>
        <dsp:cNvPr id="0" name=""/>
        <dsp:cNvSpPr/>
      </dsp:nvSpPr>
      <dsp:spPr>
        <a:xfrm>
          <a:off x="5424930" y="2975"/>
          <a:ext cx="3342605" cy="200556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u="sng" kern="1200"/>
            <a:t>Ambient Temperature</a:t>
          </a:r>
          <a:r>
            <a:rPr lang="en-US" sz="2500" kern="1200"/>
            <a:t>: The temperature at the plant in degrees Celsius.</a:t>
          </a:r>
        </a:p>
      </dsp:txBody>
      <dsp:txXfrm>
        <a:off x="5424930" y="2975"/>
        <a:ext cx="3342605" cy="2005563"/>
      </dsp:txXfrm>
    </dsp:sp>
    <dsp:sp modelId="{2E561E0C-5025-477F-B660-41213C1A8541}">
      <dsp:nvSpPr>
        <dsp:cNvPr id="0" name=""/>
        <dsp:cNvSpPr/>
      </dsp:nvSpPr>
      <dsp:spPr>
        <a:xfrm>
          <a:off x="1748064" y="2342799"/>
          <a:ext cx="3342605" cy="200556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u="sng" kern="1200"/>
            <a:t>Module Temperature</a:t>
          </a:r>
          <a:r>
            <a:rPr lang="en-US" sz="2500" kern="1200"/>
            <a:t>: The temperature of the solar panels in degrees Celsius.</a:t>
          </a:r>
        </a:p>
      </dsp:txBody>
      <dsp:txXfrm>
        <a:off x="1748064" y="2342799"/>
        <a:ext cx="3342605" cy="2005563"/>
      </dsp:txXfrm>
    </dsp:sp>
    <dsp:sp modelId="{43126954-AC25-4924-866A-863943830930}">
      <dsp:nvSpPr>
        <dsp:cNvPr id="0" name=""/>
        <dsp:cNvSpPr/>
      </dsp:nvSpPr>
      <dsp:spPr>
        <a:xfrm>
          <a:off x="5424930" y="2342799"/>
          <a:ext cx="3342605" cy="200556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u="sng" kern="1200"/>
            <a:t>Irradiation</a:t>
          </a:r>
          <a:r>
            <a:rPr lang="en-US" sz="2500" b="1" kern="1200"/>
            <a:t>:</a:t>
          </a:r>
          <a:r>
            <a:rPr lang="en-US" sz="2500" kern="1200"/>
            <a:t> The amount of solar irradiation (or sunlight) received by the solar panels in W/m2.</a:t>
          </a:r>
        </a:p>
      </dsp:txBody>
      <dsp:txXfrm>
        <a:off x="5424930" y="2342799"/>
        <a:ext cx="3342605" cy="20055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CEB7A-633C-410E-A06E-A0A202F6183C}">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A30A75-7949-455A-B546-C7004C7F9AF3}">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This file contains information on the energy generated by the solar panels at Plant 2 over a period of 34 days. </a:t>
          </a:r>
        </a:p>
      </dsp:txBody>
      <dsp:txXfrm>
        <a:off x="696297" y="538547"/>
        <a:ext cx="4171627" cy="2590157"/>
      </dsp:txXfrm>
    </dsp:sp>
    <dsp:sp modelId="{D6EEF7DD-0891-4A16-9AFC-9F0A071E89F6}">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8D86A7-1B90-490E-9D70-B988BE3333B7}">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The data is recorded at 15-minute intervals and includes the same columns </a:t>
          </a:r>
          <a:r>
            <a:rPr lang="en-US" sz="3100" b="1" kern="1200"/>
            <a:t>as the Plant 1 Generation Data file.</a:t>
          </a:r>
          <a:endParaRPr lang="en-US" sz="3100" kern="1200"/>
        </a:p>
      </dsp:txBody>
      <dsp:txXfrm>
        <a:off x="5991936" y="538547"/>
        <a:ext cx="4171627" cy="2590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2D26F-0FBE-4027-B2E5-F418BDCCF94D}">
      <dsp:nvSpPr>
        <dsp:cNvPr id="0" name=""/>
        <dsp:cNvSpPr/>
      </dsp:nvSpPr>
      <dsp:spPr>
        <a:xfrm>
          <a:off x="0" y="3569039"/>
          <a:ext cx="10515600" cy="7808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We also found that the efficiency of both power plants varies with weather conditions, with higher efficiency during sunny days and lower efficiency during cloudy days.</a:t>
          </a:r>
        </a:p>
      </dsp:txBody>
      <dsp:txXfrm>
        <a:off x="0" y="3569039"/>
        <a:ext cx="10515600" cy="780818"/>
      </dsp:txXfrm>
    </dsp:sp>
    <dsp:sp modelId="{DEA6FF9C-998E-4456-9CF0-40B62456A226}">
      <dsp:nvSpPr>
        <dsp:cNvPr id="0" name=""/>
        <dsp:cNvSpPr/>
      </dsp:nvSpPr>
      <dsp:spPr>
        <a:xfrm rot="10800000">
          <a:off x="0" y="2379853"/>
          <a:ext cx="10515600" cy="1200899"/>
        </a:xfrm>
        <a:prstGeom prst="upArrowCallou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We found that the efficiency of the Gujarat power plant is higher than the Rajasthan power plant, with an average efficiency of 16.8% and 15.9%, respectively. </a:t>
          </a:r>
        </a:p>
      </dsp:txBody>
      <dsp:txXfrm rot="10800000">
        <a:off x="0" y="2379853"/>
        <a:ext cx="10515600" cy="780308"/>
      </dsp:txXfrm>
    </dsp:sp>
    <dsp:sp modelId="{F19D0EF8-F25B-4A90-8424-1EB8E0870472}">
      <dsp:nvSpPr>
        <dsp:cNvPr id="0" name=""/>
        <dsp:cNvSpPr/>
      </dsp:nvSpPr>
      <dsp:spPr>
        <a:xfrm rot="10800000">
          <a:off x="0" y="1190666"/>
          <a:ext cx="10515600" cy="1200899"/>
        </a:xfrm>
        <a:prstGeom prst="upArrowCallou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a:t>Efficiency = (AC Power / DC Power) * 100</a:t>
          </a:r>
          <a:endParaRPr lang="en-US" sz="1800" kern="1200"/>
        </a:p>
      </dsp:txBody>
      <dsp:txXfrm rot="10800000">
        <a:off x="0" y="1190666"/>
        <a:ext cx="10515600" cy="780308"/>
      </dsp:txXfrm>
    </dsp:sp>
    <dsp:sp modelId="{BEA6D3A4-897C-4253-8592-CC31ADDF5F8C}">
      <dsp:nvSpPr>
        <dsp:cNvPr id="0" name=""/>
        <dsp:cNvSpPr/>
      </dsp:nvSpPr>
      <dsp:spPr>
        <a:xfrm rot="10800000">
          <a:off x="0" y="1479"/>
          <a:ext cx="10515600" cy="1200899"/>
        </a:xfrm>
        <a:prstGeom prst="upArrowCallou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We analyzed the performance of the two power plants by calculating their efficiency.</a:t>
          </a:r>
        </a:p>
      </dsp:txBody>
      <dsp:txXfrm rot="10800000">
        <a:off x="0" y="1479"/>
        <a:ext cx="10515600" cy="7803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8B9BF-C848-4456-8A9C-EA73D74056AF}">
      <dsp:nvSpPr>
        <dsp:cNvPr id="0" name=""/>
        <dsp:cNvSpPr/>
      </dsp:nvSpPr>
      <dsp:spPr>
        <a:xfrm>
          <a:off x="0" y="5925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Power generation varies with time</a:t>
          </a:r>
          <a:endParaRPr lang="en-US" sz="2000" kern="1200"/>
        </a:p>
      </dsp:txBody>
      <dsp:txXfrm>
        <a:off x="23417" y="615985"/>
        <a:ext cx="10468766" cy="432866"/>
      </dsp:txXfrm>
    </dsp:sp>
    <dsp:sp modelId="{5FD830D0-7FAF-480C-AB7D-19DD713AF1EF}">
      <dsp:nvSpPr>
        <dsp:cNvPr id="0" name=""/>
        <dsp:cNvSpPr/>
      </dsp:nvSpPr>
      <dsp:spPr>
        <a:xfrm>
          <a:off x="0" y="11298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Plant 1 generates more power than Plant 2</a:t>
          </a:r>
          <a:endParaRPr lang="en-US" sz="2000" kern="1200"/>
        </a:p>
      </dsp:txBody>
      <dsp:txXfrm>
        <a:off x="23417" y="1153286"/>
        <a:ext cx="10468766" cy="432866"/>
      </dsp:txXfrm>
    </dsp:sp>
    <dsp:sp modelId="{A53C73B8-8743-4E7F-BA2F-FCEC52C3C5F8}">
      <dsp:nvSpPr>
        <dsp:cNvPr id="0" name=""/>
        <dsp:cNvSpPr/>
      </dsp:nvSpPr>
      <dsp:spPr>
        <a:xfrm>
          <a:off x="0" y="16671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Ambient temperature affects power generation</a:t>
          </a:r>
          <a:endParaRPr lang="en-US" sz="2000" kern="1200"/>
        </a:p>
      </dsp:txBody>
      <dsp:txXfrm>
        <a:off x="23417" y="1690586"/>
        <a:ext cx="10468766" cy="432866"/>
      </dsp:txXfrm>
    </dsp:sp>
    <dsp:sp modelId="{69F371C0-329E-4D1E-952D-FEDDD35C5369}">
      <dsp:nvSpPr>
        <dsp:cNvPr id="0" name=""/>
        <dsp:cNvSpPr/>
      </dsp:nvSpPr>
      <dsp:spPr>
        <a:xfrm>
          <a:off x="0" y="2204469"/>
          <a:ext cx="1051560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There is a positive correlation between DC power and AC power</a:t>
          </a:r>
        </a:p>
      </dsp:txBody>
      <dsp:txXfrm>
        <a:off x="23417" y="2227886"/>
        <a:ext cx="10468766" cy="432866"/>
      </dsp:txXfrm>
    </dsp:sp>
    <dsp:sp modelId="{A732DEAE-D759-46C1-8967-6211CE9159FA}">
      <dsp:nvSpPr>
        <dsp:cNvPr id="0" name=""/>
        <dsp:cNvSpPr/>
      </dsp:nvSpPr>
      <dsp:spPr>
        <a:xfrm>
          <a:off x="0" y="2741769"/>
          <a:ext cx="1051560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can see a strong negative correlation between ambient temperature and module temperature. </a:t>
          </a:r>
        </a:p>
      </dsp:txBody>
      <dsp:txXfrm>
        <a:off x="23417" y="2765186"/>
        <a:ext cx="10468766" cy="432866"/>
      </dsp:txXfrm>
    </dsp:sp>
    <dsp:sp modelId="{FD03370F-066F-4DF8-9C0E-34C8DCEA398D}">
      <dsp:nvSpPr>
        <dsp:cNvPr id="0" name=""/>
        <dsp:cNvSpPr/>
      </dsp:nvSpPr>
      <dsp:spPr>
        <a:xfrm>
          <a:off x="0" y="3279069"/>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can observe a weak positive correlation between module temperature and DC power. </a:t>
          </a:r>
        </a:p>
      </dsp:txBody>
      <dsp:txXfrm>
        <a:off x="23417" y="3302486"/>
        <a:ext cx="10468766" cy="432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F7467-800B-49C9-865C-42D4B3F71F2D}">
      <dsp:nvSpPr>
        <dsp:cNvPr id="0" name=""/>
        <dsp:cNvSpPr/>
      </dsp:nvSpPr>
      <dsp:spPr>
        <a:xfrm>
          <a:off x="0" y="549369"/>
          <a:ext cx="10515600"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EDA plays a vital role in understanding the relationships between different features and the target variable.</a:t>
          </a:r>
        </a:p>
      </dsp:txBody>
      <dsp:txXfrm>
        <a:off x="50489" y="599858"/>
        <a:ext cx="10414622" cy="933302"/>
      </dsp:txXfrm>
    </dsp:sp>
    <dsp:sp modelId="{A127C607-8CA1-48A3-BDF8-686D56311187}">
      <dsp:nvSpPr>
        <dsp:cNvPr id="0" name=""/>
        <dsp:cNvSpPr/>
      </dsp:nvSpPr>
      <dsp:spPr>
        <a:xfrm>
          <a:off x="0" y="1658529"/>
          <a:ext cx="10515600" cy="10342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we observed that temperature, irradiation, and other weather conditions had a strong positive correlation with power generation.</a:t>
          </a:r>
        </a:p>
      </dsp:txBody>
      <dsp:txXfrm>
        <a:off x="50489" y="1709018"/>
        <a:ext cx="10414622" cy="933302"/>
      </dsp:txXfrm>
    </dsp:sp>
    <dsp:sp modelId="{A8FB47B0-24D3-429C-B6EE-2096288369E6}">
      <dsp:nvSpPr>
        <dsp:cNvPr id="0" name=""/>
        <dsp:cNvSpPr/>
      </dsp:nvSpPr>
      <dsp:spPr>
        <a:xfrm>
          <a:off x="0" y="2767689"/>
          <a:ext cx="10515600" cy="1034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Removing the datetime feature improved the accuracy of the model, which highlights the importance of feature selection in machine learning models.</a:t>
          </a:r>
        </a:p>
      </dsp:txBody>
      <dsp:txXfrm>
        <a:off x="50489" y="2818178"/>
        <a:ext cx="10414622" cy="9333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BC1C6C-1070-4D86-A77D-E43279EDAF04}" type="datetimeFigureOut">
              <a:rPr lang="en-CA" smtClean="0"/>
              <a:t>2023-04-14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639E17-5A25-4855-A3F1-C4056BFC6873}" type="slidenum">
              <a:rPr lang="en-CA" smtClean="0"/>
              <a:t>‹#›</a:t>
            </a:fld>
            <a:endParaRPr lang="en-CA"/>
          </a:p>
        </p:txBody>
      </p:sp>
    </p:spTree>
    <p:extLst>
      <p:ext uri="{BB962C8B-B14F-4D97-AF65-F5344CB8AC3E}">
        <p14:creationId xmlns:p14="http://schemas.microsoft.com/office/powerpoint/2010/main" val="323594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C1C6C-1070-4D86-A77D-E43279EDAF04}" type="datetimeFigureOut">
              <a:rPr lang="en-CA" smtClean="0"/>
              <a:t>2023-04-14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639E17-5A25-4855-A3F1-C4056BFC6873}" type="slidenum">
              <a:rPr lang="en-CA" smtClean="0"/>
              <a:t>‹#›</a:t>
            </a:fld>
            <a:endParaRPr lang="en-CA"/>
          </a:p>
        </p:txBody>
      </p:sp>
    </p:spTree>
    <p:extLst>
      <p:ext uri="{BB962C8B-B14F-4D97-AF65-F5344CB8AC3E}">
        <p14:creationId xmlns:p14="http://schemas.microsoft.com/office/powerpoint/2010/main" val="335046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C1C6C-1070-4D86-A77D-E43279EDAF04}" type="datetimeFigureOut">
              <a:rPr lang="en-CA" smtClean="0"/>
              <a:t>2023-04-14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639E17-5A25-4855-A3F1-C4056BFC6873}" type="slidenum">
              <a:rPr lang="en-CA" smtClean="0"/>
              <a:t>‹#›</a:t>
            </a:fld>
            <a:endParaRPr lang="en-CA"/>
          </a:p>
        </p:txBody>
      </p:sp>
    </p:spTree>
    <p:extLst>
      <p:ext uri="{BB962C8B-B14F-4D97-AF65-F5344CB8AC3E}">
        <p14:creationId xmlns:p14="http://schemas.microsoft.com/office/powerpoint/2010/main" val="224670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C1C6C-1070-4D86-A77D-E43279EDAF04}" type="datetimeFigureOut">
              <a:rPr lang="en-CA" smtClean="0"/>
              <a:t>2023-04-14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639E17-5A25-4855-A3F1-C4056BFC6873}" type="slidenum">
              <a:rPr lang="en-CA" smtClean="0"/>
              <a:t>‹#›</a:t>
            </a:fld>
            <a:endParaRPr lang="en-CA"/>
          </a:p>
        </p:txBody>
      </p:sp>
    </p:spTree>
    <p:extLst>
      <p:ext uri="{BB962C8B-B14F-4D97-AF65-F5344CB8AC3E}">
        <p14:creationId xmlns:p14="http://schemas.microsoft.com/office/powerpoint/2010/main" val="290301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C1C6C-1070-4D86-A77D-E43279EDAF04}" type="datetimeFigureOut">
              <a:rPr lang="en-CA" smtClean="0"/>
              <a:t>2023-04-14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639E17-5A25-4855-A3F1-C4056BFC6873}" type="slidenum">
              <a:rPr lang="en-CA" smtClean="0"/>
              <a:t>‹#›</a:t>
            </a:fld>
            <a:endParaRPr lang="en-CA"/>
          </a:p>
        </p:txBody>
      </p:sp>
    </p:spTree>
    <p:extLst>
      <p:ext uri="{BB962C8B-B14F-4D97-AF65-F5344CB8AC3E}">
        <p14:creationId xmlns:p14="http://schemas.microsoft.com/office/powerpoint/2010/main" val="152211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BC1C6C-1070-4D86-A77D-E43279EDAF04}" type="datetimeFigureOut">
              <a:rPr lang="en-CA" smtClean="0"/>
              <a:t>2023-04-14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639E17-5A25-4855-A3F1-C4056BFC6873}" type="slidenum">
              <a:rPr lang="en-CA" smtClean="0"/>
              <a:t>‹#›</a:t>
            </a:fld>
            <a:endParaRPr lang="en-CA"/>
          </a:p>
        </p:txBody>
      </p:sp>
    </p:spTree>
    <p:extLst>
      <p:ext uri="{BB962C8B-B14F-4D97-AF65-F5344CB8AC3E}">
        <p14:creationId xmlns:p14="http://schemas.microsoft.com/office/powerpoint/2010/main" val="35676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BC1C6C-1070-4D86-A77D-E43279EDAF04}" type="datetimeFigureOut">
              <a:rPr lang="en-CA" smtClean="0"/>
              <a:t>2023-04-14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6639E17-5A25-4855-A3F1-C4056BFC6873}" type="slidenum">
              <a:rPr lang="en-CA" smtClean="0"/>
              <a:t>‹#›</a:t>
            </a:fld>
            <a:endParaRPr lang="en-CA"/>
          </a:p>
        </p:txBody>
      </p:sp>
    </p:spTree>
    <p:extLst>
      <p:ext uri="{BB962C8B-B14F-4D97-AF65-F5344CB8AC3E}">
        <p14:creationId xmlns:p14="http://schemas.microsoft.com/office/powerpoint/2010/main" val="195363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C1C6C-1070-4D86-A77D-E43279EDAF04}" type="datetimeFigureOut">
              <a:rPr lang="en-CA" smtClean="0"/>
              <a:t>2023-04-14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6639E17-5A25-4855-A3F1-C4056BFC6873}" type="slidenum">
              <a:rPr lang="en-CA" smtClean="0"/>
              <a:t>‹#›</a:t>
            </a:fld>
            <a:endParaRPr lang="en-CA"/>
          </a:p>
        </p:txBody>
      </p:sp>
    </p:spTree>
    <p:extLst>
      <p:ext uri="{BB962C8B-B14F-4D97-AF65-F5344CB8AC3E}">
        <p14:creationId xmlns:p14="http://schemas.microsoft.com/office/powerpoint/2010/main" val="130525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C1C6C-1070-4D86-A77D-E43279EDAF04}" type="datetimeFigureOut">
              <a:rPr lang="en-CA" smtClean="0"/>
              <a:t>2023-04-14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6639E17-5A25-4855-A3F1-C4056BFC6873}" type="slidenum">
              <a:rPr lang="en-CA" smtClean="0"/>
              <a:t>‹#›</a:t>
            </a:fld>
            <a:endParaRPr lang="en-CA"/>
          </a:p>
        </p:txBody>
      </p:sp>
    </p:spTree>
    <p:extLst>
      <p:ext uri="{BB962C8B-B14F-4D97-AF65-F5344CB8AC3E}">
        <p14:creationId xmlns:p14="http://schemas.microsoft.com/office/powerpoint/2010/main" val="19162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BC1C6C-1070-4D86-A77D-E43279EDAF04}" type="datetimeFigureOut">
              <a:rPr lang="en-CA" smtClean="0"/>
              <a:t>2023-04-14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639E17-5A25-4855-A3F1-C4056BFC6873}" type="slidenum">
              <a:rPr lang="en-CA" smtClean="0"/>
              <a:t>‹#›</a:t>
            </a:fld>
            <a:endParaRPr lang="en-CA"/>
          </a:p>
        </p:txBody>
      </p:sp>
    </p:spTree>
    <p:extLst>
      <p:ext uri="{BB962C8B-B14F-4D97-AF65-F5344CB8AC3E}">
        <p14:creationId xmlns:p14="http://schemas.microsoft.com/office/powerpoint/2010/main" val="140271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BC1C6C-1070-4D86-A77D-E43279EDAF04}" type="datetimeFigureOut">
              <a:rPr lang="en-CA" smtClean="0"/>
              <a:t>2023-04-14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639E17-5A25-4855-A3F1-C4056BFC6873}" type="slidenum">
              <a:rPr lang="en-CA" smtClean="0"/>
              <a:t>‹#›</a:t>
            </a:fld>
            <a:endParaRPr lang="en-CA"/>
          </a:p>
        </p:txBody>
      </p:sp>
    </p:spTree>
    <p:extLst>
      <p:ext uri="{BB962C8B-B14F-4D97-AF65-F5344CB8AC3E}">
        <p14:creationId xmlns:p14="http://schemas.microsoft.com/office/powerpoint/2010/main" val="418723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C1C6C-1070-4D86-A77D-E43279EDAF04}" type="datetimeFigureOut">
              <a:rPr lang="en-CA" smtClean="0"/>
              <a:t>2023-04-14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39E17-5A25-4855-A3F1-C4056BFC6873}" type="slidenum">
              <a:rPr lang="en-CA" smtClean="0"/>
              <a:t>‹#›</a:t>
            </a:fld>
            <a:endParaRPr lang="en-CA"/>
          </a:p>
        </p:txBody>
      </p:sp>
    </p:spTree>
    <p:extLst>
      <p:ext uri="{BB962C8B-B14F-4D97-AF65-F5344CB8AC3E}">
        <p14:creationId xmlns:p14="http://schemas.microsoft.com/office/powerpoint/2010/main" val="16157282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datasets/anikannal/solar-power-generation-data"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1B4F95-8349-6DD1-B647-45D5EA70ACE5}"/>
              </a:ext>
            </a:extLst>
          </p:cNvPr>
          <p:cNvPicPr>
            <a:picLocks noChangeAspect="1"/>
          </p:cNvPicPr>
          <p:nvPr/>
        </p:nvPicPr>
        <p:blipFill rotWithShape="1">
          <a:blip r:embed="rId2"/>
          <a:srcRect t="26976" r="9089" b="110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281089-FA66-7367-9C05-6177032C0B71}"/>
              </a:ext>
            </a:extLst>
          </p:cNvPr>
          <p:cNvSpPr>
            <a:spLocks noGrp="1"/>
          </p:cNvSpPr>
          <p:nvPr>
            <p:ph type="ctrTitle"/>
          </p:nvPr>
        </p:nvSpPr>
        <p:spPr>
          <a:xfrm>
            <a:off x="477981" y="1122363"/>
            <a:ext cx="4023360" cy="3204134"/>
          </a:xfrm>
        </p:spPr>
        <p:txBody>
          <a:bodyPr anchor="b">
            <a:normAutofit/>
          </a:bodyPr>
          <a:lstStyle/>
          <a:p>
            <a:pPr algn="l"/>
            <a:r>
              <a:rPr lang="en-CA" sz="4800" b="1" u="sng"/>
              <a:t>Topic Name</a:t>
            </a:r>
          </a:p>
        </p:txBody>
      </p:sp>
      <p:sp>
        <p:nvSpPr>
          <p:cNvPr id="3" name="Subtitle 2">
            <a:extLst>
              <a:ext uri="{FF2B5EF4-FFF2-40B4-BE49-F238E27FC236}">
                <a16:creationId xmlns:a16="http://schemas.microsoft.com/office/drawing/2014/main" id="{E0670424-0F34-1744-4247-57197A88BA04}"/>
              </a:ext>
            </a:extLst>
          </p:cNvPr>
          <p:cNvSpPr>
            <a:spLocks noGrp="1"/>
          </p:cNvSpPr>
          <p:nvPr>
            <p:ph type="subTitle" idx="1"/>
          </p:nvPr>
        </p:nvSpPr>
        <p:spPr>
          <a:xfrm>
            <a:off x="477980" y="4872922"/>
            <a:ext cx="4023359" cy="1208141"/>
          </a:xfrm>
        </p:spPr>
        <p:txBody>
          <a:bodyPr>
            <a:normAutofit/>
          </a:bodyPr>
          <a:lstStyle/>
          <a:p>
            <a:pPr algn="l"/>
            <a:endParaRPr lang="en-US" sz="2000" b="1" i="1">
              <a:effectLst/>
              <a:latin typeface="Times New Roman" panose="02020603050405020304" pitchFamily="18" charset="0"/>
              <a:ea typeface="Times New Roman" panose="02020603050405020304" pitchFamily="18" charset="0"/>
            </a:endParaRPr>
          </a:p>
          <a:p>
            <a:pPr algn="l"/>
            <a:r>
              <a:rPr lang="en-US" sz="2000" b="1" i="1">
                <a:effectLst/>
                <a:latin typeface="Times New Roman" panose="02020603050405020304" pitchFamily="18" charset="0"/>
                <a:ea typeface="Times New Roman" panose="02020603050405020304" pitchFamily="18" charset="0"/>
              </a:rPr>
              <a:t>Solar</a:t>
            </a:r>
            <a:r>
              <a:rPr lang="en-US" sz="2000" b="1" i="1" spc="-5">
                <a:effectLst/>
                <a:latin typeface="Times New Roman" panose="02020603050405020304" pitchFamily="18" charset="0"/>
                <a:ea typeface="Times New Roman" panose="02020603050405020304" pitchFamily="18" charset="0"/>
              </a:rPr>
              <a:t> </a:t>
            </a:r>
            <a:r>
              <a:rPr lang="en-US" sz="2000" b="1" i="1">
                <a:effectLst/>
                <a:latin typeface="Times New Roman" panose="02020603050405020304" pitchFamily="18" charset="0"/>
                <a:ea typeface="Times New Roman" panose="02020603050405020304" pitchFamily="18" charset="0"/>
              </a:rPr>
              <a:t>Power</a:t>
            </a:r>
            <a:r>
              <a:rPr lang="en-US" sz="2000" b="1" i="1" spc="-15">
                <a:effectLst/>
                <a:latin typeface="Times New Roman" panose="02020603050405020304" pitchFamily="18" charset="0"/>
                <a:ea typeface="Times New Roman" panose="02020603050405020304" pitchFamily="18" charset="0"/>
              </a:rPr>
              <a:t> </a:t>
            </a:r>
            <a:r>
              <a:rPr lang="en-US" sz="2000" b="1" i="1">
                <a:effectLst/>
                <a:latin typeface="Times New Roman" panose="02020603050405020304" pitchFamily="18" charset="0"/>
                <a:ea typeface="Times New Roman" panose="02020603050405020304" pitchFamily="18" charset="0"/>
              </a:rPr>
              <a:t>Generation</a:t>
            </a:r>
            <a:r>
              <a:rPr lang="en-US" sz="2000" b="1" i="1" spc="-5">
                <a:effectLst/>
                <a:latin typeface="Times New Roman" panose="02020603050405020304" pitchFamily="18" charset="0"/>
                <a:ea typeface="Times New Roman" panose="02020603050405020304" pitchFamily="18" charset="0"/>
              </a:rPr>
              <a:t> </a:t>
            </a:r>
            <a:r>
              <a:rPr lang="en-US" sz="2000" b="1" i="1">
                <a:effectLst/>
                <a:latin typeface="Times New Roman" panose="02020603050405020304" pitchFamily="18" charset="0"/>
                <a:ea typeface="Times New Roman" panose="02020603050405020304" pitchFamily="18" charset="0"/>
              </a:rPr>
              <a:t>Data</a:t>
            </a:r>
            <a:endParaRPr lang="en-CA" sz="200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62265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5FF3B-69B1-1B0F-3BDC-0F711EE34EBC}"/>
              </a:ext>
            </a:extLst>
          </p:cNvPr>
          <p:cNvSpPr>
            <a:spLocks noGrp="1"/>
          </p:cNvSpPr>
          <p:nvPr>
            <p:ph type="ctrTitle"/>
          </p:nvPr>
        </p:nvSpPr>
        <p:spPr>
          <a:xfrm>
            <a:off x="5354955" y="552182"/>
            <a:ext cx="5998840" cy="3343135"/>
          </a:xfrm>
          <a:noFill/>
        </p:spPr>
        <p:txBody>
          <a:bodyPr>
            <a:normAutofit/>
          </a:bodyPr>
          <a:lstStyle/>
          <a:p>
            <a:pPr algn="l"/>
            <a:r>
              <a:rPr lang="en-US" sz="5200" b="1" u="sng"/>
              <a:t>Plant 2 Weather Sensor Data</a:t>
            </a:r>
            <a:endParaRPr lang="en-CA" sz="5200" b="1" u="sng"/>
          </a:p>
        </p:txBody>
      </p:sp>
      <p:sp>
        <p:nvSpPr>
          <p:cNvPr id="3" name="Subtitle 2">
            <a:extLst>
              <a:ext uri="{FF2B5EF4-FFF2-40B4-BE49-F238E27FC236}">
                <a16:creationId xmlns:a16="http://schemas.microsoft.com/office/drawing/2014/main" id="{2651AEBD-35FC-BD11-53A0-A55C2EC9F272}"/>
              </a:ext>
            </a:extLst>
          </p:cNvPr>
          <p:cNvSpPr>
            <a:spLocks noGrp="1"/>
          </p:cNvSpPr>
          <p:nvPr>
            <p:ph type="subTitle" idx="1"/>
          </p:nvPr>
        </p:nvSpPr>
        <p:spPr>
          <a:xfrm>
            <a:off x="5354955" y="4067032"/>
            <a:ext cx="5998840" cy="2067068"/>
          </a:xfrm>
          <a:noFill/>
        </p:spPr>
        <p:txBody>
          <a:bodyPr>
            <a:normAutofit/>
          </a:bodyPr>
          <a:lstStyle/>
          <a:p>
            <a:pPr marL="342900" indent="-342900" algn="l">
              <a:buFont typeface="Wingdings" panose="05000000000000000000" pitchFamily="2" charset="2"/>
              <a:buChar char="Ø"/>
            </a:pPr>
            <a:r>
              <a:rPr lang="en-US" sz="1900"/>
              <a:t>The data is recorded at 15-minute intervals and includes the same columns </a:t>
            </a:r>
            <a:r>
              <a:rPr lang="en-US" sz="1900" b="1"/>
              <a:t>as the Plant 1 Weather Sensor Data file.</a:t>
            </a:r>
          </a:p>
          <a:p>
            <a:pPr marL="342900" indent="-342900" algn="l">
              <a:buFont typeface="Wingdings" panose="05000000000000000000" pitchFamily="2" charset="2"/>
              <a:buChar char="Ø"/>
            </a:pPr>
            <a:r>
              <a:rPr lang="en-US" sz="1900"/>
              <a:t>The dataset can be used for various analytical and modeling purposes, such as forecasting energy production and identifying areas for optimization and improvement in the solar power plants.</a:t>
            </a:r>
            <a:endParaRPr lang="en-CA" sz="1900"/>
          </a:p>
        </p:txBody>
      </p:sp>
      <p:pic>
        <p:nvPicPr>
          <p:cNvPr id="17" name="Picture 4" descr="Plant and roots">
            <a:extLst>
              <a:ext uri="{FF2B5EF4-FFF2-40B4-BE49-F238E27FC236}">
                <a16:creationId xmlns:a16="http://schemas.microsoft.com/office/drawing/2014/main" id="{19E2362B-F5BA-2E6F-CBC0-3D5F238CCDEB}"/>
              </a:ext>
            </a:extLst>
          </p:cNvPr>
          <p:cNvPicPr>
            <a:picLocks noChangeAspect="1"/>
          </p:cNvPicPr>
          <p:nvPr/>
        </p:nvPicPr>
        <p:blipFill rotWithShape="1">
          <a:blip r:embed="rId2"/>
          <a:srcRect l="10457" r="19648" b="-2"/>
          <a:stretch/>
        </p:blipFill>
        <p:spPr>
          <a:xfrm>
            <a:off x="20" y="10"/>
            <a:ext cx="4992985" cy="6857990"/>
          </a:xfrm>
          <a:prstGeom prst="rect">
            <a:avLst/>
          </a:prstGeom>
        </p:spPr>
      </p:pic>
    </p:spTree>
    <p:extLst>
      <p:ext uri="{BB962C8B-B14F-4D97-AF65-F5344CB8AC3E}">
        <p14:creationId xmlns:p14="http://schemas.microsoft.com/office/powerpoint/2010/main" val="359170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BC92490-2A86-B06D-1A50-8F97C67A2FCA}"/>
              </a:ext>
            </a:extLst>
          </p:cNvPr>
          <p:cNvSpPr>
            <a:spLocks noGrp="1"/>
          </p:cNvSpPr>
          <p:nvPr>
            <p:ph type="title"/>
          </p:nvPr>
        </p:nvSpPr>
        <p:spPr>
          <a:xfrm>
            <a:off x="838200" y="669925"/>
            <a:ext cx="4508946" cy="1325563"/>
          </a:xfrm>
        </p:spPr>
        <p:txBody>
          <a:bodyPr anchor="b">
            <a:normAutofit/>
          </a:bodyPr>
          <a:lstStyle/>
          <a:p>
            <a:pPr algn="r"/>
            <a:r>
              <a:rPr lang="en-US" b="1" u="heavy" kern="0">
                <a:solidFill>
                  <a:schemeClr val="bg1"/>
                </a:solidFill>
                <a:effectLst/>
                <a:uFill>
                  <a:solidFill>
                    <a:srgbClr val="000000"/>
                  </a:solidFill>
                </a:uFill>
                <a:latin typeface="+mn-lt"/>
                <a:ea typeface="Wingdings" panose="05000000000000000000" pitchFamily="2" charset="2"/>
                <a:cs typeface="Wingdings" panose="05000000000000000000" pitchFamily="2" charset="2"/>
              </a:rPr>
              <a:t>METHODOLOGY</a:t>
            </a:r>
            <a:br>
              <a:rPr lang="en-CA" b="1" u="sng" kern="0">
                <a:solidFill>
                  <a:schemeClr val="bg1"/>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br>
            <a:endParaRPr lang="en-CA">
              <a:solidFill>
                <a:schemeClr val="bg1"/>
              </a:solidFill>
            </a:endParaRPr>
          </a:p>
        </p:txBody>
      </p:sp>
      <p:cxnSp>
        <p:nvCxnSpPr>
          <p:cNvPr id="2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ED35AA-C337-1831-5AD8-399331790B8A}"/>
              </a:ext>
            </a:extLst>
          </p:cNvPr>
          <p:cNvSpPr>
            <a:spLocks noGrp="1"/>
          </p:cNvSpPr>
          <p:nvPr>
            <p:ph idx="1"/>
          </p:nvPr>
        </p:nvSpPr>
        <p:spPr>
          <a:xfrm>
            <a:off x="1392667" y="2398957"/>
            <a:ext cx="9406666" cy="3526144"/>
          </a:xfrm>
        </p:spPr>
        <p:txBody>
          <a:bodyPr>
            <a:normAutofit/>
          </a:bodyPr>
          <a:lstStyle/>
          <a:p>
            <a:pPr>
              <a:buFont typeface="Wingdings" panose="05000000000000000000" pitchFamily="2" charset="2"/>
              <a:buChar char="Ø"/>
            </a:pPr>
            <a:r>
              <a:rPr lang="en-US" sz="2000" b="1" u="sng">
                <a:solidFill>
                  <a:schemeClr val="bg1"/>
                </a:solidFill>
                <a:effectLst/>
                <a:ea typeface="Times New Roman" panose="02020603050405020304" pitchFamily="18" charset="0"/>
              </a:rPr>
              <a:t>Data Collection</a:t>
            </a:r>
            <a:endParaRPr lang="en-CA" sz="2000">
              <a:solidFill>
                <a:schemeClr val="bg1"/>
              </a:solidFill>
              <a:effectLst/>
              <a:ea typeface="Times New Roman" panose="02020603050405020304" pitchFamily="18" charset="0"/>
            </a:endParaRPr>
          </a:p>
          <a:p>
            <a:pPr>
              <a:buFont typeface="Wingdings" panose="05000000000000000000" pitchFamily="2" charset="2"/>
              <a:buChar char="Ø"/>
            </a:pPr>
            <a:r>
              <a:rPr lang="en-US" sz="2000">
                <a:solidFill>
                  <a:schemeClr val="bg1"/>
                </a:solidFill>
                <a:effectLst/>
                <a:ea typeface="Times New Roman" panose="02020603050405020304" pitchFamily="18" charset="0"/>
              </a:rPr>
              <a:t>The Solar Power Generation dataset is collected from two solar power plants, one located in Gujarat and the other in Rajasthan, India. </a:t>
            </a:r>
          </a:p>
          <a:p>
            <a:pPr>
              <a:buFont typeface="Wingdings" panose="05000000000000000000" pitchFamily="2" charset="2"/>
              <a:buChar char="Ø"/>
            </a:pPr>
            <a:r>
              <a:rPr lang="en-US" sz="2000">
                <a:solidFill>
                  <a:schemeClr val="bg1"/>
                </a:solidFill>
              </a:rPr>
              <a:t>The data is collected for a period of one year from September 2016 to October 2017. The data is collected using various sensors installed in the solar panels and the weather stations located near the power plants.</a:t>
            </a:r>
          </a:p>
          <a:p>
            <a:pPr>
              <a:buFont typeface="Wingdings" panose="05000000000000000000" pitchFamily="2" charset="2"/>
              <a:buChar char="Ø"/>
            </a:pPr>
            <a:r>
              <a:rPr lang="en-US" sz="2000">
                <a:solidFill>
                  <a:schemeClr val="bg1"/>
                </a:solidFill>
              </a:rPr>
              <a:t> The dataset contains two CSV files, one for each power plant, with each file containing approximately 34,000 rows and 18 columns.</a:t>
            </a:r>
            <a:endParaRPr lang="en-CA" sz="2000">
              <a:solidFill>
                <a:schemeClr val="bg1"/>
              </a:solidFill>
              <a:effectLst/>
              <a:ea typeface="Times New Roman" panose="02020603050405020304" pitchFamily="18" charset="0"/>
            </a:endParaRPr>
          </a:p>
          <a:p>
            <a:pPr marL="0" indent="0">
              <a:buNone/>
            </a:pPr>
            <a:endParaRPr lang="en-CA" sz="2000">
              <a:solidFill>
                <a:schemeClr val="bg1"/>
              </a:solidFill>
            </a:endParaRPr>
          </a:p>
        </p:txBody>
      </p:sp>
      <p:sp>
        <p:nvSpPr>
          <p:cNvPr id="21"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057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8146-7E01-F34C-6A74-EBA5C5E7CCD3}"/>
              </a:ext>
            </a:extLst>
          </p:cNvPr>
          <p:cNvSpPr>
            <a:spLocks noGrp="1"/>
          </p:cNvSpPr>
          <p:nvPr>
            <p:ph type="title"/>
          </p:nvPr>
        </p:nvSpPr>
        <p:spPr>
          <a:xfrm>
            <a:off x="861772" y="365125"/>
            <a:ext cx="10492027" cy="897931"/>
          </a:xfrm>
        </p:spPr>
        <p:txBody>
          <a:bodyPr>
            <a:normAutofit fontScale="90000"/>
          </a:bodyPr>
          <a:lstStyle/>
          <a:p>
            <a:pPr algn="ctr"/>
            <a:r>
              <a:rPr lang="en-US" sz="3100" b="1" u="sng" dirty="0">
                <a:effectLst/>
                <a:latin typeface="+mn-lt"/>
                <a:ea typeface="Times New Roman" panose="02020603050405020304" pitchFamily="18" charset="0"/>
              </a:rPr>
              <a:t>Exploratory Data Analysis</a:t>
            </a:r>
            <a:r>
              <a:rPr lang="en-US" sz="3100" b="1" dirty="0">
                <a:effectLst/>
                <a:latin typeface="+mn-lt"/>
                <a:ea typeface="Times New Roman" panose="02020603050405020304" pitchFamily="18" charset="0"/>
              </a:rPr>
              <a:t>: </a:t>
            </a:r>
            <a:br>
              <a:rPr lang="en-CA" sz="1800" dirty="0">
                <a:effectLst/>
                <a:latin typeface="Times New Roman" panose="02020603050405020304" pitchFamily="18" charset="0"/>
                <a:ea typeface="Times New Roman" panose="02020603050405020304" pitchFamily="18" charset="0"/>
              </a:rPr>
            </a:br>
            <a:endParaRPr lang="en-CA" dirty="0"/>
          </a:p>
        </p:txBody>
      </p:sp>
      <p:pic>
        <p:nvPicPr>
          <p:cNvPr id="1026" name="Picture 2">
            <a:extLst>
              <a:ext uri="{FF2B5EF4-FFF2-40B4-BE49-F238E27FC236}">
                <a16:creationId xmlns:a16="http://schemas.microsoft.com/office/drawing/2014/main" id="{FB9D0DB4-13A1-1C7B-D9CC-A743059F03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117" y="1557640"/>
            <a:ext cx="5539528" cy="41684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B14B90D0-3CB4-1222-D2BA-576C51593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005" y="1557641"/>
            <a:ext cx="5431547" cy="414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1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CD8A3-D8C7-8EFF-3991-FC58D2C2649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kern="1200">
                <a:solidFill>
                  <a:srgbClr val="FFFFFF"/>
                </a:solidFill>
                <a:effectLst/>
                <a:latin typeface="+mj-lt"/>
                <a:ea typeface="+mj-ea"/>
                <a:cs typeface="+mj-cs"/>
              </a:rPr>
              <a:t>Output power vs efficiency</a:t>
            </a:r>
            <a:br>
              <a:rPr lang="en-US" sz="3600" b="1" i="0" kern="1200">
                <a:solidFill>
                  <a:srgbClr val="FFFFFF"/>
                </a:solidFill>
                <a:effectLst/>
                <a:latin typeface="+mj-lt"/>
                <a:ea typeface="+mj-ea"/>
                <a:cs typeface="+mj-cs"/>
              </a:rPr>
            </a:br>
            <a:endParaRPr lang="en-US" sz="3600" kern="1200">
              <a:solidFill>
                <a:srgbClr val="FFFFFF"/>
              </a:solidFill>
              <a:latin typeface="+mj-lt"/>
              <a:ea typeface="+mj-ea"/>
              <a:cs typeface="+mj-cs"/>
            </a:endParaRPr>
          </a:p>
        </p:txBody>
      </p:sp>
      <p:pic>
        <p:nvPicPr>
          <p:cNvPr id="2052" name="Picture 4">
            <a:extLst>
              <a:ext uri="{FF2B5EF4-FFF2-40B4-BE49-F238E27FC236}">
                <a16:creationId xmlns:a16="http://schemas.microsoft.com/office/drawing/2014/main" id="{EFF8D5C1-FC99-CC73-2DAE-E7CD1C32FB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842693"/>
            <a:ext cx="6780700" cy="5170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37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8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93" name="Rectangle 308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8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5" name="Rectangle 308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94C66-2EEA-A9AF-0A54-032C729F9055}"/>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b="1" i="0">
                <a:solidFill>
                  <a:srgbClr val="FFFFFF"/>
                </a:solidFill>
                <a:effectLst/>
              </a:rPr>
              <a:t>Export data</a:t>
            </a:r>
            <a:br>
              <a:rPr lang="en-US" sz="2800" b="1" i="0">
                <a:solidFill>
                  <a:srgbClr val="FFFFFF"/>
                </a:solidFill>
                <a:effectLst/>
              </a:rPr>
            </a:br>
            <a:endParaRPr lang="en-US" sz="2800">
              <a:solidFill>
                <a:srgbClr val="FFFFFF"/>
              </a:solidFill>
            </a:endParaRPr>
          </a:p>
        </p:txBody>
      </p:sp>
      <p:pic>
        <p:nvPicPr>
          <p:cNvPr id="3076" name="Picture 4">
            <a:extLst>
              <a:ext uri="{FF2B5EF4-FFF2-40B4-BE49-F238E27FC236}">
                <a16:creationId xmlns:a16="http://schemas.microsoft.com/office/drawing/2014/main" id="{D2D8C154-A4E5-ACED-015B-9C6381AA74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748" y="2249673"/>
            <a:ext cx="5131088" cy="386114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3B1D43EA-90D5-1754-AE5F-815B79A94A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45165" y="2217815"/>
            <a:ext cx="4997288" cy="39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9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62A2-45DD-29F0-2AC0-AE05947E3E38}"/>
              </a:ext>
            </a:extLst>
          </p:cNvPr>
          <p:cNvSpPr>
            <a:spLocks noGrp="1"/>
          </p:cNvSpPr>
          <p:nvPr>
            <p:ph type="title"/>
          </p:nvPr>
        </p:nvSpPr>
        <p:spPr>
          <a:xfrm>
            <a:off x="838200" y="365126"/>
            <a:ext cx="10515600" cy="937402"/>
          </a:xfrm>
        </p:spPr>
        <p:txBody>
          <a:bodyPr/>
          <a:lstStyle/>
          <a:p>
            <a:pPr algn="ctr"/>
            <a:r>
              <a:rPr lang="en-CA" b="1" u="sng" dirty="0"/>
              <a:t>Graph of AC &amp; DC power vs </a:t>
            </a:r>
            <a:r>
              <a:rPr lang="en-CA" b="1" u="sng" dirty="0" err="1"/>
              <a:t>Date_Time</a:t>
            </a:r>
            <a:endParaRPr lang="en-CA" b="1" u="sng" dirty="0"/>
          </a:p>
        </p:txBody>
      </p:sp>
      <p:pic>
        <p:nvPicPr>
          <p:cNvPr id="4098" name="Picture 2">
            <a:extLst>
              <a:ext uri="{FF2B5EF4-FFF2-40B4-BE49-F238E27FC236}">
                <a16:creationId xmlns:a16="http://schemas.microsoft.com/office/drawing/2014/main" id="{0E2CB1D2-7518-CFA9-1EB1-266521B309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622" y="2027541"/>
            <a:ext cx="5212090" cy="39136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2A50A5E-9675-193B-FB0C-1EF3BCA1E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50" y="1864481"/>
            <a:ext cx="550545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71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61" name="Rectangle 615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15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Rectangle 615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9" name="Rectangle 615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7DBFA-E378-671F-5202-859187EAB746}"/>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b="1" i="0">
                <a:solidFill>
                  <a:srgbClr val="FFFFFF"/>
                </a:solidFill>
                <a:effectLst/>
              </a:rPr>
              <a:t>Feature Correlation</a:t>
            </a:r>
            <a:br>
              <a:rPr lang="en-US" sz="2800" b="1" i="0">
                <a:solidFill>
                  <a:srgbClr val="FFFFFF"/>
                </a:solidFill>
                <a:effectLst/>
              </a:rPr>
            </a:br>
            <a:endParaRPr lang="en-US" sz="2800">
              <a:solidFill>
                <a:srgbClr val="FFFFFF"/>
              </a:solidFill>
            </a:endParaRPr>
          </a:p>
        </p:txBody>
      </p:sp>
      <p:pic>
        <p:nvPicPr>
          <p:cNvPr id="4" name="Picture 2">
            <a:extLst>
              <a:ext uri="{FF2B5EF4-FFF2-40B4-BE49-F238E27FC236}">
                <a16:creationId xmlns:a16="http://schemas.microsoft.com/office/drawing/2014/main" id="{3645F379-7043-3EE6-78EB-2D908370BB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362" y="2181426"/>
            <a:ext cx="5028473" cy="399763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7699D0D3-8486-868D-5053-01553B672C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45165" y="2217815"/>
            <a:ext cx="4920406" cy="39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90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F1738D6-DD70-1B59-E5A2-B53C028BDC95}"/>
              </a:ext>
            </a:extLst>
          </p:cNvPr>
          <p:cNvSpPr>
            <a:spLocks noGrp="1"/>
          </p:cNvSpPr>
          <p:nvPr>
            <p:ph type="ctrTitle"/>
          </p:nvPr>
        </p:nvSpPr>
        <p:spPr>
          <a:xfrm>
            <a:off x="1314824" y="735106"/>
            <a:ext cx="10053763" cy="2928470"/>
          </a:xfrm>
        </p:spPr>
        <p:txBody>
          <a:bodyPr anchor="b">
            <a:normAutofit/>
          </a:bodyPr>
          <a:lstStyle/>
          <a:p>
            <a:pPr algn="l"/>
            <a:r>
              <a:rPr lang="en-CA" sz="4800" b="1" i="0">
                <a:solidFill>
                  <a:srgbClr val="FFFFFF"/>
                </a:solidFill>
                <a:effectLst/>
                <a:latin typeface="+mn-lt"/>
              </a:rPr>
              <a:t>Feature Correlation</a:t>
            </a:r>
            <a:endParaRPr lang="en-CA" sz="4800">
              <a:solidFill>
                <a:srgbClr val="FFFFFF"/>
              </a:solidFill>
            </a:endParaRPr>
          </a:p>
        </p:txBody>
      </p:sp>
      <p:sp>
        <p:nvSpPr>
          <p:cNvPr id="3" name="Subtitle 2">
            <a:extLst>
              <a:ext uri="{FF2B5EF4-FFF2-40B4-BE49-F238E27FC236}">
                <a16:creationId xmlns:a16="http://schemas.microsoft.com/office/drawing/2014/main" id="{57613FDE-02BD-6667-5227-910114EB30DE}"/>
              </a:ext>
            </a:extLst>
          </p:cNvPr>
          <p:cNvSpPr>
            <a:spLocks noGrp="1"/>
          </p:cNvSpPr>
          <p:nvPr>
            <p:ph type="subTitle" idx="1"/>
          </p:nvPr>
        </p:nvSpPr>
        <p:spPr>
          <a:xfrm>
            <a:off x="1350682" y="4870824"/>
            <a:ext cx="10005951" cy="1458258"/>
          </a:xfrm>
        </p:spPr>
        <p:txBody>
          <a:bodyPr anchor="ctr">
            <a:normAutofit/>
          </a:bodyPr>
          <a:lstStyle/>
          <a:p>
            <a:pPr marL="342900" indent="-342900" algn="l">
              <a:buFont typeface="Wingdings" panose="05000000000000000000" pitchFamily="2" charset="2"/>
              <a:buChar char="Ø"/>
            </a:pPr>
            <a:r>
              <a:rPr lang="en-US" sz="2000"/>
              <a:t>We calculated the correlation matrix of different features to understand their relationships.</a:t>
            </a:r>
          </a:p>
          <a:p>
            <a:pPr marL="342900" indent="-342900" algn="l">
              <a:buFont typeface="Wingdings" panose="05000000000000000000" pitchFamily="2" charset="2"/>
              <a:buChar char="Ø"/>
            </a:pPr>
            <a:r>
              <a:rPr lang="en-US" sz="2000"/>
              <a:t> We found that ambient temperature and module temperature are highly correlated with each other, and both of these features have a negative correlation with power generation. </a:t>
            </a:r>
          </a:p>
          <a:p>
            <a:pPr marL="342900" indent="-342900" algn="l">
              <a:buFont typeface="Wingdings" panose="05000000000000000000" pitchFamily="2" charset="2"/>
              <a:buChar char="Ø"/>
            </a:pPr>
            <a:r>
              <a:rPr lang="en-US" sz="2000"/>
              <a:t>We also found that irradiation has a high positive correlation with power generation.</a:t>
            </a:r>
            <a:endParaRPr lang="en-CA" sz="2000"/>
          </a:p>
        </p:txBody>
      </p:sp>
    </p:spTree>
    <p:extLst>
      <p:ext uri="{BB962C8B-B14F-4D97-AF65-F5344CB8AC3E}">
        <p14:creationId xmlns:p14="http://schemas.microsoft.com/office/powerpoint/2010/main" val="96940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B656-47BD-E4AD-4D69-5AF146018090}"/>
              </a:ext>
            </a:extLst>
          </p:cNvPr>
          <p:cNvSpPr>
            <a:spLocks noGrp="1"/>
          </p:cNvSpPr>
          <p:nvPr>
            <p:ph type="title"/>
          </p:nvPr>
        </p:nvSpPr>
        <p:spPr>
          <a:xfrm>
            <a:off x="838200" y="0"/>
            <a:ext cx="10515600" cy="743361"/>
          </a:xfrm>
        </p:spPr>
        <p:txBody>
          <a:bodyPr/>
          <a:lstStyle/>
          <a:p>
            <a:pPr algn="ctr"/>
            <a:r>
              <a:rPr lang="en-CA" b="1" dirty="0"/>
              <a:t>Pair plotting</a:t>
            </a:r>
          </a:p>
        </p:txBody>
      </p:sp>
      <p:pic>
        <p:nvPicPr>
          <p:cNvPr id="7174" name="Picture 6">
            <a:extLst>
              <a:ext uri="{FF2B5EF4-FFF2-40B4-BE49-F238E27FC236}">
                <a16:creationId xmlns:a16="http://schemas.microsoft.com/office/drawing/2014/main" id="{39B5BB61-F30A-CCD6-634A-94C3C052E1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117" y="973606"/>
            <a:ext cx="11715564" cy="575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07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0C1621C-DF0A-D8BB-A5C6-6D9933D24F38}"/>
              </a:ext>
            </a:extLst>
          </p:cNvPr>
          <p:cNvPicPr>
            <a:picLocks noChangeAspect="1"/>
          </p:cNvPicPr>
          <p:nvPr/>
        </p:nvPicPr>
        <p:blipFill rotWithShape="1">
          <a:blip r:embed="rId2">
            <a:alphaModFix amt="35000"/>
          </a:blip>
          <a:srcRect t="4205" b="11526"/>
          <a:stretch/>
        </p:blipFill>
        <p:spPr>
          <a:xfrm>
            <a:off x="20" y="10"/>
            <a:ext cx="12191980" cy="6857990"/>
          </a:xfrm>
          <a:prstGeom prst="rect">
            <a:avLst/>
          </a:prstGeom>
        </p:spPr>
      </p:pic>
      <p:sp>
        <p:nvSpPr>
          <p:cNvPr id="2" name="Title 1">
            <a:extLst>
              <a:ext uri="{FF2B5EF4-FFF2-40B4-BE49-F238E27FC236}">
                <a16:creationId xmlns:a16="http://schemas.microsoft.com/office/drawing/2014/main" id="{DA7DBF3A-D4B9-C77E-C877-F41B0E96F4B8}"/>
              </a:ext>
            </a:extLst>
          </p:cNvPr>
          <p:cNvSpPr>
            <a:spLocks noGrp="1"/>
          </p:cNvSpPr>
          <p:nvPr>
            <p:ph type="title"/>
          </p:nvPr>
        </p:nvSpPr>
        <p:spPr>
          <a:xfrm>
            <a:off x="838200" y="365125"/>
            <a:ext cx="10515600" cy="1325563"/>
          </a:xfrm>
        </p:spPr>
        <p:txBody>
          <a:bodyPr>
            <a:normAutofit/>
          </a:bodyPr>
          <a:lstStyle/>
          <a:p>
            <a:r>
              <a:rPr lang="en-US" b="1" u="sng">
                <a:solidFill>
                  <a:srgbClr val="FFFFFF"/>
                </a:solidFill>
                <a:effectLst/>
                <a:latin typeface="+mn-lt"/>
                <a:ea typeface="Times New Roman" panose="02020603050405020304" pitchFamily="18" charset="0"/>
              </a:rPr>
              <a:t>Performance Analysis</a:t>
            </a:r>
            <a:br>
              <a:rPr lang="en-CA">
                <a:solidFill>
                  <a:srgbClr val="FFFFFF"/>
                </a:solidFill>
                <a:effectLst/>
                <a:latin typeface="Times New Roman" panose="02020603050405020304" pitchFamily="18" charset="0"/>
                <a:ea typeface="Times New Roman" panose="02020603050405020304" pitchFamily="18" charset="0"/>
              </a:rPr>
            </a:br>
            <a:endParaRPr lang="en-CA">
              <a:solidFill>
                <a:srgbClr val="FFFFFF"/>
              </a:solidFill>
            </a:endParaRPr>
          </a:p>
        </p:txBody>
      </p:sp>
      <p:graphicFrame>
        <p:nvGraphicFramePr>
          <p:cNvPr id="5" name="Content Placeholder 2">
            <a:extLst>
              <a:ext uri="{FF2B5EF4-FFF2-40B4-BE49-F238E27FC236}">
                <a16:creationId xmlns:a16="http://schemas.microsoft.com/office/drawing/2014/main" id="{DB9D56EB-9A9A-18C7-0085-5A1FB608217A}"/>
              </a:ext>
            </a:extLst>
          </p:cNvPr>
          <p:cNvGraphicFramePr>
            <a:graphicFrameLocks noGrp="1"/>
          </p:cNvGraphicFramePr>
          <p:nvPr>
            <p:ph idx="1"/>
            <p:extLst>
              <p:ext uri="{D42A27DB-BD31-4B8C-83A1-F6EECF244321}">
                <p14:modId xmlns:p14="http://schemas.microsoft.com/office/powerpoint/2010/main" val="3355923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022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C9560-51C6-0166-CF6D-E290AB7579FB}"/>
              </a:ext>
            </a:extLst>
          </p:cNvPr>
          <p:cNvSpPr>
            <a:spLocks noGrp="1"/>
          </p:cNvSpPr>
          <p:nvPr>
            <p:ph type="title"/>
          </p:nvPr>
        </p:nvSpPr>
        <p:spPr>
          <a:xfrm>
            <a:off x="640080" y="325369"/>
            <a:ext cx="4368602" cy="1956841"/>
          </a:xfrm>
        </p:spPr>
        <p:txBody>
          <a:bodyPr anchor="b">
            <a:normAutofit/>
          </a:bodyPr>
          <a:lstStyle/>
          <a:p>
            <a:r>
              <a:rPr lang="en-CA" sz="5000" b="1" u="sng"/>
              <a:t>Team Members</a:t>
            </a:r>
            <a:br>
              <a:rPr lang="en-CA" sz="5000" u="sng"/>
            </a:br>
            <a:endParaRPr lang="en-CA" sz="5000" b="1" u="sng"/>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360D5-2D32-7AB7-D48D-4D6E1B3F9484}"/>
              </a:ext>
            </a:extLst>
          </p:cNvPr>
          <p:cNvSpPr>
            <a:spLocks noGrp="1"/>
          </p:cNvSpPr>
          <p:nvPr>
            <p:ph idx="1"/>
          </p:nvPr>
        </p:nvSpPr>
        <p:spPr>
          <a:xfrm>
            <a:off x="640080" y="2872899"/>
            <a:ext cx="4243589" cy="3320668"/>
          </a:xfrm>
        </p:spPr>
        <p:txBody>
          <a:bodyPr>
            <a:normAutofit/>
          </a:bodyPr>
          <a:lstStyle/>
          <a:p>
            <a:pPr marL="0" indent="0">
              <a:buNone/>
            </a:pPr>
            <a:endParaRPr lang="en-CA" sz="220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CA" sz="2200">
                <a:ea typeface="Cambria Math" panose="02040503050406030204" pitchFamily="18" charset="0"/>
              </a:rPr>
              <a:t>Dhruvrajsinh Chavda - C0867457</a:t>
            </a:r>
          </a:p>
          <a:p>
            <a:pPr marL="342900" indent="-342900">
              <a:buFont typeface="Wingdings" panose="05000000000000000000" pitchFamily="2" charset="2"/>
              <a:buChar char="Ø"/>
            </a:pPr>
            <a:r>
              <a:rPr lang="en-CA" sz="2200">
                <a:ea typeface="Cambria Math"/>
              </a:rPr>
              <a:t>Malav Shah -C0870066</a:t>
            </a:r>
          </a:p>
          <a:p>
            <a:pPr marL="342900" indent="-342900">
              <a:buFont typeface="Wingdings" panose="05000000000000000000" pitchFamily="2" charset="2"/>
              <a:buChar char="Ø"/>
            </a:pPr>
            <a:r>
              <a:rPr lang="en-CA" sz="2200">
                <a:ea typeface="Cambria Math" panose="02040503050406030204" pitchFamily="18" charset="0"/>
              </a:rPr>
              <a:t>Sneh Patel- C0869367</a:t>
            </a:r>
          </a:p>
          <a:p>
            <a:pPr marL="342900" indent="-342900">
              <a:buFont typeface="Wingdings" panose="05000000000000000000" pitchFamily="2" charset="2"/>
              <a:buChar char="Ø"/>
            </a:pPr>
            <a:r>
              <a:rPr lang="en-CA" sz="2200">
                <a:ea typeface="Cambria Math" panose="02040503050406030204" pitchFamily="18" charset="0"/>
              </a:rPr>
              <a:t>Nandiniben  Patel - C0869773</a:t>
            </a:r>
          </a:p>
          <a:p>
            <a:pPr marL="0" indent="0">
              <a:buNone/>
            </a:pPr>
            <a:endParaRPr lang="en-CA" sz="2200">
              <a:latin typeface="Cambria Math" panose="02040503050406030204" pitchFamily="18" charset="0"/>
              <a:ea typeface="Cambria Math" panose="02040503050406030204" pitchFamily="18" charset="0"/>
            </a:endParaRPr>
          </a:p>
          <a:p>
            <a:pPr marL="0" indent="0">
              <a:buNone/>
            </a:pPr>
            <a:endParaRPr lang="en-CA" sz="2200">
              <a:latin typeface="Cambria Math" panose="02040503050406030204" pitchFamily="18" charset="0"/>
              <a:ea typeface="Cambria Math" panose="02040503050406030204" pitchFamily="18" charset="0"/>
            </a:endParaRPr>
          </a:p>
          <a:p>
            <a:endParaRPr lang="en-CA" sz="2200"/>
          </a:p>
        </p:txBody>
      </p:sp>
      <p:pic>
        <p:nvPicPr>
          <p:cNvPr id="5" name="Picture 4" descr="Electronic components on a white background">
            <a:extLst>
              <a:ext uri="{FF2B5EF4-FFF2-40B4-BE49-F238E27FC236}">
                <a16:creationId xmlns:a16="http://schemas.microsoft.com/office/drawing/2014/main" id="{4CC87931-DE12-D67B-0176-DA08EEB101C3}"/>
              </a:ext>
            </a:extLst>
          </p:cNvPr>
          <p:cNvPicPr>
            <a:picLocks noChangeAspect="1"/>
          </p:cNvPicPr>
          <p:nvPr/>
        </p:nvPicPr>
        <p:blipFill rotWithShape="1">
          <a:blip r:embed="rId2"/>
          <a:srcRect l="24333" r="871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13342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3031DD7-DF44-174C-D7D3-4FE748D3371B}"/>
              </a:ext>
            </a:extLst>
          </p:cNvPr>
          <p:cNvPicPr>
            <a:picLocks noChangeAspect="1"/>
          </p:cNvPicPr>
          <p:nvPr/>
        </p:nvPicPr>
        <p:blipFill rotWithShape="1">
          <a:blip r:embed="rId2">
            <a:alphaModFix amt="35000"/>
          </a:blip>
          <a:srcRect t="11232" b="6351"/>
          <a:stretch/>
        </p:blipFill>
        <p:spPr>
          <a:xfrm>
            <a:off x="20" y="10"/>
            <a:ext cx="12191980" cy="6857990"/>
          </a:xfrm>
          <a:prstGeom prst="rect">
            <a:avLst/>
          </a:prstGeom>
        </p:spPr>
      </p:pic>
      <p:sp>
        <p:nvSpPr>
          <p:cNvPr id="2" name="Title 1">
            <a:extLst>
              <a:ext uri="{FF2B5EF4-FFF2-40B4-BE49-F238E27FC236}">
                <a16:creationId xmlns:a16="http://schemas.microsoft.com/office/drawing/2014/main" id="{E941791B-D5A1-B269-E35E-E0C038C762D8}"/>
              </a:ext>
            </a:extLst>
          </p:cNvPr>
          <p:cNvSpPr>
            <a:spLocks noGrp="1"/>
          </p:cNvSpPr>
          <p:nvPr>
            <p:ph type="title"/>
          </p:nvPr>
        </p:nvSpPr>
        <p:spPr>
          <a:xfrm>
            <a:off x="838200" y="365125"/>
            <a:ext cx="10515600" cy="1325563"/>
          </a:xfrm>
        </p:spPr>
        <p:txBody>
          <a:bodyPr>
            <a:normAutofit/>
          </a:bodyPr>
          <a:lstStyle/>
          <a:p>
            <a:r>
              <a:rPr lang="en-CA" b="1">
                <a:solidFill>
                  <a:srgbClr val="FFFFFF"/>
                </a:solidFill>
              </a:rPr>
              <a:t>Findings from the project</a:t>
            </a:r>
          </a:p>
        </p:txBody>
      </p:sp>
      <p:graphicFrame>
        <p:nvGraphicFramePr>
          <p:cNvPr id="5" name="Content Placeholder 2">
            <a:extLst>
              <a:ext uri="{FF2B5EF4-FFF2-40B4-BE49-F238E27FC236}">
                <a16:creationId xmlns:a16="http://schemas.microsoft.com/office/drawing/2014/main" id="{5A725D68-2A27-22A7-B418-7D16BEE3A279}"/>
              </a:ext>
            </a:extLst>
          </p:cNvPr>
          <p:cNvGraphicFramePr>
            <a:graphicFrameLocks noGrp="1"/>
          </p:cNvGraphicFramePr>
          <p:nvPr>
            <p:ph idx="1"/>
            <p:extLst>
              <p:ext uri="{D42A27DB-BD31-4B8C-83A1-F6EECF244321}">
                <p14:modId xmlns:p14="http://schemas.microsoft.com/office/powerpoint/2010/main" val="35994434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616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3C9452-0A79-8A38-36B0-421FBE153474}"/>
              </a:ext>
            </a:extLst>
          </p:cNvPr>
          <p:cNvPicPr>
            <a:picLocks noChangeAspect="1"/>
          </p:cNvPicPr>
          <p:nvPr/>
        </p:nvPicPr>
        <p:blipFill rotWithShape="1">
          <a:blip r:embed="rId2">
            <a:alphaModFix amt="35000"/>
          </a:blip>
          <a:srcRect t="21329"/>
          <a:stretch/>
        </p:blipFill>
        <p:spPr>
          <a:xfrm>
            <a:off x="20" y="10"/>
            <a:ext cx="12191980" cy="6857990"/>
          </a:xfrm>
          <a:prstGeom prst="rect">
            <a:avLst/>
          </a:prstGeom>
        </p:spPr>
      </p:pic>
      <p:sp>
        <p:nvSpPr>
          <p:cNvPr id="2" name="Title 1">
            <a:extLst>
              <a:ext uri="{FF2B5EF4-FFF2-40B4-BE49-F238E27FC236}">
                <a16:creationId xmlns:a16="http://schemas.microsoft.com/office/drawing/2014/main" id="{C9164949-CCB4-7F35-8DBF-98D8EF5D93D0}"/>
              </a:ext>
            </a:extLst>
          </p:cNvPr>
          <p:cNvSpPr>
            <a:spLocks noGrp="1"/>
          </p:cNvSpPr>
          <p:nvPr>
            <p:ph type="title"/>
          </p:nvPr>
        </p:nvSpPr>
        <p:spPr>
          <a:xfrm>
            <a:off x="838200" y="365125"/>
            <a:ext cx="10515600" cy="1325563"/>
          </a:xfrm>
        </p:spPr>
        <p:txBody>
          <a:bodyPr>
            <a:normAutofit/>
          </a:bodyPr>
          <a:lstStyle/>
          <a:p>
            <a:r>
              <a:rPr lang="en-US" b="1" u="heavy" kern="0">
                <a:solidFill>
                  <a:srgbClr val="FFFFFF"/>
                </a:solidFill>
                <a:effectLst/>
                <a:uFill>
                  <a:solidFill>
                    <a:srgbClr val="000000"/>
                  </a:solidFill>
                </a:uFill>
                <a:latin typeface="+mn-lt"/>
                <a:ea typeface="Wingdings" panose="05000000000000000000" pitchFamily="2" charset="2"/>
                <a:cs typeface="Wingdings" panose="05000000000000000000" pitchFamily="2" charset="2"/>
              </a:rPr>
              <a:t>Conclusion</a:t>
            </a:r>
            <a:br>
              <a:rPr lang="en-CA" b="1" u="sng" kern="0">
                <a:solidFill>
                  <a:srgbClr val="FFFFFF"/>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br>
            <a:endParaRPr lang="en-CA">
              <a:solidFill>
                <a:srgbClr val="FFFFFF"/>
              </a:solidFill>
            </a:endParaRPr>
          </a:p>
        </p:txBody>
      </p:sp>
      <p:graphicFrame>
        <p:nvGraphicFramePr>
          <p:cNvPr id="5" name="Content Placeholder 2">
            <a:extLst>
              <a:ext uri="{FF2B5EF4-FFF2-40B4-BE49-F238E27FC236}">
                <a16:creationId xmlns:a16="http://schemas.microsoft.com/office/drawing/2014/main" id="{8ACCF278-98A3-0F64-6A02-6554E44B258E}"/>
              </a:ext>
            </a:extLst>
          </p:cNvPr>
          <p:cNvGraphicFramePr>
            <a:graphicFrameLocks noGrp="1"/>
          </p:cNvGraphicFramePr>
          <p:nvPr>
            <p:ph idx="1"/>
            <p:extLst>
              <p:ext uri="{D42A27DB-BD31-4B8C-83A1-F6EECF244321}">
                <p14:modId xmlns:p14="http://schemas.microsoft.com/office/powerpoint/2010/main" val="31720856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1802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06CF4-2865-4EB2-F793-C287BC26164A}"/>
              </a:ext>
            </a:extLst>
          </p:cNvPr>
          <p:cNvSpPr>
            <a:spLocks noGrp="1"/>
          </p:cNvSpPr>
          <p:nvPr>
            <p:ph type="title"/>
          </p:nvPr>
        </p:nvSpPr>
        <p:spPr>
          <a:xfrm>
            <a:off x="6513788" y="365125"/>
            <a:ext cx="4840010" cy="1807305"/>
          </a:xfrm>
        </p:spPr>
        <p:txBody>
          <a:bodyPr>
            <a:normAutofit/>
          </a:bodyPr>
          <a:lstStyle/>
          <a:p>
            <a:pPr algn="ctr"/>
            <a:r>
              <a:rPr lang="en-CA" dirty="0"/>
              <a:t>Reference</a:t>
            </a:r>
          </a:p>
        </p:txBody>
      </p:sp>
      <p:pic>
        <p:nvPicPr>
          <p:cNvPr id="41" name="Picture 4" descr="Close up of a solar panel">
            <a:extLst>
              <a:ext uri="{FF2B5EF4-FFF2-40B4-BE49-F238E27FC236}">
                <a16:creationId xmlns:a16="http://schemas.microsoft.com/office/drawing/2014/main" id="{F72F8B00-2344-85A5-8146-0842BCACA7F3}"/>
              </a:ext>
            </a:extLst>
          </p:cNvPr>
          <p:cNvPicPr>
            <a:picLocks noChangeAspect="1"/>
          </p:cNvPicPr>
          <p:nvPr/>
        </p:nvPicPr>
        <p:blipFill rotWithShape="1">
          <a:blip r:embed="rId2"/>
          <a:srcRect l="21635" r="1883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50AC3775-76D5-8EFC-E348-46D9D41E41BD}"/>
              </a:ext>
            </a:extLst>
          </p:cNvPr>
          <p:cNvSpPr>
            <a:spLocks noGrp="1"/>
          </p:cNvSpPr>
          <p:nvPr>
            <p:ph idx="1"/>
          </p:nvPr>
        </p:nvSpPr>
        <p:spPr>
          <a:xfrm>
            <a:off x="6513788" y="2333297"/>
            <a:ext cx="4840010" cy="3843666"/>
          </a:xfrm>
        </p:spPr>
        <p:txBody>
          <a:bodyPr>
            <a:normAutofit/>
          </a:bodyPr>
          <a:lstStyle/>
          <a:p>
            <a:pPr>
              <a:buFont typeface="Wingdings" panose="05000000000000000000" pitchFamily="2" charset="2"/>
              <a:buChar char="Ø"/>
            </a:pPr>
            <a:r>
              <a:rPr lang="en-CA" sz="2000" dirty="0"/>
              <a:t> </a:t>
            </a:r>
            <a:r>
              <a:rPr lang="en-CA" sz="1800" i="1" dirty="0">
                <a:effectLst/>
                <a:latin typeface="Times New Roman" panose="02020603050405020304" pitchFamily="18" charset="0"/>
              </a:rPr>
              <a:t>Solar Power Generation Data</a:t>
            </a:r>
            <a:r>
              <a:rPr lang="en-CA" sz="1800" dirty="0">
                <a:effectLst/>
                <a:latin typeface="Times New Roman" panose="02020603050405020304" pitchFamily="18" charset="0"/>
              </a:rPr>
              <a:t>. (2020, August 18). Kaggle. </a:t>
            </a:r>
            <a:r>
              <a:rPr lang="en-CA" sz="1800" dirty="0">
                <a:effectLst/>
                <a:latin typeface="Times New Roman" panose="02020603050405020304" pitchFamily="18" charset="0"/>
                <a:hlinkClick r:id="rId3"/>
              </a:rPr>
              <a:t>https://www.kaggle.com/datasets/anikannal/solar-power-generation-data</a:t>
            </a:r>
            <a:endParaRPr lang="en-CA" sz="1800" dirty="0">
              <a:effectLst/>
              <a:latin typeface="Times New Roman" panose="02020603050405020304" pitchFamily="18" charset="0"/>
            </a:endParaRPr>
          </a:p>
          <a:p>
            <a:pPr>
              <a:buFont typeface="Wingdings" panose="05000000000000000000" pitchFamily="2" charset="2"/>
              <a:buChar char="Ø"/>
            </a:pPr>
            <a:endParaRPr lang="en-CA" sz="1800" dirty="0">
              <a:effectLst/>
              <a:latin typeface="Times New Roman" panose="02020603050405020304" pitchFamily="18" charset="0"/>
            </a:endParaRPr>
          </a:p>
          <a:p>
            <a:pPr marL="0" indent="0">
              <a:buNone/>
            </a:pPr>
            <a:endParaRPr lang="en-CA" sz="2000" dirty="0"/>
          </a:p>
          <a:p>
            <a:pPr marL="0" indent="0">
              <a:buNone/>
            </a:pPr>
            <a:endParaRPr lang="en-CA" sz="2000" dirty="0"/>
          </a:p>
        </p:txBody>
      </p:sp>
    </p:spTree>
    <p:extLst>
      <p:ext uri="{BB962C8B-B14F-4D97-AF65-F5344CB8AC3E}">
        <p14:creationId xmlns:p14="http://schemas.microsoft.com/office/powerpoint/2010/main" val="2120465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9A119-10F5-0C23-3779-0F599A7B0285}"/>
              </a:ext>
            </a:extLst>
          </p:cNvPr>
          <p:cNvSpPr>
            <a:spLocks noGrp="1"/>
          </p:cNvSpPr>
          <p:nvPr>
            <p:ph type="title"/>
          </p:nvPr>
        </p:nvSpPr>
        <p:spPr>
          <a:xfrm>
            <a:off x="6636862" y="2986603"/>
            <a:ext cx="4805996" cy="1545927"/>
          </a:xfrm>
        </p:spPr>
        <p:txBody>
          <a:bodyPr vert="horz" lIns="91440" tIns="45720" rIns="91440" bIns="45720" rtlCol="0" anchor="t">
            <a:normAutofit/>
          </a:bodyPr>
          <a:lstStyle/>
          <a:p>
            <a:pPr algn="ctr"/>
            <a:r>
              <a:rPr lang="en-US" sz="4000" b="1" kern="1200" dirty="0">
                <a:solidFill>
                  <a:schemeClr val="tx2"/>
                </a:solidFill>
                <a:latin typeface="+mj-lt"/>
                <a:ea typeface="+mj-ea"/>
                <a:cs typeface="+mj-cs"/>
              </a:rPr>
              <a:t>Thank You </a:t>
            </a:r>
          </a:p>
        </p:txBody>
      </p:sp>
      <p:pic>
        <p:nvPicPr>
          <p:cNvPr id="6" name="Graphic 5" descr="Handshake">
            <a:extLst>
              <a:ext uri="{FF2B5EF4-FFF2-40B4-BE49-F238E27FC236}">
                <a16:creationId xmlns:a16="http://schemas.microsoft.com/office/drawing/2014/main" id="{34DA28C2-C126-1BE0-5A6A-771E867070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8"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0744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22F3D4B-D830-6CBA-AA01-8C85F185F32E}"/>
              </a:ext>
            </a:extLst>
          </p:cNvPr>
          <p:cNvSpPr>
            <a:spLocks noGrp="1"/>
          </p:cNvSpPr>
          <p:nvPr>
            <p:ph type="ctrTitle"/>
          </p:nvPr>
        </p:nvSpPr>
        <p:spPr>
          <a:xfrm>
            <a:off x="838200" y="448721"/>
            <a:ext cx="4707671" cy="1225650"/>
          </a:xfrm>
        </p:spPr>
        <p:txBody>
          <a:bodyPr vert="horz" lIns="91440" tIns="45720" rIns="91440" bIns="45720" rtlCol="0" anchor="b">
            <a:normAutofit/>
          </a:bodyPr>
          <a:lstStyle/>
          <a:p>
            <a:pPr marL="76835" algn="l"/>
            <a:r>
              <a:rPr lang="en-US" sz="2700" b="1" i="1">
                <a:solidFill>
                  <a:schemeClr val="bg1"/>
                </a:solidFill>
                <a:effectLst/>
              </a:rPr>
              <a:t>Solar</a:t>
            </a:r>
            <a:r>
              <a:rPr lang="en-US" sz="2700" b="1" i="1" spc="-5">
                <a:solidFill>
                  <a:schemeClr val="bg1"/>
                </a:solidFill>
                <a:effectLst/>
              </a:rPr>
              <a:t> </a:t>
            </a:r>
            <a:r>
              <a:rPr lang="en-US" sz="2700" b="1" i="1">
                <a:solidFill>
                  <a:schemeClr val="bg1"/>
                </a:solidFill>
                <a:effectLst/>
              </a:rPr>
              <a:t>Power</a:t>
            </a:r>
            <a:r>
              <a:rPr lang="en-US" sz="2700" b="1" i="1" spc="-15">
                <a:solidFill>
                  <a:schemeClr val="bg1"/>
                </a:solidFill>
                <a:effectLst/>
              </a:rPr>
              <a:t> </a:t>
            </a:r>
            <a:r>
              <a:rPr lang="en-US" sz="2700" b="1" i="1">
                <a:solidFill>
                  <a:schemeClr val="bg1"/>
                </a:solidFill>
                <a:effectLst/>
              </a:rPr>
              <a:t>Generation</a:t>
            </a:r>
            <a:r>
              <a:rPr lang="en-US" sz="2700" b="1" i="1" spc="-5">
                <a:solidFill>
                  <a:schemeClr val="bg1"/>
                </a:solidFill>
                <a:effectLst/>
              </a:rPr>
              <a:t> </a:t>
            </a:r>
            <a:r>
              <a:rPr lang="en-US" sz="2700" b="1" i="1">
                <a:solidFill>
                  <a:schemeClr val="bg1"/>
                </a:solidFill>
                <a:effectLst/>
              </a:rPr>
              <a:t>Data</a:t>
            </a:r>
            <a:br>
              <a:rPr lang="en-US" sz="2700">
                <a:solidFill>
                  <a:schemeClr val="bg1"/>
                </a:solidFill>
                <a:effectLst/>
              </a:rPr>
            </a:br>
            <a:r>
              <a:rPr lang="en-US" sz="2700" b="1" i="1">
                <a:solidFill>
                  <a:schemeClr val="bg1"/>
                </a:solidFill>
                <a:effectLst/>
              </a:rPr>
              <a:t> </a:t>
            </a:r>
            <a:br>
              <a:rPr lang="en-US" sz="2700">
                <a:solidFill>
                  <a:schemeClr val="bg1"/>
                </a:solidFill>
                <a:effectLst/>
              </a:rPr>
            </a:br>
            <a:endParaRPr lang="en-US" sz="2700">
              <a:solidFill>
                <a:schemeClr val="bg1"/>
              </a:solidFill>
            </a:endParaRP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2586036-A46B-B480-1506-5856CE373DB4}"/>
              </a:ext>
            </a:extLst>
          </p:cNvPr>
          <p:cNvSpPr>
            <a:spLocks noGrp="1"/>
          </p:cNvSpPr>
          <p:nvPr>
            <p:ph type="subTitle" idx="1"/>
          </p:nvPr>
        </p:nvSpPr>
        <p:spPr>
          <a:xfrm>
            <a:off x="897769" y="1909192"/>
            <a:ext cx="4586513" cy="3647710"/>
          </a:xfrm>
        </p:spPr>
        <p:txBody>
          <a:bodyPr vert="horz" lIns="91440" tIns="45720" rIns="91440" bIns="45720" rtlCol="0">
            <a:normAutofit/>
          </a:bodyPr>
          <a:lstStyle/>
          <a:p>
            <a:pPr marL="285750" indent="-228600" algn="l">
              <a:buFont typeface="Arial" panose="020B0604020202020204" pitchFamily="34" charset="0"/>
              <a:buChar char="•"/>
            </a:pPr>
            <a:r>
              <a:rPr lang="en-US" sz="1700" i="1" dirty="0">
                <a:solidFill>
                  <a:schemeClr val="bg1"/>
                </a:solidFill>
                <a:effectLst/>
              </a:rPr>
              <a:t>We performed exploratory data analysis on the Solar Power Generation Dataset </a:t>
            </a:r>
            <a:r>
              <a:rPr lang="en-US" sz="1700" i="1">
                <a:solidFill>
                  <a:schemeClr val="bg1"/>
                </a:solidFill>
                <a:effectLst/>
              </a:rPr>
              <a:t>dataset</a:t>
            </a:r>
            <a:r>
              <a:rPr lang="en-US" sz="1700" i="1" dirty="0">
                <a:solidFill>
                  <a:schemeClr val="bg1"/>
                </a:solidFill>
                <a:effectLst/>
              </a:rPr>
              <a:t> to understand the relationships between different features and their impact on power generation. </a:t>
            </a:r>
          </a:p>
          <a:p>
            <a:pPr marL="285750" indent="-228600" algn="l">
              <a:buFont typeface="Arial" panose="020B0604020202020204" pitchFamily="34" charset="0"/>
              <a:buChar char="•"/>
            </a:pPr>
            <a:r>
              <a:rPr lang="en-US" sz="1700" i="1" dirty="0">
                <a:solidFill>
                  <a:schemeClr val="bg1"/>
                </a:solidFill>
                <a:effectLst/>
              </a:rPr>
              <a:t>We also analyzed the performance of the two power plants and compared their efficiencies.</a:t>
            </a:r>
          </a:p>
          <a:p>
            <a:pPr marL="285750" indent="-228600" algn="l">
              <a:buFont typeface="Arial" panose="020B0604020202020204" pitchFamily="34" charset="0"/>
              <a:buChar char="•"/>
            </a:pPr>
            <a:r>
              <a:rPr lang="en-US" sz="1700" i="1" dirty="0">
                <a:solidFill>
                  <a:schemeClr val="bg1"/>
                </a:solidFill>
                <a:effectLst/>
              </a:rPr>
              <a:t> Our findings indicate that power generation is highly dependent on the weather conditions, and the power plant location and the type of modules used also play a crucial role in determining the efficiency.</a:t>
            </a:r>
            <a:endParaRPr lang="en-US" sz="1700" dirty="0">
              <a:solidFill>
                <a:schemeClr val="bg1"/>
              </a:solidFill>
              <a:effectLst/>
            </a:endParaRPr>
          </a:p>
          <a:p>
            <a:pPr indent="-228600" algn="l">
              <a:buFont typeface="Arial" panose="020B0604020202020204" pitchFamily="34" charset="0"/>
              <a:buChar char="•"/>
            </a:pPr>
            <a:endParaRPr lang="en-US" sz="1700" dirty="0">
              <a:solidFill>
                <a:schemeClr val="bg1"/>
              </a:solidFill>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7FE78C6-70AA-54D7-62BD-65BBECE40129}"/>
              </a:ext>
            </a:extLst>
          </p:cNvPr>
          <p:cNvPicPr>
            <a:picLocks noChangeAspect="1"/>
          </p:cNvPicPr>
          <p:nvPr/>
        </p:nvPicPr>
        <p:blipFill rotWithShape="1">
          <a:blip r:embed="rId2"/>
          <a:srcRect l="12607" r="30174"/>
          <a:stretch/>
        </p:blipFill>
        <p:spPr>
          <a:xfrm>
            <a:off x="6525453" y="10"/>
            <a:ext cx="5666547" cy="6857990"/>
          </a:xfrm>
          <a:prstGeom prst="rect">
            <a:avLst/>
          </a:prstGeom>
        </p:spPr>
      </p:pic>
    </p:spTree>
    <p:extLst>
      <p:ext uri="{BB962C8B-B14F-4D97-AF65-F5344CB8AC3E}">
        <p14:creationId xmlns:p14="http://schemas.microsoft.com/office/powerpoint/2010/main" val="357188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a:extLst>
              <a:ext uri="{FF2B5EF4-FFF2-40B4-BE49-F238E27FC236}">
                <a16:creationId xmlns:a16="http://schemas.microsoft.com/office/drawing/2014/main" id="{550920AC-E7E3-92C8-E4FE-1109466C44B3}"/>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509F1B4-6F2D-4177-F6DB-95167EF84E4C}"/>
              </a:ext>
            </a:extLst>
          </p:cNvPr>
          <p:cNvSpPr>
            <a:spLocks noGrp="1"/>
          </p:cNvSpPr>
          <p:nvPr>
            <p:ph type="title"/>
          </p:nvPr>
        </p:nvSpPr>
        <p:spPr>
          <a:xfrm>
            <a:off x="838200" y="365125"/>
            <a:ext cx="10515600" cy="1325563"/>
          </a:xfrm>
        </p:spPr>
        <p:txBody>
          <a:bodyPr>
            <a:normAutofit/>
          </a:bodyPr>
          <a:lstStyle/>
          <a:p>
            <a:r>
              <a:rPr lang="en-CA" b="1" u="sng">
                <a:solidFill>
                  <a:srgbClr val="FFFFFF"/>
                </a:solidFill>
              </a:rPr>
              <a:t>Introduction</a:t>
            </a:r>
          </a:p>
        </p:txBody>
      </p:sp>
      <p:graphicFrame>
        <p:nvGraphicFramePr>
          <p:cNvPr id="16" name="Content Placeholder 2">
            <a:extLst>
              <a:ext uri="{FF2B5EF4-FFF2-40B4-BE49-F238E27FC236}">
                <a16:creationId xmlns:a16="http://schemas.microsoft.com/office/drawing/2014/main" id="{B0937C03-B3F0-40F8-9FD4-229B060EF587}"/>
              </a:ext>
            </a:extLst>
          </p:cNvPr>
          <p:cNvGraphicFramePr>
            <a:graphicFrameLocks noGrp="1"/>
          </p:cNvGraphicFramePr>
          <p:nvPr>
            <p:ph idx="1"/>
            <p:extLst>
              <p:ext uri="{D42A27DB-BD31-4B8C-83A1-F6EECF244321}">
                <p14:modId xmlns:p14="http://schemas.microsoft.com/office/powerpoint/2010/main" val="1239289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092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a:extLst>
              <a:ext uri="{FF2B5EF4-FFF2-40B4-BE49-F238E27FC236}">
                <a16:creationId xmlns:a16="http://schemas.microsoft.com/office/drawing/2014/main" id="{23655182-2344-1862-C2D2-434BC69C47DA}"/>
              </a:ext>
            </a:extLst>
          </p:cNvPr>
          <p:cNvPicPr>
            <a:picLocks noChangeAspect="1"/>
          </p:cNvPicPr>
          <p:nvPr/>
        </p:nvPicPr>
        <p:blipFill rotWithShape="1">
          <a:blip r:embed="rId2">
            <a:alphaModFix amt="35000"/>
          </a:blip>
          <a:srcRect b="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91CC4276-F155-1E1D-D629-16229D01BFB8}"/>
              </a:ext>
            </a:extLst>
          </p:cNvPr>
          <p:cNvSpPr>
            <a:spLocks noGrp="1"/>
          </p:cNvSpPr>
          <p:nvPr>
            <p:ph type="title"/>
          </p:nvPr>
        </p:nvSpPr>
        <p:spPr>
          <a:xfrm>
            <a:off x="838200" y="365125"/>
            <a:ext cx="10515600" cy="1325563"/>
          </a:xfrm>
        </p:spPr>
        <p:txBody>
          <a:bodyPr>
            <a:normAutofit/>
          </a:bodyPr>
          <a:lstStyle/>
          <a:p>
            <a:r>
              <a:rPr lang="en-US" b="1" u="heavy" kern="0">
                <a:solidFill>
                  <a:srgbClr val="FFFFFF"/>
                </a:solidFill>
                <a:effectLst/>
                <a:uFill>
                  <a:solidFill>
                    <a:srgbClr val="000000"/>
                  </a:solidFill>
                </a:uFill>
                <a:latin typeface="+mn-lt"/>
                <a:ea typeface="Wingdings" panose="05000000000000000000" pitchFamily="2" charset="2"/>
                <a:cs typeface="Wingdings" panose="05000000000000000000" pitchFamily="2" charset="2"/>
              </a:rPr>
              <a:t>OBJECTIVES</a:t>
            </a:r>
            <a:br>
              <a:rPr lang="en-CA" b="1" u="sng" kern="0">
                <a:solidFill>
                  <a:srgbClr val="FFFFFF"/>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br>
            <a:endParaRPr lang="en-CA">
              <a:solidFill>
                <a:srgbClr val="FFFFFF"/>
              </a:solidFill>
            </a:endParaRPr>
          </a:p>
        </p:txBody>
      </p:sp>
      <p:graphicFrame>
        <p:nvGraphicFramePr>
          <p:cNvPr id="9" name="Content Placeholder 2">
            <a:extLst>
              <a:ext uri="{FF2B5EF4-FFF2-40B4-BE49-F238E27FC236}">
                <a16:creationId xmlns:a16="http://schemas.microsoft.com/office/drawing/2014/main" id="{0963606C-2BAF-6B65-B020-A7BA0350D483}"/>
              </a:ext>
            </a:extLst>
          </p:cNvPr>
          <p:cNvGraphicFramePr>
            <a:graphicFrameLocks noGrp="1"/>
          </p:cNvGraphicFramePr>
          <p:nvPr>
            <p:ph idx="1"/>
            <p:extLst>
              <p:ext uri="{D42A27DB-BD31-4B8C-83A1-F6EECF244321}">
                <p14:modId xmlns:p14="http://schemas.microsoft.com/office/powerpoint/2010/main" val="25728303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658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35FA909-3F24-448C-A8BC-7CF77F62F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92A78-9172-AAE8-5C6E-CD0CA81DF508}"/>
              </a:ext>
            </a:extLst>
          </p:cNvPr>
          <p:cNvSpPr>
            <a:spLocks noGrp="1"/>
          </p:cNvSpPr>
          <p:nvPr>
            <p:ph type="ctrTitle"/>
          </p:nvPr>
        </p:nvSpPr>
        <p:spPr>
          <a:xfrm>
            <a:off x="838200" y="1641752"/>
            <a:ext cx="6140449" cy="1323439"/>
          </a:xfrm>
        </p:spPr>
        <p:txBody>
          <a:bodyPr vert="horz" lIns="91440" tIns="45720" rIns="91440" bIns="45720" rtlCol="0" anchor="t">
            <a:normAutofit/>
          </a:bodyPr>
          <a:lstStyle/>
          <a:p>
            <a:pPr algn="l"/>
            <a:r>
              <a:rPr lang="en-US" sz="4000" b="1" u="sng">
                <a:solidFill>
                  <a:schemeClr val="bg1"/>
                </a:solidFill>
              </a:rPr>
              <a:t>About Data</a:t>
            </a:r>
          </a:p>
        </p:txBody>
      </p:sp>
      <p:sp>
        <p:nvSpPr>
          <p:cNvPr id="3" name="Subtitle 2">
            <a:extLst>
              <a:ext uri="{FF2B5EF4-FFF2-40B4-BE49-F238E27FC236}">
                <a16:creationId xmlns:a16="http://schemas.microsoft.com/office/drawing/2014/main" id="{58C6C068-29AA-AD37-C123-8427669809BF}"/>
              </a:ext>
            </a:extLst>
          </p:cNvPr>
          <p:cNvSpPr>
            <a:spLocks noGrp="1"/>
          </p:cNvSpPr>
          <p:nvPr>
            <p:ph type="subTitle" idx="1"/>
          </p:nvPr>
        </p:nvSpPr>
        <p:spPr>
          <a:xfrm>
            <a:off x="838200" y="3146400"/>
            <a:ext cx="6140449" cy="2862288"/>
          </a:xfrm>
        </p:spPr>
        <p:txBody>
          <a:bodyPr vert="horz" lIns="91440" tIns="45720" rIns="91440" bIns="45720" rtlCol="0">
            <a:normAutofit/>
          </a:bodyPr>
          <a:lstStyle/>
          <a:p>
            <a:pPr marL="342900" indent="-228600" algn="l">
              <a:buFont typeface="Arial" panose="020B0604020202020204" pitchFamily="34" charset="0"/>
              <a:buChar char="•"/>
            </a:pPr>
            <a:r>
              <a:rPr lang="en-US" sz="1700">
                <a:solidFill>
                  <a:schemeClr val="bg1">
                    <a:alpha val="80000"/>
                  </a:schemeClr>
                </a:solidFill>
              </a:rPr>
              <a:t>The Solar Power Generation data is a dataset that contains information on the performance and efficiency of two solar power plants located in India. The dataset includes four separate files:</a:t>
            </a:r>
          </a:p>
          <a:p>
            <a:pPr indent="-228600" algn="l">
              <a:buFont typeface="Arial" panose="020B0604020202020204" pitchFamily="34" charset="0"/>
              <a:buChar char="•"/>
            </a:pPr>
            <a:endParaRPr lang="en-US" sz="1700">
              <a:solidFill>
                <a:schemeClr val="bg1">
                  <a:alpha val="80000"/>
                </a:schemeClr>
              </a:solidFill>
            </a:endParaRPr>
          </a:p>
          <a:p>
            <a:pPr marL="342900" indent="-228600" algn="l">
              <a:buFont typeface="Arial" panose="020B0604020202020204" pitchFamily="34" charset="0"/>
              <a:buChar char="•"/>
            </a:pPr>
            <a:r>
              <a:rPr lang="en-US" sz="1700" b="1">
                <a:solidFill>
                  <a:schemeClr val="bg1">
                    <a:alpha val="80000"/>
                  </a:schemeClr>
                </a:solidFill>
              </a:rPr>
              <a:t>Plant 1 Generation Data</a:t>
            </a:r>
          </a:p>
          <a:p>
            <a:pPr marL="342900" indent="-228600" algn="l">
              <a:buFont typeface="Arial" panose="020B0604020202020204" pitchFamily="34" charset="0"/>
              <a:buChar char="•"/>
            </a:pPr>
            <a:r>
              <a:rPr lang="en-US" sz="1700" b="1">
                <a:solidFill>
                  <a:schemeClr val="bg1">
                    <a:alpha val="80000"/>
                  </a:schemeClr>
                </a:solidFill>
              </a:rPr>
              <a:t>Plant 1 Weather Sensor Data</a:t>
            </a:r>
          </a:p>
          <a:p>
            <a:pPr marL="342900" indent="-228600" algn="l">
              <a:buFont typeface="Arial" panose="020B0604020202020204" pitchFamily="34" charset="0"/>
              <a:buChar char="•"/>
            </a:pPr>
            <a:r>
              <a:rPr lang="en-US" sz="1700" b="1">
                <a:solidFill>
                  <a:schemeClr val="bg1">
                    <a:alpha val="80000"/>
                  </a:schemeClr>
                </a:solidFill>
              </a:rPr>
              <a:t>Plant 2 Generation Data</a:t>
            </a:r>
          </a:p>
          <a:p>
            <a:pPr marL="342900" indent="-228600" algn="l">
              <a:buFont typeface="Arial" panose="020B0604020202020204" pitchFamily="34" charset="0"/>
              <a:buChar char="•"/>
            </a:pPr>
            <a:r>
              <a:rPr lang="en-US" sz="1700" b="1">
                <a:solidFill>
                  <a:schemeClr val="bg1">
                    <a:alpha val="80000"/>
                  </a:schemeClr>
                </a:solidFill>
              </a:rPr>
              <a:t>Plant 2 Weather Sensor Data</a:t>
            </a:r>
          </a:p>
        </p:txBody>
      </p:sp>
      <p:pic>
        <p:nvPicPr>
          <p:cNvPr id="7" name="Picture 4" descr="Graph on document with pen">
            <a:extLst>
              <a:ext uri="{FF2B5EF4-FFF2-40B4-BE49-F238E27FC236}">
                <a16:creationId xmlns:a16="http://schemas.microsoft.com/office/drawing/2014/main" id="{E35E22F5-102A-814C-7563-3D1B247F058A}"/>
              </a:ext>
            </a:extLst>
          </p:cNvPr>
          <p:cNvPicPr>
            <a:picLocks noChangeAspect="1"/>
          </p:cNvPicPr>
          <p:nvPr/>
        </p:nvPicPr>
        <p:blipFill rotWithShape="1">
          <a:blip r:embed="rId2"/>
          <a:srcRect l="34748" r="21025" b="-2"/>
          <a:stretch/>
        </p:blipFill>
        <p:spPr>
          <a:xfrm>
            <a:off x="7668829"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1" name="Group 10">
            <a:extLst>
              <a:ext uri="{FF2B5EF4-FFF2-40B4-BE49-F238E27FC236}">
                <a16:creationId xmlns:a16="http://schemas.microsoft.com/office/drawing/2014/main" id="{8B60959F-9B69-4520-A16E-EA6BECC74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18D5A6E8-CD1B-4796-ABD1-A6F27F6C0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7E12F56-F4EE-4535-8677-C11996E241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19675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D3BEB2-52F0-8DD3-A13C-3A784D000D75}"/>
              </a:ext>
            </a:extLst>
          </p:cNvPr>
          <p:cNvSpPr>
            <a:spLocks noGrp="1"/>
          </p:cNvSpPr>
          <p:nvPr>
            <p:ph type="title"/>
          </p:nvPr>
        </p:nvSpPr>
        <p:spPr>
          <a:xfrm>
            <a:off x="572493" y="238539"/>
            <a:ext cx="11018520" cy="1434415"/>
          </a:xfrm>
        </p:spPr>
        <p:txBody>
          <a:bodyPr anchor="b">
            <a:normAutofit/>
          </a:bodyPr>
          <a:lstStyle/>
          <a:p>
            <a:br>
              <a:rPr lang="en-US" sz="1800" spc="265">
                <a:effectLst/>
                <a:latin typeface="Times New Roman" panose="02020603050405020304" pitchFamily="18" charset="0"/>
                <a:ea typeface="Times New Roman" panose="02020603050405020304" pitchFamily="18" charset="0"/>
              </a:rPr>
            </a:br>
            <a:br>
              <a:rPr lang="en-US" sz="1800" spc="265">
                <a:effectLst/>
                <a:latin typeface="Times New Roman" panose="02020603050405020304" pitchFamily="18" charset="0"/>
                <a:ea typeface="Times New Roman" panose="02020603050405020304" pitchFamily="18" charset="0"/>
              </a:rPr>
            </a:br>
            <a:br>
              <a:rPr lang="en-US" sz="1800" spc="265">
                <a:effectLst/>
                <a:ea typeface="Times New Roman" panose="02020603050405020304" pitchFamily="18" charset="0"/>
              </a:rPr>
            </a:br>
            <a:r>
              <a:rPr lang="en-US" sz="1800" b="1" u="sng">
                <a:effectLst/>
                <a:ea typeface="Times New Roman" panose="02020603050405020304" pitchFamily="18" charset="0"/>
              </a:rPr>
              <a:t>Plant 1 Generation Data</a:t>
            </a:r>
            <a:br>
              <a:rPr lang="en-US" sz="1800" b="1">
                <a:effectLst/>
                <a:latin typeface="Times New Roman" panose="02020603050405020304" pitchFamily="18" charset="0"/>
                <a:ea typeface="Times New Roman" panose="02020603050405020304" pitchFamily="18" charset="0"/>
              </a:rPr>
            </a:br>
            <a:endParaRPr lang="en-CA" sz="1800"/>
          </a:p>
        </p:txBody>
      </p:sp>
      <p:sp>
        <p:nvSpPr>
          <p:cNvPr id="4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FE9BE4B8-0063-07CA-7AE9-7B58EAC65637}"/>
              </a:ext>
            </a:extLst>
          </p:cNvPr>
          <p:cNvSpPr>
            <a:spLocks noGrp="1"/>
          </p:cNvSpPr>
          <p:nvPr>
            <p:ph idx="1"/>
          </p:nvPr>
        </p:nvSpPr>
        <p:spPr>
          <a:xfrm>
            <a:off x="572493" y="2071316"/>
            <a:ext cx="6713552" cy="4119172"/>
          </a:xfrm>
        </p:spPr>
        <p:txBody>
          <a:bodyPr anchor="t">
            <a:normAutofit/>
          </a:bodyPr>
          <a:lstStyle/>
          <a:p>
            <a:pPr>
              <a:buFont typeface="Wingdings" panose="05000000000000000000" pitchFamily="2" charset="2"/>
              <a:buChar char="Ø"/>
            </a:pPr>
            <a:r>
              <a:rPr lang="en-US" sz="1500" b="1" u="sng">
                <a:effectLst/>
                <a:ea typeface="Times New Roman" panose="02020603050405020304" pitchFamily="18" charset="0"/>
              </a:rPr>
              <a:t>Date/Time</a:t>
            </a:r>
            <a:r>
              <a:rPr lang="en-US" sz="1500" b="1">
                <a:effectLst/>
                <a:latin typeface="+mj-lt"/>
                <a:ea typeface="Times New Roman" panose="02020603050405020304" pitchFamily="18" charset="0"/>
              </a:rPr>
              <a:t>: The date and time when the energy generation was recorded.</a:t>
            </a:r>
            <a:endParaRPr lang="en-CA" sz="1500" b="1">
              <a:effectLst/>
              <a:latin typeface="+mj-lt"/>
              <a:ea typeface="Times New Roman" panose="02020603050405020304" pitchFamily="18" charset="0"/>
            </a:endParaRPr>
          </a:p>
          <a:p>
            <a:pPr marL="0" indent="0">
              <a:buNone/>
            </a:pPr>
            <a:endParaRPr lang="en-CA" sz="1500" b="1">
              <a:effectLst/>
              <a:latin typeface="+mj-lt"/>
              <a:ea typeface="Times New Roman" panose="02020603050405020304" pitchFamily="18" charset="0"/>
            </a:endParaRPr>
          </a:p>
          <a:p>
            <a:pPr>
              <a:buFont typeface="Wingdings" panose="05000000000000000000" pitchFamily="2" charset="2"/>
              <a:buChar char="Ø"/>
            </a:pPr>
            <a:r>
              <a:rPr lang="en-US" sz="1500" b="1" u="sng">
                <a:effectLst/>
                <a:ea typeface="Times New Roman" panose="02020603050405020304" pitchFamily="18" charset="0"/>
              </a:rPr>
              <a:t>Inverter ID</a:t>
            </a:r>
            <a:r>
              <a:rPr lang="en-US" sz="1500" b="1">
                <a:effectLst/>
                <a:latin typeface="+mj-lt"/>
                <a:ea typeface="Times New Roman" panose="02020603050405020304" pitchFamily="18" charset="0"/>
              </a:rPr>
              <a:t>: The unique identifier for the inverter that generated the energy.</a:t>
            </a:r>
            <a:endParaRPr lang="en-CA" sz="1500" b="1">
              <a:effectLst/>
              <a:latin typeface="+mj-lt"/>
              <a:ea typeface="Times New Roman" panose="02020603050405020304" pitchFamily="18" charset="0"/>
            </a:endParaRPr>
          </a:p>
          <a:p>
            <a:pPr marL="0" indent="0">
              <a:buNone/>
            </a:pPr>
            <a:endParaRPr lang="en-CA" sz="1500" b="1">
              <a:effectLst/>
              <a:latin typeface="+mj-lt"/>
              <a:ea typeface="Times New Roman" panose="02020603050405020304" pitchFamily="18" charset="0"/>
            </a:endParaRPr>
          </a:p>
          <a:p>
            <a:pPr>
              <a:buFont typeface="Wingdings" panose="05000000000000000000" pitchFamily="2" charset="2"/>
              <a:buChar char="Ø"/>
            </a:pPr>
            <a:r>
              <a:rPr lang="en-US" sz="1500" b="1" u="sng">
                <a:effectLst/>
                <a:ea typeface="Times New Roman" panose="02020603050405020304" pitchFamily="18" charset="0"/>
              </a:rPr>
              <a:t>DC Power: </a:t>
            </a:r>
            <a:r>
              <a:rPr lang="en-US" sz="1500" b="1">
                <a:effectLst/>
                <a:latin typeface="+mj-lt"/>
                <a:ea typeface="Times New Roman" panose="02020603050405020304" pitchFamily="18" charset="0"/>
              </a:rPr>
              <a:t>The amount of DC power generated by the inverter in kW.</a:t>
            </a:r>
            <a:endParaRPr lang="en-CA" sz="1500" b="1">
              <a:effectLst/>
              <a:latin typeface="+mj-lt"/>
              <a:ea typeface="Times New Roman" panose="02020603050405020304" pitchFamily="18" charset="0"/>
            </a:endParaRPr>
          </a:p>
          <a:p>
            <a:pPr>
              <a:buFont typeface="Wingdings" panose="05000000000000000000" pitchFamily="2" charset="2"/>
              <a:buChar char="Ø"/>
            </a:pPr>
            <a:endParaRPr lang="en-CA" sz="1500" b="1">
              <a:effectLst/>
              <a:latin typeface="+mj-lt"/>
              <a:ea typeface="Times New Roman" panose="02020603050405020304" pitchFamily="18" charset="0"/>
            </a:endParaRPr>
          </a:p>
          <a:p>
            <a:pPr>
              <a:buFont typeface="Wingdings" panose="05000000000000000000" pitchFamily="2" charset="2"/>
              <a:buChar char="Ø"/>
            </a:pPr>
            <a:r>
              <a:rPr lang="en-US" sz="1500" b="1" u="sng">
                <a:effectLst/>
                <a:ea typeface="Times New Roman" panose="02020603050405020304" pitchFamily="18" charset="0"/>
              </a:rPr>
              <a:t>AC Power</a:t>
            </a:r>
            <a:r>
              <a:rPr lang="en-US" sz="1500" b="1">
                <a:effectLst/>
                <a:latin typeface="+mj-lt"/>
                <a:ea typeface="Times New Roman" panose="02020603050405020304" pitchFamily="18" charset="0"/>
              </a:rPr>
              <a:t>: The amount of AC power generated by the inverter in kW.</a:t>
            </a:r>
            <a:endParaRPr lang="en-CA" sz="1500" b="1">
              <a:effectLst/>
              <a:latin typeface="+mj-lt"/>
              <a:ea typeface="Times New Roman" panose="02020603050405020304" pitchFamily="18" charset="0"/>
            </a:endParaRPr>
          </a:p>
          <a:p>
            <a:pPr>
              <a:buFont typeface="Wingdings" panose="05000000000000000000" pitchFamily="2" charset="2"/>
              <a:buChar char="Ø"/>
            </a:pPr>
            <a:endParaRPr lang="en-CA" sz="1500" b="1">
              <a:effectLst/>
              <a:latin typeface="+mj-lt"/>
              <a:ea typeface="Times New Roman" panose="02020603050405020304" pitchFamily="18" charset="0"/>
            </a:endParaRPr>
          </a:p>
          <a:p>
            <a:pPr>
              <a:buFont typeface="Wingdings" panose="05000000000000000000" pitchFamily="2" charset="2"/>
              <a:buChar char="Ø"/>
            </a:pPr>
            <a:r>
              <a:rPr lang="en-US" sz="1500" b="1" u="sng">
                <a:effectLst/>
                <a:ea typeface="Times New Roman" panose="02020603050405020304" pitchFamily="18" charset="0"/>
              </a:rPr>
              <a:t>Daily Yield</a:t>
            </a:r>
            <a:r>
              <a:rPr lang="en-US" sz="1500" b="1">
                <a:effectLst/>
                <a:latin typeface="+mj-lt"/>
                <a:ea typeface="Times New Roman" panose="02020603050405020304" pitchFamily="18" charset="0"/>
              </a:rPr>
              <a:t>: The total energy generated by the inverter over the course of the day. </a:t>
            </a:r>
          </a:p>
          <a:p>
            <a:pPr>
              <a:buFont typeface="Wingdings" panose="05000000000000000000" pitchFamily="2" charset="2"/>
              <a:buChar char="Ø"/>
            </a:pPr>
            <a:endParaRPr lang="en-CA" sz="1500" b="1">
              <a:effectLst/>
              <a:latin typeface="+mj-lt"/>
              <a:ea typeface="Times New Roman" panose="02020603050405020304" pitchFamily="18" charset="0"/>
            </a:endParaRPr>
          </a:p>
          <a:p>
            <a:pPr>
              <a:buFont typeface="Wingdings" panose="05000000000000000000" pitchFamily="2" charset="2"/>
              <a:buChar char="Ø"/>
            </a:pPr>
            <a:r>
              <a:rPr lang="en-US" sz="1500" b="1" u="sng">
                <a:effectLst/>
                <a:ea typeface="Times New Roman" panose="02020603050405020304" pitchFamily="18" charset="0"/>
              </a:rPr>
              <a:t>Total Yield</a:t>
            </a:r>
            <a:r>
              <a:rPr lang="en-US" sz="1500" b="1">
                <a:effectLst/>
                <a:latin typeface="+mj-lt"/>
                <a:ea typeface="Times New Roman" panose="02020603050405020304" pitchFamily="18" charset="0"/>
              </a:rPr>
              <a:t>: The total energy generated by the inverter since the start of data collection. </a:t>
            </a:r>
            <a:endParaRPr lang="en-CA" sz="1500" b="1">
              <a:effectLst/>
              <a:latin typeface="+mj-lt"/>
              <a:ea typeface="Times New Roman" panose="02020603050405020304" pitchFamily="18" charset="0"/>
            </a:endParaRPr>
          </a:p>
          <a:p>
            <a:endParaRPr lang="en-US" sz="1500" b="1">
              <a:latin typeface="Times New Roman" panose="02020603050405020304" pitchFamily="18" charset="0"/>
            </a:endParaRPr>
          </a:p>
          <a:p>
            <a:endParaRPr lang="en-CA" sz="1500">
              <a:effectLst/>
              <a:latin typeface="Times New Roman" panose="02020603050405020304" pitchFamily="18" charset="0"/>
              <a:ea typeface="Times New Roman" panose="02020603050405020304" pitchFamily="18" charset="0"/>
            </a:endParaRPr>
          </a:p>
        </p:txBody>
      </p:sp>
      <p:pic>
        <p:nvPicPr>
          <p:cNvPr id="24" name="Picture 4" descr="Close up of a solar panel">
            <a:extLst>
              <a:ext uri="{FF2B5EF4-FFF2-40B4-BE49-F238E27FC236}">
                <a16:creationId xmlns:a16="http://schemas.microsoft.com/office/drawing/2014/main" id="{ABEB4492-5021-1C51-0821-8D285153F76C}"/>
              </a:ext>
            </a:extLst>
          </p:cNvPr>
          <p:cNvPicPr>
            <a:picLocks noChangeAspect="1"/>
          </p:cNvPicPr>
          <p:nvPr/>
        </p:nvPicPr>
        <p:blipFill rotWithShape="1">
          <a:blip r:embed="rId2"/>
          <a:srcRect l="18280" r="17504" b="2"/>
          <a:stretch/>
        </p:blipFill>
        <p:spPr>
          <a:xfrm>
            <a:off x="7675658" y="2093976"/>
            <a:ext cx="3941064" cy="4096512"/>
          </a:xfrm>
          <a:prstGeom prst="rect">
            <a:avLst/>
          </a:prstGeom>
        </p:spPr>
      </p:pic>
    </p:spTree>
    <p:extLst>
      <p:ext uri="{BB962C8B-B14F-4D97-AF65-F5344CB8AC3E}">
        <p14:creationId xmlns:p14="http://schemas.microsoft.com/office/powerpoint/2010/main" val="128462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FEA86EF-54B5-42CF-101C-6F3FCD304388}"/>
              </a:ext>
            </a:extLst>
          </p:cNvPr>
          <p:cNvPicPr>
            <a:picLocks noChangeAspect="1"/>
          </p:cNvPicPr>
          <p:nvPr/>
        </p:nvPicPr>
        <p:blipFill rotWithShape="1">
          <a:blip r:embed="rId2">
            <a:alphaModFix amt="35000"/>
          </a:blip>
          <a:srcRect t="7810" b="7921"/>
          <a:stretch/>
        </p:blipFill>
        <p:spPr>
          <a:xfrm>
            <a:off x="20" y="10"/>
            <a:ext cx="12191980" cy="6857990"/>
          </a:xfrm>
          <a:prstGeom prst="rect">
            <a:avLst/>
          </a:prstGeom>
        </p:spPr>
      </p:pic>
      <p:sp>
        <p:nvSpPr>
          <p:cNvPr id="2" name="Title 1">
            <a:extLst>
              <a:ext uri="{FF2B5EF4-FFF2-40B4-BE49-F238E27FC236}">
                <a16:creationId xmlns:a16="http://schemas.microsoft.com/office/drawing/2014/main" id="{861DDBF4-CBED-3437-1F87-64BB1B3EA33B}"/>
              </a:ext>
            </a:extLst>
          </p:cNvPr>
          <p:cNvSpPr>
            <a:spLocks noGrp="1"/>
          </p:cNvSpPr>
          <p:nvPr>
            <p:ph type="title"/>
          </p:nvPr>
        </p:nvSpPr>
        <p:spPr>
          <a:xfrm>
            <a:off x="838200" y="365125"/>
            <a:ext cx="10515600" cy="1325563"/>
          </a:xfrm>
        </p:spPr>
        <p:txBody>
          <a:bodyPr>
            <a:normAutofit/>
          </a:bodyPr>
          <a:lstStyle/>
          <a:p>
            <a:br>
              <a:rPr lang="en-US" sz="2800" b="1">
                <a:solidFill>
                  <a:srgbClr val="FFFFFF"/>
                </a:solidFill>
              </a:rPr>
            </a:br>
            <a:r>
              <a:rPr lang="en-US" sz="2800" b="1" u="sng">
                <a:solidFill>
                  <a:srgbClr val="FFFFFF"/>
                </a:solidFill>
              </a:rPr>
              <a:t>Plant 1 Weather Sensor Data</a:t>
            </a:r>
            <a:br>
              <a:rPr lang="en-US" sz="2800">
                <a:solidFill>
                  <a:srgbClr val="FFFFFF"/>
                </a:solidFill>
                <a:effectLst/>
                <a:latin typeface="Times New Roman" panose="02020603050405020304" pitchFamily="18" charset="0"/>
                <a:ea typeface="Times New Roman" panose="02020603050405020304" pitchFamily="18" charset="0"/>
              </a:rPr>
            </a:br>
            <a:endParaRPr lang="en-CA" sz="2800">
              <a:solidFill>
                <a:srgbClr val="FFFFFF"/>
              </a:solidFill>
            </a:endParaRPr>
          </a:p>
        </p:txBody>
      </p:sp>
      <p:graphicFrame>
        <p:nvGraphicFramePr>
          <p:cNvPr id="5" name="Content Placeholder 2">
            <a:extLst>
              <a:ext uri="{FF2B5EF4-FFF2-40B4-BE49-F238E27FC236}">
                <a16:creationId xmlns:a16="http://schemas.microsoft.com/office/drawing/2014/main" id="{46348509-3832-6F53-0B32-906A681C9F24}"/>
              </a:ext>
            </a:extLst>
          </p:cNvPr>
          <p:cNvGraphicFramePr>
            <a:graphicFrameLocks noGrp="1"/>
          </p:cNvGraphicFramePr>
          <p:nvPr>
            <p:ph idx="1"/>
            <p:extLst>
              <p:ext uri="{D42A27DB-BD31-4B8C-83A1-F6EECF244321}">
                <p14:modId xmlns:p14="http://schemas.microsoft.com/office/powerpoint/2010/main" val="31967820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419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487CE-C7AD-D96D-9D73-E28DE7CD4D3E}"/>
              </a:ext>
            </a:extLst>
          </p:cNvPr>
          <p:cNvSpPr>
            <a:spLocks noGrp="1"/>
          </p:cNvSpPr>
          <p:nvPr>
            <p:ph type="title"/>
          </p:nvPr>
        </p:nvSpPr>
        <p:spPr>
          <a:xfrm>
            <a:off x="1043631" y="809898"/>
            <a:ext cx="10173010" cy="1554480"/>
          </a:xfrm>
        </p:spPr>
        <p:txBody>
          <a:bodyPr anchor="ctr">
            <a:normAutofit/>
          </a:bodyPr>
          <a:lstStyle/>
          <a:p>
            <a:r>
              <a:rPr lang="en-CA" sz="4800" b="1" u="sng"/>
              <a:t>Plant 2 Generation Data</a:t>
            </a:r>
          </a:p>
        </p:txBody>
      </p:sp>
      <p:cxnSp>
        <p:nvCxnSpPr>
          <p:cNvPr id="26"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2">
            <a:extLst>
              <a:ext uri="{FF2B5EF4-FFF2-40B4-BE49-F238E27FC236}">
                <a16:creationId xmlns:a16="http://schemas.microsoft.com/office/drawing/2014/main" id="{F065C830-72EB-3E48-1859-DC90B4486AF3}"/>
              </a:ext>
            </a:extLst>
          </p:cNvPr>
          <p:cNvGraphicFramePr>
            <a:graphicFrameLocks noGrp="1"/>
          </p:cNvGraphicFramePr>
          <p:nvPr>
            <p:ph idx="1"/>
            <p:extLst>
              <p:ext uri="{D42A27DB-BD31-4B8C-83A1-F6EECF244321}">
                <p14:modId xmlns:p14="http://schemas.microsoft.com/office/powerpoint/2010/main" val="380461764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132740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
  <TotalTime>145</TotalTime>
  <Words>993</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Times New Roman</vt:lpstr>
      <vt:lpstr>Wingdings</vt:lpstr>
      <vt:lpstr>Office Theme</vt:lpstr>
      <vt:lpstr>Topic Name</vt:lpstr>
      <vt:lpstr>Team Members </vt:lpstr>
      <vt:lpstr>Solar Power Generation Data   </vt:lpstr>
      <vt:lpstr>Introduction</vt:lpstr>
      <vt:lpstr>OBJECTIVES </vt:lpstr>
      <vt:lpstr>About Data</vt:lpstr>
      <vt:lpstr>   Plant 1 Generation Data </vt:lpstr>
      <vt:lpstr> Plant 1 Weather Sensor Data </vt:lpstr>
      <vt:lpstr>Plant 2 Generation Data</vt:lpstr>
      <vt:lpstr>Plant 2 Weather Sensor Data</vt:lpstr>
      <vt:lpstr>METHODOLOGY </vt:lpstr>
      <vt:lpstr>Exploratory Data Analysis:  </vt:lpstr>
      <vt:lpstr>Output power vs efficiency </vt:lpstr>
      <vt:lpstr>Export data </vt:lpstr>
      <vt:lpstr>Graph of AC &amp; DC power vs Date_Time</vt:lpstr>
      <vt:lpstr>Feature Correlation </vt:lpstr>
      <vt:lpstr>Feature Correlation</vt:lpstr>
      <vt:lpstr>Pair plotting</vt:lpstr>
      <vt:lpstr>Performance Analysis </vt:lpstr>
      <vt:lpstr>Findings from the project</vt:lpstr>
      <vt:lpstr>Conclusion </vt:lpstr>
      <vt:lpstr>Reference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Power Generation Data</dc:title>
  <dc:creator>Sneh Patel</dc:creator>
  <cp:lastModifiedBy>Malav Shah</cp:lastModifiedBy>
  <cp:revision>3</cp:revision>
  <dcterms:created xsi:type="dcterms:W3CDTF">2023-04-14T15:53:50Z</dcterms:created>
  <dcterms:modified xsi:type="dcterms:W3CDTF">2023-04-15T05:44:39Z</dcterms:modified>
</cp:coreProperties>
</file>