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7" r:id="rId2"/>
    <p:sldId id="258" r:id="rId3"/>
    <p:sldId id="259" r:id="rId4"/>
    <p:sldId id="261" r:id="rId5"/>
    <p:sldId id="260" r:id="rId6"/>
    <p:sldId id="262" r:id="rId7"/>
    <p:sldId id="266" r:id="rId8"/>
    <p:sldId id="267" r:id="rId9"/>
    <p:sldId id="268" r:id="rId10"/>
    <p:sldId id="269" r:id="rId11"/>
    <p:sldId id="270" r:id="rId12"/>
    <p:sldId id="271" r:id="rId13"/>
    <p:sldId id="274" r:id="rId14"/>
    <p:sldId id="263" r:id="rId15"/>
    <p:sldId id="275" r:id="rId16"/>
    <p:sldId id="280"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25AD9-1423-6547-87D9-578E40B892EB}" v="8" dt="2023-04-18T07:07:22.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04"/>
  </p:normalViewPr>
  <p:slideViewPr>
    <p:cSldViewPr snapToGrid="0">
      <p:cViewPr>
        <p:scale>
          <a:sx n="100" d="100"/>
          <a:sy n="100" d="100"/>
        </p:scale>
        <p:origin x="1104"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43A97-314E-4BA9-B060-B587807EB83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F47E40C-355C-4AF7-833D-3081FD322ED1}">
      <dgm:prSet/>
      <dgm:spPr/>
      <dgm:t>
        <a:bodyPr/>
        <a:lstStyle/>
        <a:p>
          <a:r>
            <a:rPr lang="en-US" b="1" baseline="0"/>
            <a:t>Sneh Patel - </a:t>
          </a:r>
          <a:r>
            <a:rPr lang="en-US" baseline="0"/>
            <a:t>C0869367</a:t>
          </a:r>
          <a:endParaRPr lang="en-US"/>
        </a:p>
      </dgm:t>
    </dgm:pt>
    <dgm:pt modelId="{C73BEE4D-CBD9-4411-B4FE-EB82A906C3B6}" type="parTrans" cxnId="{309CCDBF-F84B-4EC0-9A01-EB9F3E74571E}">
      <dgm:prSet/>
      <dgm:spPr/>
      <dgm:t>
        <a:bodyPr/>
        <a:lstStyle/>
        <a:p>
          <a:endParaRPr lang="en-US"/>
        </a:p>
      </dgm:t>
    </dgm:pt>
    <dgm:pt modelId="{C2D6226F-9877-4763-A9C1-4F3DCF303071}" type="sibTrans" cxnId="{309CCDBF-F84B-4EC0-9A01-EB9F3E74571E}">
      <dgm:prSet/>
      <dgm:spPr/>
      <dgm:t>
        <a:bodyPr/>
        <a:lstStyle/>
        <a:p>
          <a:endParaRPr lang="en-US"/>
        </a:p>
      </dgm:t>
    </dgm:pt>
    <dgm:pt modelId="{5A711727-3FC2-49EF-A46A-E274C207F389}">
      <dgm:prSet/>
      <dgm:spPr/>
      <dgm:t>
        <a:bodyPr/>
        <a:lstStyle/>
        <a:p>
          <a:r>
            <a:rPr lang="en-US" b="1" baseline="0"/>
            <a:t>Malav Shah -  </a:t>
          </a:r>
          <a:r>
            <a:rPr lang="en-US" baseline="0"/>
            <a:t>C0870066</a:t>
          </a:r>
          <a:endParaRPr lang="en-US"/>
        </a:p>
      </dgm:t>
    </dgm:pt>
    <dgm:pt modelId="{0E342FCD-9C1B-4B3E-A9D8-00048266EB16}" type="parTrans" cxnId="{A1AB5D60-4FDA-44D8-B045-BA44FEF191F2}">
      <dgm:prSet/>
      <dgm:spPr/>
      <dgm:t>
        <a:bodyPr/>
        <a:lstStyle/>
        <a:p>
          <a:endParaRPr lang="en-US"/>
        </a:p>
      </dgm:t>
    </dgm:pt>
    <dgm:pt modelId="{F7CD45D8-7046-4C93-B66E-DE78DE52AD5F}" type="sibTrans" cxnId="{A1AB5D60-4FDA-44D8-B045-BA44FEF191F2}">
      <dgm:prSet/>
      <dgm:spPr/>
      <dgm:t>
        <a:bodyPr/>
        <a:lstStyle/>
        <a:p>
          <a:endParaRPr lang="en-US"/>
        </a:p>
      </dgm:t>
    </dgm:pt>
    <dgm:pt modelId="{B1FBA9E0-3BE2-43A5-96FA-E2CB80B5B9D4}">
      <dgm:prSet/>
      <dgm:spPr/>
      <dgm:t>
        <a:bodyPr/>
        <a:lstStyle/>
        <a:p>
          <a:r>
            <a:rPr lang="en-US" b="1" baseline="0"/>
            <a:t>Dhruvraj Chavda - </a:t>
          </a:r>
          <a:r>
            <a:rPr lang="en-US" baseline="0"/>
            <a:t>C0867457</a:t>
          </a:r>
          <a:endParaRPr lang="en-US"/>
        </a:p>
      </dgm:t>
    </dgm:pt>
    <dgm:pt modelId="{CDBF7B8E-AA47-4BB4-872E-ECDBD168A0D1}" type="parTrans" cxnId="{6C69B377-E13B-4860-8F3F-FA8841F69A70}">
      <dgm:prSet/>
      <dgm:spPr/>
      <dgm:t>
        <a:bodyPr/>
        <a:lstStyle/>
        <a:p>
          <a:endParaRPr lang="en-US"/>
        </a:p>
      </dgm:t>
    </dgm:pt>
    <dgm:pt modelId="{C9C99B1C-821F-4EC4-829D-A5273278750E}" type="sibTrans" cxnId="{6C69B377-E13B-4860-8F3F-FA8841F69A70}">
      <dgm:prSet/>
      <dgm:spPr/>
      <dgm:t>
        <a:bodyPr/>
        <a:lstStyle/>
        <a:p>
          <a:endParaRPr lang="en-US"/>
        </a:p>
      </dgm:t>
    </dgm:pt>
    <dgm:pt modelId="{495677DE-8DB0-445B-9376-BF15F081ED6A}">
      <dgm:prSet/>
      <dgm:spPr/>
      <dgm:t>
        <a:bodyPr/>
        <a:lstStyle/>
        <a:p>
          <a:r>
            <a:rPr lang="en-US" b="1" baseline="0"/>
            <a:t>Nandiniben Patel - </a:t>
          </a:r>
          <a:r>
            <a:rPr lang="en-US" baseline="0"/>
            <a:t>C086977</a:t>
          </a:r>
          <a:endParaRPr lang="en-US"/>
        </a:p>
      </dgm:t>
    </dgm:pt>
    <dgm:pt modelId="{73A1A4CC-8085-4DAB-9B3D-B0592A40B6CC}" type="parTrans" cxnId="{F12D106F-0E55-49AC-8BC2-79EFA76ACD96}">
      <dgm:prSet/>
      <dgm:spPr/>
      <dgm:t>
        <a:bodyPr/>
        <a:lstStyle/>
        <a:p>
          <a:endParaRPr lang="en-US"/>
        </a:p>
      </dgm:t>
    </dgm:pt>
    <dgm:pt modelId="{3DE8E4E7-F851-42B1-831B-445B5352DEBA}" type="sibTrans" cxnId="{F12D106F-0E55-49AC-8BC2-79EFA76ACD96}">
      <dgm:prSet/>
      <dgm:spPr/>
      <dgm:t>
        <a:bodyPr/>
        <a:lstStyle/>
        <a:p>
          <a:endParaRPr lang="en-US"/>
        </a:p>
      </dgm:t>
    </dgm:pt>
    <dgm:pt modelId="{B56CDA6F-A76F-B449-9F66-B0B3061431AC}" type="pres">
      <dgm:prSet presAssocID="{ABA43A97-314E-4BA9-B060-B587807EB835}" presName="outerComposite" presStyleCnt="0">
        <dgm:presLayoutVars>
          <dgm:chMax val="5"/>
          <dgm:dir/>
          <dgm:resizeHandles val="exact"/>
        </dgm:presLayoutVars>
      </dgm:prSet>
      <dgm:spPr/>
    </dgm:pt>
    <dgm:pt modelId="{56AF8CFE-B9C0-9D4D-911E-04FE6D53814C}" type="pres">
      <dgm:prSet presAssocID="{ABA43A97-314E-4BA9-B060-B587807EB835}" presName="dummyMaxCanvas" presStyleCnt="0">
        <dgm:presLayoutVars/>
      </dgm:prSet>
      <dgm:spPr/>
    </dgm:pt>
    <dgm:pt modelId="{6E7D7346-5EF7-EA4D-9FE8-EB06C84C39A5}" type="pres">
      <dgm:prSet presAssocID="{ABA43A97-314E-4BA9-B060-B587807EB835}" presName="FourNodes_1" presStyleLbl="node1" presStyleIdx="0" presStyleCnt="4">
        <dgm:presLayoutVars>
          <dgm:bulletEnabled val="1"/>
        </dgm:presLayoutVars>
      </dgm:prSet>
      <dgm:spPr/>
    </dgm:pt>
    <dgm:pt modelId="{32E84F91-AC05-2C45-9544-100A45B3B947}" type="pres">
      <dgm:prSet presAssocID="{ABA43A97-314E-4BA9-B060-B587807EB835}" presName="FourNodes_2" presStyleLbl="node1" presStyleIdx="1" presStyleCnt="4">
        <dgm:presLayoutVars>
          <dgm:bulletEnabled val="1"/>
        </dgm:presLayoutVars>
      </dgm:prSet>
      <dgm:spPr/>
    </dgm:pt>
    <dgm:pt modelId="{EBE4234C-BB8B-6644-BA2A-A380A025051A}" type="pres">
      <dgm:prSet presAssocID="{ABA43A97-314E-4BA9-B060-B587807EB835}" presName="FourNodes_3" presStyleLbl="node1" presStyleIdx="2" presStyleCnt="4">
        <dgm:presLayoutVars>
          <dgm:bulletEnabled val="1"/>
        </dgm:presLayoutVars>
      </dgm:prSet>
      <dgm:spPr/>
    </dgm:pt>
    <dgm:pt modelId="{31D47924-3C55-2D4F-957F-F28A215715B5}" type="pres">
      <dgm:prSet presAssocID="{ABA43A97-314E-4BA9-B060-B587807EB835}" presName="FourNodes_4" presStyleLbl="node1" presStyleIdx="3" presStyleCnt="4">
        <dgm:presLayoutVars>
          <dgm:bulletEnabled val="1"/>
        </dgm:presLayoutVars>
      </dgm:prSet>
      <dgm:spPr/>
    </dgm:pt>
    <dgm:pt modelId="{A747975F-E401-0448-8051-F3D7191D553D}" type="pres">
      <dgm:prSet presAssocID="{ABA43A97-314E-4BA9-B060-B587807EB835}" presName="FourConn_1-2" presStyleLbl="fgAccFollowNode1" presStyleIdx="0" presStyleCnt="3">
        <dgm:presLayoutVars>
          <dgm:bulletEnabled val="1"/>
        </dgm:presLayoutVars>
      </dgm:prSet>
      <dgm:spPr/>
    </dgm:pt>
    <dgm:pt modelId="{4B758EAD-0EBD-1641-AABF-B1187527EC44}" type="pres">
      <dgm:prSet presAssocID="{ABA43A97-314E-4BA9-B060-B587807EB835}" presName="FourConn_2-3" presStyleLbl="fgAccFollowNode1" presStyleIdx="1" presStyleCnt="3">
        <dgm:presLayoutVars>
          <dgm:bulletEnabled val="1"/>
        </dgm:presLayoutVars>
      </dgm:prSet>
      <dgm:spPr/>
    </dgm:pt>
    <dgm:pt modelId="{16114ADA-62AC-C44A-8BAC-7AACDCC0D03F}" type="pres">
      <dgm:prSet presAssocID="{ABA43A97-314E-4BA9-B060-B587807EB835}" presName="FourConn_3-4" presStyleLbl="fgAccFollowNode1" presStyleIdx="2" presStyleCnt="3">
        <dgm:presLayoutVars>
          <dgm:bulletEnabled val="1"/>
        </dgm:presLayoutVars>
      </dgm:prSet>
      <dgm:spPr/>
    </dgm:pt>
    <dgm:pt modelId="{5C8E2A39-B9B8-7449-A975-4317C20DAE51}" type="pres">
      <dgm:prSet presAssocID="{ABA43A97-314E-4BA9-B060-B587807EB835}" presName="FourNodes_1_text" presStyleLbl="node1" presStyleIdx="3" presStyleCnt="4">
        <dgm:presLayoutVars>
          <dgm:bulletEnabled val="1"/>
        </dgm:presLayoutVars>
      </dgm:prSet>
      <dgm:spPr/>
    </dgm:pt>
    <dgm:pt modelId="{F7322DDB-6DF5-8648-97DE-693432DC6927}" type="pres">
      <dgm:prSet presAssocID="{ABA43A97-314E-4BA9-B060-B587807EB835}" presName="FourNodes_2_text" presStyleLbl="node1" presStyleIdx="3" presStyleCnt="4">
        <dgm:presLayoutVars>
          <dgm:bulletEnabled val="1"/>
        </dgm:presLayoutVars>
      </dgm:prSet>
      <dgm:spPr/>
    </dgm:pt>
    <dgm:pt modelId="{FCE160F9-7831-0947-8358-B243101945D2}" type="pres">
      <dgm:prSet presAssocID="{ABA43A97-314E-4BA9-B060-B587807EB835}" presName="FourNodes_3_text" presStyleLbl="node1" presStyleIdx="3" presStyleCnt="4">
        <dgm:presLayoutVars>
          <dgm:bulletEnabled val="1"/>
        </dgm:presLayoutVars>
      </dgm:prSet>
      <dgm:spPr/>
    </dgm:pt>
    <dgm:pt modelId="{3CFA8B16-ACFF-994D-9424-A471C5CDD27B}" type="pres">
      <dgm:prSet presAssocID="{ABA43A97-314E-4BA9-B060-B587807EB835}" presName="FourNodes_4_text" presStyleLbl="node1" presStyleIdx="3" presStyleCnt="4">
        <dgm:presLayoutVars>
          <dgm:bulletEnabled val="1"/>
        </dgm:presLayoutVars>
      </dgm:prSet>
      <dgm:spPr/>
    </dgm:pt>
  </dgm:ptLst>
  <dgm:cxnLst>
    <dgm:cxn modelId="{17EB5914-275B-8844-88F7-7B1C301C0027}" type="presOf" srcId="{ABA43A97-314E-4BA9-B060-B587807EB835}" destId="{B56CDA6F-A76F-B449-9F66-B0B3061431AC}" srcOrd="0" destOrd="0" presId="urn:microsoft.com/office/officeart/2005/8/layout/vProcess5"/>
    <dgm:cxn modelId="{448C6421-1F35-344A-B10F-3B36922383D4}" type="presOf" srcId="{B1FBA9E0-3BE2-43A5-96FA-E2CB80B5B9D4}" destId="{FCE160F9-7831-0947-8358-B243101945D2}" srcOrd="1" destOrd="0" presId="urn:microsoft.com/office/officeart/2005/8/layout/vProcess5"/>
    <dgm:cxn modelId="{D78BE529-5FF8-E949-848F-8D2F8216997A}" type="presOf" srcId="{C9C99B1C-821F-4EC4-829D-A5273278750E}" destId="{16114ADA-62AC-C44A-8BAC-7AACDCC0D03F}" srcOrd="0" destOrd="0" presId="urn:microsoft.com/office/officeart/2005/8/layout/vProcess5"/>
    <dgm:cxn modelId="{83BAB235-09F6-8D46-89A4-0A0129E51FD4}" type="presOf" srcId="{495677DE-8DB0-445B-9376-BF15F081ED6A}" destId="{3CFA8B16-ACFF-994D-9424-A471C5CDD27B}" srcOrd="1" destOrd="0" presId="urn:microsoft.com/office/officeart/2005/8/layout/vProcess5"/>
    <dgm:cxn modelId="{737A5A49-C899-584C-BB0A-6F32D5571CE0}" type="presOf" srcId="{EF47E40C-355C-4AF7-833D-3081FD322ED1}" destId="{6E7D7346-5EF7-EA4D-9FE8-EB06C84C39A5}" srcOrd="0" destOrd="0" presId="urn:microsoft.com/office/officeart/2005/8/layout/vProcess5"/>
    <dgm:cxn modelId="{A1AB5D60-4FDA-44D8-B045-BA44FEF191F2}" srcId="{ABA43A97-314E-4BA9-B060-B587807EB835}" destId="{5A711727-3FC2-49EF-A46A-E274C207F389}" srcOrd="1" destOrd="0" parTransId="{0E342FCD-9C1B-4B3E-A9D8-00048266EB16}" sibTransId="{F7CD45D8-7046-4C93-B66E-DE78DE52AD5F}"/>
    <dgm:cxn modelId="{F12D106F-0E55-49AC-8BC2-79EFA76ACD96}" srcId="{ABA43A97-314E-4BA9-B060-B587807EB835}" destId="{495677DE-8DB0-445B-9376-BF15F081ED6A}" srcOrd="3" destOrd="0" parTransId="{73A1A4CC-8085-4DAB-9B3D-B0592A40B6CC}" sibTransId="{3DE8E4E7-F851-42B1-831B-445B5352DEBA}"/>
    <dgm:cxn modelId="{452DB575-64F0-9545-ABDC-40FB8A0AEB66}" type="presOf" srcId="{495677DE-8DB0-445B-9376-BF15F081ED6A}" destId="{31D47924-3C55-2D4F-957F-F28A215715B5}" srcOrd="0" destOrd="0" presId="urn:microsoft.com/office/officeart/2005/8/layout/vProcess5"/>
    <dgm:cxn modelId="{6C69B377-E13B-4860-8F3F-FA8841F69A70}" srcId="{ABA43A97-314E-4BA9-B060-B587807EB835}" destId="{B1FBA9E0-3BE2-43A5-96FA-E2CB80B5B9D4}" srcOrd="2" destOrd="0" parTransId="{CDBF7B8E-AA47-4BB4-872E-ECDBD168A0D1}" sibTransId="{C9C99B1C-821F-4EC4-829D-A5273278750E}"/>
    <dgm:cxn modelId="{22CEBC77-9663-6D48-BB7F-B444BB8E453C}" type="presOf" srcId="{5A711727-3FC2-49EF-A46A-E274C207F389}" destId="{32E84F91-AC05-2C45-9544-100A45B3B947}" srcOrd="0" destOrd="0" presId="urn:microsoft.com/office/officeart/2005/8/layout/vProcess5"/>
    <dgm:cxn modelId="{AE04DA91-FB8C-6548-9DD2-7B81C5528195}" type="presOf" srcId="{B1FBA9E0-3BE2-43A5-96FA-E2CB80B5B9D4}" destId="{EBE4234C-BB8B-6644-BA2A-A380A025051A}" srcOrd="0" destOrd="0" presId="urn:microsoft.com/office/officeart/2005/8/layout/vProcess5"/>
    <dgm:cxn modelId="{5C5909AA-F8E8-E048-A871-D00A4A3F6895}" type="presOf" srcId="{5A711727-3FC2-49EF-A46A-E274C207F389}" destId="{F7322DDB-6DF5-8648-97DE-693432DC6927}" srcOrd="1" destOrd="0" presId="urn:microsoft.com/office/officeart/2005/8/layout/vProcess5"/>
    <dgm:cxn modelId="{309CCDBF-F84B-4EC0-9A01-EB9F3E74571E}" srcId="{ABA43A97-314E-4BA9-B060-B587807EB835}" destId="{EF47E40C-355C-4AF7-833D-3081FD322ED1}" srcOrd="0" destOrd="0" parTransId="{C73BEE4D-CBD9-4411-B4FE-EB82A906C3B6}" sibTransId="{C2D6226F-9877-4763-A9C1-4F3DCF303071}"/>
    <dgm:cxn modelId="{DB3656C3-497D-1F44-A2C5-75EB9334166C}" type="presOf" srcId="{F7CD45D8-7046-4C93-B66E-DE78DE52AD5F}" destId="{4B758EAD-0EBD-1641-AABF-B1187527EC44}" srcOrd="0" destOrd="0" presId="urn:microsoft.com/office/officeart/2005/8/layout/vProcess5"/>
    <dgm:cxn modelId="{CC64B0DC-C763-3D4B-969D-609F35ACD66B}" type="presOf" srcId="{C2D6226F-9877-4763-A9C1-4F3DCF303071}" destId="{A747975F-E401-0448-8051-F3D7191D553D}" srcOrd="0" destOrd="0" presId="urn:microsoft.com/office/officeart/2005/8/layout/vProcess5"/>
    <dgm:cxn modelId="{26BC1EFC-42EA-F840-81E4-CC2C4F1047BA}" type="presOf" srcId="{EF47E40C-355C-4AF7-833D-3081FD322ED1}" destId="{5C8E2A39-B9B8-7449-A975-4317C20DAE51}" srcOrd="1" destOrd="0" presId="urn:microsoft.com/office/officeart/2005/8/layout/vProcess5"/>
    <dgm:cxn modelId="{2646CC63-96C4-9947-9444-3361D23DC3FF}" type="presParOf" srcId="{B56CDA6F-A76F-B449-9F66-B0B3061431AC}" destId="{56AF8CFE-B9C0-9D4D-911E-04FE6D53814C}" srcOrd="0" destOrd="0" presId="urn:microsoft.com/office/officeart/2005/8/layout/vProcess5"/>
    <dgm:cxn modelId="{039B125E-6AFA-A742-9542-D53EC4123BD8}" type="presParOf" srcId="{B56CDA6F-A76F-B449-9F66-B0B3061431AC}" destId="{6E7D7346-5EF7-EA4D-9FE8-EB06C84C39A5}" srcOrd="1" destOrd="0" presId="urn:microsoft.com/office/officeart/2005/8/layout/vProcess5"/>
    <dgm:cxn modelId="{84B19342-8CB2-DE44-8D29-FA00A50CD48D}" type="presParOf" srcId="{B56CDA6F-A76F-B449-9F66-B0B3061431AC}" destId="{32E84F91-AC05-2C45-9544-100A45B3B947}" srcOrd="2" destOrd="0" presId="urn:microsoft.com/office/officeart/2005/8/layout/vProcess5"/>
    <dgm:cxn modelId="{BD6D48AB-E3D1-6246-A36A-7744C2C75D44}" type="presParOf" srcId="{B56CDA6F-A76F-B449-9F66-B0B3061431AC}" destId="{EBE4234C-BB8B-6644-BA2A-A380A025051A}" srcOrd="3" destOrd="0" presId="urn:microsoft.com/office/officeart/2005/8/layout/vProcess5"/>
    <dgm:cxn modelId="{6AFC4082-499D-4148-BBBE-4AE11F0974B6}" type="presParOf" srcId="{B56CDA6F-A76F-B449-9F66-B0B3061431AC}" destId="{31D47924-3C55-2D4F-957F-F28A215715B5}" srcOrd="4" destOrd="0" presId="urn:microsoft.com/office/officeart/2005/8/layout/vProcess5"/>
    <dgm:cxn modelId="{C18EA2F5-54D3-7E40-A649-36868D13FFC2}" type="presParOf" srcId="{B56CDA6F-A76F-B449-9F66-B0B3061431AC}" destId="{A747975F-E401-0448-8051-F3D7191D553D}" srcOrd="5" destOrd="0" presId="urn:microsoft.com/office/officeart/2005/8/layout/vProcess5"/>
    <dgm:cxn modelId="{25B5821A-BE92-D345-B389-8D7794E8827F}" type="presParOf" srcId="{B56CDA6F-A76F-B449-9F66-B0B3061431AC}" destId="{4B758EAD-0EBD-1641-AABF-B1187527EC44}" srcOrd="6" destOrd="0" presId="urn:microsoft.com/office/officeart/2005/8/layout/vProcess5"/>
    <dgm:cxn modelId="{9BEF9E3F-AC86-D345-ACB3-536AC35FD5A5}" type="presParOf" srcId="{B56CDA6F-A76F-B449-9F66-B0B3061431AC}" destId="{16114ADA-62AC-C44A-8BAC-7AACDCC0D03F}" srcOrd="7" destOrd="0" presId="urn:microsoft.com/office/officeart/2005/8/layout/vProcess5"/>
    <dgm:cxn modelId="{206B0FE8-3640-AC4D-BE1D-B072CF7430C2}" type="presParOf" srcId="{B56CDA6F-A76F-B449-9F66-B0B3061431AC}" destId="{5C8E2A39-B9B8-7449-A975-4317C20DAE51}" srcOrd="8" destOrd="0" presId="urn:microsoft.com/office/officeart/2005/8/layout/vProcess5"/>
    <dgm:cxn modelId="{5FCAD3BF-8070-BC48-BEAD-116A8F23E705}" type="presParOf" srcId="{B56CDA6F-A76F-B449-9F66-B0B3061431AC}" destId="{F7322DDB-6DF5-8648-97DE-693432DC6927}" srcOrd="9" destOrd="0" presId="urn:microsoft.com/office/officeart/2005/8/layout/vProcess5"/>
    <dgm:cxn modelId="{3B74767C-EEA3-B84C-BD00-D04ED0934C10}" type="presParOf" srcId="{B56CDA6F-A76F-B449-9F66-B0B3061431AC}" destId="{FCE160F9-7831-0947-8358-B243101945D2}" srcOrd="10" destOrd="0" presId="urn:microsoft.com/office/officeart/2005/8/layout/vProcess5"/>
    <dgm:cxn modelId="{E17B818C-2723-5D41-804F-CAF4A559CA78}" type="presParOf" srcId="{B56CDA6F-A76F-B449-9F66-B0B3061431AC}" destId="{3CFA8B16-ACFF-994D-9424-A471C5CDD27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D7346-5EF7-EA4D-9FE8-EB06C84C39A5}">
      <dsp:nvSpPr>
        <dsp:cNvPr id="0" name=""/>
        <dsp:cNvSpPr/>
      </dsp:nvSpPr>
      <dsp:spPr>
        <a:xfrm>
          <a:off x="0" y="0"/>
          <a:ext cx="7680960" cy="787908"/>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baseline="0"/>
            <a:t>Sneh Patel - </a:t>
          </a:r>
          <a:r>
            <a:rPr lang="en-US" sz="3600" kern="1200" baseline="0"/>
            <a:t>C0869367</a:t>
          </a:r>
          <a:endParaRPr lang="en-US" sz="3600" kern="1200"/>
        </a:p>
      </dsp:txBody>
      <dsp:txXfrm>
        <a:off x="23077" y="23077"/>
        <a:ext cx="6764167" cy="741754"/>
      </dsp:txXfrm>
    </dsp:sp>
    <dsp:sp modelId="{32E84F91-AC05-2C45-9544-100A45B3B947}">
      <dsp:nvSpPr>
        <dsp:cNvPr id="0" name=""/>
        <dsp:cNvSpPr/>
      </dsp:nvSpPr>
      <dsp:spPr>
        <a:xfrm>
          <a:off x="643280" y="931164"/>
          <a:ext cx="7680960" cy="787908"/>
        </a:xfrm>
        <a:prstGeom prst="roundRect">
          <a:avLst>
            <a:gd name="adj" fmla="val 10000"/>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baseline="0"/>
            <a:t>Malav Shah -  </a:t>
          </a:r>
          <a:r>
            <a:rPr lang="en-US" sz="3600" kern="1200" baseline="0"/>
            <a:t>C0870066</a:t>
          </a:r>
          <a:endParaRPr lang="en-US" sz="3600" kern="1200"/>
        </a:p>
      </dsp:txBody>
      <dsp:txXfrm>
        <a:off x="666357" y="954241"/>
        <a:ext cx="6479385" cy="741753"/>
      </dsp:txXfrm>
    </dsp:sp>
    <dsp:sp modelId="{EBE4234C-BB8B-6644-BA2A-A380A025051A}">
      <dsp:nvSpPr>
        <dsp:cNvPr id="0" name=""/>
        <dsp:cNvSpPr/>
      </dsp:nvSpPr>
      <dsp:spPr>
        <a:xfrm>
          <a:off x="1276959" y="1862328"/>
          <a:ext cx="7680960" cy="787908"/>
        </a:xfrm>
        <a:prstGeom prst="roundRect">
          <a:avLst>
            <a:gd name="adj" fmla="val 10000"/>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baseline="0"/>
            <a:t>Dhruvraj Chavda - </a:t>
          </a:r>
          <a:r>
            <a:rPr lang="en-US" sz="3600" kern="1200" baseline="0"/>
            <a:t>C0867457</a:t>
          </a:r>
          <a:endParaRPr lang="en-US" sz="3600" kern="1200"/>
        </a:p>
      </dsp:txBody>
      <dsp:txXfrm>
        <a:off x="1300036" y="1885405"/>
        <a:ext cx="6488986" cy="741753"/>
      </dsp:txXfrm>
    </dsp:sp>
    <dsp:sp modelId="{31D47924-3C55-2D4F-957F-F28A215715B5}">
      <dsp:nvSpPr>
        <dsp:cNvPr id="0" name=""/>
        <dsp:cNvSpPr/>
      </dsp:nvSpPr>
      <dsp:spPr>
        <a:xfrm>
          <a:off x="1920239" y="2793492"/>
          <a:ext cx="7680960" cy="787908"/>
        </a:xfrm>
        <a:prstGeom prst="roundRect">
          <a:avLst>
            <a:gd name="adj" fmla="val 10000"/>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baseline="0"/>
            <a:t>Nandiniben Patel - </a:t>
          </a:r>
          <a:r>
            <a:rPr lang="en-US" sz="3600" kern="1200" baseline="0"/>
            <a:t>C086977</a:t>
          </a:r>
          <a:endParaRPr lang="en-US" sz="3600" kern="1200"/>
        </a:p>
      </dsp:txBody>
      <dsp:txXfrm>
        <a:off x="1943316" y="2816569"/>
        <a:ext cx="6479385" cy="741753"/>
      </dsp:txXfrm>
    </dsp:sp>
    <dsp:sp modelId="{A747975F-E401-0448-8051-F3D7191D553D}">
      <dsp:nvSpPr>
        <dsp:cNvPr id="0" name=""/>
        <dsp:cNvSpPr/>
      </dsp:nvSpPr>
      <dsp:spPr>
        <a:xfrm>
          <a:off x="7168819" y="603465"/>
          <a:ext cx="512140" cy="512140"/>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284051" y="603465"/>
        <a:ext cx="281677" cy="385385"/>
      </dsp:txXfrm>
    </dsp:sp>
    <dsp:sp modelId="{4B758EAD-0EBD-1641-AABF-B1187527EC44}">
      <dsp:nvSpPr>
        <dsp:cNvPr id="0" name=""/>
        <dsp:cNvSpPr/>
      </dsp:nvSpPr>
      <dsp:spPr>
        <a:xfrm>
          <a:off x="7812100" y="1534629"/>
          <a:ext cx="512140" cy="512140"/>
        </a:xfrm>
        <a:prstGeom prst="downArrow">
          <a:avLst>
            <a:gd name="adj1" fmla="val 55000"/>
            <a:gd name="adj2" fmla="val 45000"/>
          </a:avLst>
        </a:prstGeom>
        <a:solidFill>
          <a:schemeClr val="accent2">
            <a:tint val="40000"/>
            <a:alpha val="90000"/>
            <a:hueOff val="-17911"/>
            <a:satOff val="-27334"/>
            <a:lumOff val="-2823"/>
            <a:alphaOff val="0"/>
          </a:schemeClr>
        </a:solidFill>
        <a:ln w="34925" cap="flat" cmpd="sng" algn="in">
          <a:solidFill>
            <a:schemeClr val="accent2">
              <a:tint val="40000"/>
              <a:alpha val="90000"/>
              <a:hueOff val="-17911"/>
              <a:satOff val="-27334"/>
              <a:lumOff val="-2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27332" y="1534629"/>
        <a:ext cx="281677" cy="385385"/>
      </dsp:txXfrm>
    </dsp:sp>
    <dsp:sp modelId="{16114ADA-62AC-C44A-8BAC-7AACDCC0D03F}">
      <dsp:nvSpPr>
        <dsp:cNvPr id="0" name=""/>
        <dsp:cNvSpPr/>
      </dsp:nvSpPr>
      <dsp:spPr>
        <a:xfrm>
          <a:off x="8445779" y="2465793"/>
          <a:ext cx="512140" cy="512140"/>
        </a:xfrm>
        <a:prstGeom prst="downArrow">
          <a:avLst>
            <a:gd name="adj1" fmla="val 55000"/>
            <a:gd name="adj2" fmla="val 45000"/>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61011" y="2465793"/>
        <a:ext cx="281677" cy="3853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C3AD2DF-678D-9443-A2E5-AC05C6E36E6A}" type="datetimeFigureOut">
              <a:rPr lang="en-US" smtClean="0"/>
              <a:t>4/18/23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FAC6FEA-1383-6C4C-B4BB-A785FB0FE36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599929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AD2DF-678D-9443-A2E5-AC05C6E36E6A}" type="datetimeFigureOut">
              <a:rPr lang="en-US" smtClean="0"/>
              <a:t>4/18/23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139742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AD2DF-678D-9443-A2E5-AC05C6E36E6A}" type="datetimeFigureOut">
              <a:rPr lang="en-US" smtClean="0"/>
              <a:t>4/18/23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419690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AD2DF-678D-9443-A2E5-AC05C6E36E6A}" type="datetimeFigureOut">
              <a:rPr lang="en-US" smtClean="0"/>
              <a:t>4/18/23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132422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C3AD2DF-678D-9443-A2E5-AC05C6E36E6A}" type="datetimeFigureOut">
              <a:rPr lang="en-US" smtClean="0"/>
              <a:t>4/18/23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FAC6FEA-1383-6C4C-B4BB-A785FB0FE36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033111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3AD2DF-678D-9443-A2E5-AC05C6E36E6A}" type="datetimeFigureOut">
              <a:rPr lang="en-US" smtClean="0"/>
              <a:t>4/18/23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386897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3AD2DF-678D-9443-A2E5-AC05C6E36E6A}" type="datetimeFigureOut">
              <a:rPr lang="en-US" smtClean="0"/>
              <a:t>4/18/23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209999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3AD2DF-678D-9443-A2E5-AC05C6E36E6A}" type="datetimeFigureOut">
              <a:rPr lang="en-US" smtClean="0"/>
              <a:t>4/18/23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364971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AD2DF-678D-9443-A2E5-AC05C6E36E6A}" type="datetimeFigureOut">
              <a:rPr lang="en-US" smtClean="0"/>
              <a:t>4/18/23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C6FEA-1383-6C4C-B4BB-A785FB0FE36D}" type="slidenum">
              <a:rPr lang="en-US" smtClean="0"/>
              <a:t>‹#›</a:t>
            </a:fld>
            <a:endParaRPr lang="en-US"/>
          </a:p>
        </p:txBody>
      </p:sp>
    </p:spTree>
    <p:extLst>
      <p:ext uri="{BB962C8B-B14F-4D97-AF65-F5344CB8AC3E}">
        <p14:creationId xmlns:p14="http://schemas.microsoft.com/office/powerpoint/2010/main" val="396770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C3AD2DF-678D-9443-A2E5-AC05C6E36E6A}" type="datetimeFigureOut">
              <a:rPr lang="en-US" smtClean="0"/>
              <a:t>4/18/23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AC6FEA-1383-6C4C-B4BB-A785FB0FE36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063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C3AD2DF-678D-9443-A2E5-AC05C6E36E6A}" type="datetimeFigureOut">
              <a:rPr lang="en-US" smtClean="0"/>
              <a:t>4/18/23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AC6FEA-1383-6C4C-B4BB-A785FB0FE36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95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C3AD2DF-678D-9443-A2E5-AC05C6E36E6A}" type="datetimeFigureOut">
              <a:rPr lang="en-US" smtClean="0"/>
              <a:t>4/18/23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FAC6FEA-1383-6C4C-B4BB-A785FB0FE36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717141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haranaSaroj/ZomatoResturantRating_End2End/blob/main/Zomato_Resturant_EDA_RatingPrediction.ipynb" TargetMode="External"/><Relationship Id="rId2" Type="http://schemas.openxmlformats.org/officeDocument/2006/relationships/hyperlink" Target="https://www.kaggle.com/datasets/himanshupoddar/zomato-bangalore-restaurants?resource=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B92C782D-BC28-8F85-02D0-4F604EFED33C}"/>
              </a:ext>
            </a:extLst>
          </p:cNvPr>
          <p:cNvSpPr>
            <a:spLocks noGrp="1"/>
          </p:cNvSpPr>
          <p:nvPr>
            <p:ph type="title"/>
          </p:nvPr>
        </p:nvSpPr>
        <p:spPr>
          <a:xfrm>
            <a:off x="1915128" y="1788454"/>
            <a:ext cx="8361229" cy="1640546"/>
          </a:xfrm>
        </p:spPr>
        <p:txBody>
          <a:bodyPr vert="horz" lIns="91440" tIns="45720" rIns="91440" bIns="45720" rtlCol="0" anchor="b">
            <a:normAutofit/>
          </a:bodyPr>
          <a:lstStyle/>
          <a:p>
            <a:pPr algn="ctr"/>
            <a:r>
              <a:rPr lang="en-US" sz="7200" b="1" cap="all" dirty="0"/>
              <a:t>Topic Name</a:t>
            </a:r>
          </a:p>
        </p:txBody>
      </p:sp>
      <p:sp>
        <p:nvSpPr>
          <p:cNvPr id="3" name="Content Placeholder 2">
            <a:extLst>
              <a:ext uri="{FF2B5EF4-FFF2-40B4-BE49-F238E27FC236}">
                <a16:creationId xmlns:a16="http://schemas.microsoft.com/office/drawing/2014/main" id="{0D9FD7EB-22B7-DD63-A5FF-279621133408}"/>
              </a:ext>
            </a:extLst>
          </p:cNvPr>
          <p:cNvSpPr>
            <a:spLocks noGrp="1"/>
          </p:cNvSpPr>
          <p:nvPr>
            <p:ph idx="1"/>
          </p:nvPr>
        </p:nvSpPr>
        <p:spPr>
          <a:xfrm>
            <a:off x="2196790" y="4092497"/>
            <a:ext cx="7805854" cy="1315843"/>
          </a:xfrm>
        </p:spPr>
        <p:txBody>
          <a:bodyPr vert="horz" lIns="91440" tIns="45720" rIns="91440" bIns="45720" rtlCol="0">
            <a:normAutofit/>
          </a:bodyPr>
          <a:lstStyle/>
          <a:p>
            <a:pPr marL="0" indent="0" algn="ctr">
              <a:lnSpc>
                <a:spcPct val="112000"/>
              </a:lnSpc>
              <a:spcBef>
                <a:spcPts val="0"/>
              </a:spcBef>
              <a:spcAft>
                <a:spcPts val="600"/>
              </a:spcAft>
              <a:buNone/>
            </a:pPr>
            <a:r>
              <a:rPr lang="en-US" sz="4400" dirty="0">
                <a:solidFill>
                  <a:srgbClr val="FF0000"/>
                </a:solidFill>
              </a:rPr>
              <a:t>Zomato Restaurant Rating</a:t>
            </a:r>
          </a:p>
        </p:txBody>
      </p:sp>
    </p:spTree>
    <p:extLst>
      <p:ext uri="{BB962C8B-B14F-4D97-AF65-F5344CB8AC3E}">
        <p14:creationId xmlns:p14="http://schemas.microsoft.com/office/powerpoint/2010/main" val="30591146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DFA0F-52EE-A4FD-1E39-9FE3B4229572}"/>
              </a:ext>
            </a:extLst>
          </p:cNvPr>
          <p:cNvSpPr>
            <a:spLocks noGrp="1"/>
          </p:cNvSpPr>
          <p:nvPr>
            <p:ph idx="1"/>
          </p:nvPr>
        </p:nvSpPr>
        <p:spPr>
          <a:xfrm>
            <a:off x="1371599" y="189571"/>
            <a:ext cx="10359483" cy="6032809"/>
          </a:xfrm>
        </p:spPr>
        <p:txBody>
          <a:bodyPr>
            <a:normAutofit/>
          </a:bodyPr>
          <a:lstStyle/>
          <a:p>
            <a:pPr algn="just"/>
            <a:endParaRPr lang="en-US" sz="2400" b="1" dirty="0">
              <a:solidFill>
                <a:srgbClr val="FF0000"/>
              </a:solidFill>
            </a:endParaRPr>
          </a:p>
          <a:p>
            <a:pPr algn="just"/>
            <a:endParaRPr lang="en-US" sz="2400" b="1" dirty="0">
              <a:solidFill>
                <a:srgbClr val="FF0000"/>
              </a:solidFill>
            </a:endParaRPr>
          </a:p>
          <a:p>
            <a:pPr algn="just"/>
            <a:r>
              <a:rPr lang="en-US" sz="2400" b="1" dirty="0">
                <a:solidFill>
                  <a:srgbClr val="FF0000"/>
                </a:solidFill>
              </a:rPr>
              <a:t>Cleaning the data</a:t>
            </a:r>
            <a:r>
              <a:rPr lang="en-US" sz="2400" dirty="0"/>
              <a:t>: To clean the data, we eliminated any duplicate records and dropped any unnecessary columns. Additionally, we made a few minor changes to the data, such as changing the strings to lowercase and removing the currency symbol from the cost columns.</a:t>
            </a:r>
          </a:p>
          <a:p>
            <a:pPr marL="0" indent="0" algn="just">
              <a:buNone/>
            </a:pPr>
            <a:endParaRPr lang="en-US" sz="2400" dirty="0"/>
          </a:p>
          <a:p>
            <a:pPr algn="just"/>
            <a:r>
              <a:rPr lang="en-US" sz="2400" b="1" dirty="0">
                <a:solidFill>
                  <a:srgbClr val="FF0000"/>
                </a:solidFill>
              </a:rPr>
              <a:t>Encoding categorical variables</a:t>
            </a:r>
            <a:r>
              <a:rPr lang="en-US" sz="2400" dirty="0"/>
              <a:t>: We used the Label Encoder function from the sklearn library to encode categorical variables as numerical labels. Given that machine learning models typically require numerical data, this was necessary</a:t>
            </a:r>
          </a:p>
        </p:txBody>
      </p:sp>
    </p:spTree>
    <p:extLst>
      <p:ext uri="{BB962C8B-B14F-4D97-AF65-F5344CB8AC3E}">
        <p14:creationId xmlns:p14="http://schemas.microsoft.com/office/powerpoint/2010/main" val="200691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7308-DB6E-A176-F66D-E125D38DD401}"/>
              </a:ext>
            </a:extLst>
          </p:cNvPr>
          <p:cNvSpPr>
            <a:spLocks noGrp="1"/>
          </p:cNvSpPr>
          <p:nvPr>
            <p:ph type="title"/>
          </p:nvPr>
        </p:nvSpPr>
        <p:spPr>
          <a:xfrm>
            <a:off x="1371600" y="685800"/>
            <a:ext cx="9601200" cy="1193800"/>
          </a:xfrm>
        </p:spPr>
        <p:txBody>
          <a:bodyPr/>
          <a:lstStyle/>
          <a:p>
            <a:pPr algn="ctr"/>
            <a:r>
              <a:rPr lang="en-US" dirty="0"/>
              <a:t>Exploratory Data Analysis (EDA)</a:t>
            </a:r>
          </a:p>
        </p:txBody>
      </p:sp>
      <p:sp>
        <p:nvSpPr>
          <p:cNvPr id="3" name="Content Placeholder 2">
            <a:extLst>
              <a:ext uri="{FF2B5EF4-FFF2-40B4-BE49-F238E27FC236}">
                <a16:creationId xmlns:a16="http://schemas.microsoft.com/office/drawing/2014/main" id="{045326A0-53CA-A2C0-3A9B-030F7C4DFE47}"/>
              </a:ext>
            </a:extLst>
          </p:cNvPr>
          <p:cNvSpPr>
            <a:spLocks noGrp="1"/>
          </p:cNvSpPr>
          <p:nvPr>
            <p:ph idx="1"/>
          </p:nvPr>
        </p:nvSpPr>
        <p:spPr/>
        <p:txBody>
          <a:bodyPr>
            <a:normAutofit/>
          </a:bodyPr>
          <a:lstStyle/>
          <a:p>
            <a:r>
              <a:rPr lang="en-US" sz="2400" dirty="0">
                <a:solidFill>
                  <a:srgbClr val="FF0000"/>
                </a:solidFill>
              </a:rPr>
              <a:t>Exploratory Data Analysis (EDA) </a:t>
            </a:r>
            <a:r>
              <a:rPr lang="en-US" sz="2400" dirty="0"/>
              <a:t>is the process of analyzing and visualizing a dataset to understand its main characteristics and relationships between variables.</a:t>
            </a:r>
          </a:p>
          <a:p>
            <a:r>
              <a:rPr lang="en-US" sz="2400" dirty="0"/>
              <a:t> In the case of the Zomato Bangalore Restaurants dataset, EDA can provide insights into factors that impact </a:t>
            </a:r>
            <a:r>
              <a:rPr lang="en-US" sz="2400" b="1" dirty="0">
                <a:solidFill>
                  <a:srgbClr val="FF0000"/>
                </a:solidFill>
              </a:rPr>
              <a:t>restaurant ratings</a:t>
            </a:r>
            <a:r>
              <a:rPr lang="en-US" sz="2400" dirty="0"/>
              <a:t>, </a:t>
            </a:r>
            <a:r>
              <a:rPr lang="en-US" sz="2400" b="1" dirty="0">
                <a:solidFill>
                  <a:srgbClr val="FF0000"/>
                </a:solidFill>
              </a:rPr>
              <a:t>customer preferences</a:t>
            </a:r>
            <a:r>
              <a:rPr lang="en-US" sz="2400" dirty="0"/>
              <a:t>, and </a:t>
            </a:r>
            <a:r>
              <a:rPr lang="en-US" sz="2400" b="1" dirty="0">
                <a:solidFill>
                  <a:srgbClr val="FF0000"/>
                </a:solidFill>
              </a:rPr>
              <a:t>trends</a:t>
            </a:r>
            <a:r>
              <a:rPr lang="en-US" sz="2400" dirty="0"/>
              <a:t> in the restaurant industry.</a:t>
            </a:r>
          </a:p>
          <a:p>
            <a:r>
              <a:rPr lang="en-US" sz="2400" dirty="0"/>
              <a:t>We also used visualizations to identify </a:t>
            </a:r>
            <a:r>
              <a:rPr lang="en-US" sz="2400" b="1" dirty="0">
                <a:solidFill>
                  <a:srgbClr val="FF0000"/>
                </a:solidFill>
              </a:rPr>
              <a:t>trends and patterns </a:t>
            </a:r>
            <a:r>
              <a:rPr lang="en-US" sz="2400" dirty="0"/>
              <a:t>in the data, such as the distribution of the ratings of different restaurants and the types of cuisines that are most popular in Bangalore</a:t>
            </a:r>
          </a:p>
        </p:txBody>
      </p:sp>
    </p:spTree>
    <p:extLst>
      <p:ext uri="{BB962C8B-B14F-4D97-AF65-F5344CB8AC3E}">
        <p14:creationId xmlns:p14="http://schemas.microsoft.com/office/powerpoint/2010/main" val="82330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7C4D-06A7-5AF6-E8AE-B9889C7EA7CC}"/>
              </a:ext>
            </a:extLst>
          </p:cNvPr>
          <p:cNvSpPr>
            <a:spLocks noGrp="1"/>
          </p:cNvSpPr>
          <p:nvPr>
            <p:ph type="title"/>
          </p:nvPr>
        </p:nvSpPr>
        <p:spPr>
          <a:xfrm>
            <a:off x="1371600" y="685800"/>
            <a:ext cx="9601200" cy="1834376"/>
          </a:xfrm>
        </p:spPr>
        <p:txBody>
          <a:bodyPr>
            <a:noAutofit/>
          </a:bodyPr>
          <a:lstStyle/>
          <a:p>
            <a:pPr marL="285750" indent="-285750">
              <a:buFont typeface="Wingdings" pitchFamily="2" charset="2"/>
              <a:buChar char="§"/>
            </a:pPr>
            <a:r>
              <a:rPr lang="en-US" sz="1800" u="sng" dirty="0">
                <a:solidFill>
                  <a:srgbClr val="FF0000"/>
                </a:solidFill>
              </a:rPr>
              <a:t>Following image describe Finding top 20 city with having more restaurants</a:t>
            </a:r>
            <a:r>
              <a:rPr lang="en-US" sz="1800" dirty="0"/>
              <a:t>.</a:t>
            </a:r>
            <a:br>
              <a:rPr lang="en-US" sz="1800" dirty="0"/>
            </a:br>
            <a:br>
              <a:rPr lang="en-US" sz="1800" dirty="0"/>
            </a:br>
            <a:r>
              <a:rPr lang="en-US" sz="1800" dirty="0"/>
              <a:t>The </a:t>
            </a:r>
            <a:r>
              <a:rPr lang="en-US" sz="1800" b="1" dirty="0">
                <a:solidFill>
                  <a:srgbClr val="FF0000"/>
                </a:solidFill>
              </a:rPr>
              <a:t>top 20 cities </a:t>
            </a:r>
            <a:r>
              <a:rPr lang="en-US" sz="1800" dirty="0"/>
              <a:t>in the Zomato dataset are displayed in a horizontal bar plot using the seaborn library, based on the </a:t>
            </a:r>
            <a:r>
              <a:rPr lang="en-US" sz="1800" b="1" dirty="0">
                <a:solidFill>
                  <a:srgbClr val="FF0000"/>
                </a:solidFill>
              </a:rPr>
              <a:t>number of restaurants </a:t>
            </a:r>
            <a:r>
              <a:rPr lang="en-US" sz="1800" dirty="0"/>
              <a:t>in each city.</a:t>
            </a:r>
            <a:br>
              <a:rPr lang="en-US" sz="1800" dirty="0"/>
            </a:br>
            <a:br>
              <a:rPr lang="en-US" sz="1800" dirty="0"/>
            </a:br>
            <a:r>
              <a:rPr lang="en-US" sz="1800" dirty="0"/>
              <a:t>This visualization aids in understanding how restaurants are distributed among various cities and can reveal which cities have the </a:t>
            </a:r>
            <a:r>
              <a:rPr lang="en-US" sz="1800" b="1" dirty="0">
                <a:solidFill>
                  <a:srgbClr val="FF0000"/>
                </a:solidFill>
              </a:rPr>
              <a:t>highest concentration of restaurants </a:t>
            </a:r>
            <a:r>
              <a:rPr lang="en-US" sz="1800" dirty="0"/>
              <a:t>in the dataset</a:t>
            </a:r>
          </a:p>
        </p:txBody>
      </p:sp>
      <p:pic>
        <p:nvPicPr>
          <p:cNvPr id="5" name="Content Placeholder 4" descr="Chart&#10;&#10;Description automatically generated">
            <a:extLst>
              <a:ext uri="{FF2B5EF4-FFF2-40B4-BE49-F238E27FC236}">
                <a16:creationId xmlns:a16="http://schemas.microsoft.com/office/drawing/2014/main" id="{658CF2F1-A42F-5041-FEA2-FB6D11D9623C}"/>
              </a:ext>
            </a:extLst>
          </p:cNvPr>
          <p:cNvPicPr>
            <a:picLocks noGrp="1" noChangeAspect="1"/>
          </p:cNvPicPr>
          <p:nvPr>
            <p:ph idx="1"/>
          </p:nvPr>
        </p:nvPicPr>
        <p:blipFill>
          <a:blip r:embed="rId2"/>
          <a:stretch>
            <a:fillRect/>
          </a:stretch>
        </p:blipFill>
        <p:spPr>
          <a:xfrm>
            <a:off x="1941931" y="2677067"/>
            <a:ext cx="8495610" cy="3824094"/>
          </a:xfrm>
        </p:spPr>
      </p:pic>
    </p:spTree>
    <p:extLst>
      <p:ext uri="{BB962C8B-B14F-4D97-AF65-F5344CB8AC3E}">
        <p14:creationId xmlns:p14="http://schemas.microsoft.com/office/powerpoint/2010/main" val="222795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1A6F-8ACE-8340-0342-9C5F77B9B03E}"/>
              </a:ext>
            </a:extLst>
          </p:cNvPr>
          <p:cNvSpPr>
            <a:spLocks noGrp="1"/>
          </p:cNvSpPr>
          <p:nvPr>
            <p:ph type="title"/>
          </p:nvPr>
        </p:nvSpPr>
        <p:spPr>
          <a:xfrm>
            <a:off x="1371600" y="446048"/>
            <a:ext cx="9601200" cy="1966951"/>
          </a:xfrm>
        </p:spPr>
        <p:txBody>
          <a:bodyPr>
            <a:noAutofit/>
          </a:bodyPr>
          <a:lstStyle/>
          <a:p>
            <a:pPr marL="285750" indent="-285750">
              <a:buFont typeface="Wingdings" pitchFamily="2" charset="2"/>
              <a:buChar char="§"/>
            </a:pPr>
            <a:r>
              <a:rPr lang="en-US" sz="2000" b="1" dirty="0">
                <a:solidFill>
                  <a:srgbClr val="FF0000"/>
                </a:solidFill>
              </a:rPr>
              <a:t>Following image describe Restaurants are having both online and table booking.</a:t>
            </a:r>
            <a:br>
              <a:rPr lang="en-US" sz="2000" b="1" dirty="0">
                <a:solidFill>
                  <a:srgbClr val="FF0000"/>
                </a:solidFill>
              </a:rPr>
            </a:br>
            <a:br>
              <a:rPr lang="en-US" sz="2000" dirty="0"/>
            </a:br>
            <a:r>
              <a:rPr lang="en-US" sz="2000" dirty="0"/>
              <a:t>The proportion of restaurants in the Zomato dataset that provide both </a:t>
            </a:r>
            <a:r>
              <a:rPr lang="en-US" sz="2000" b="1" dirty="0">
                <a:solidFill>
                  <a:srgbClr val="FF0000"/>
                </a:solidFill>
              </a:rPr>
              <a:t>online</a:t>
            </a:r>
            <a:r>
              <a:rPr lang="en-US" sz="2000" dirty="0"/>
              <a:t> ordering and </a:t>
            </a:r>
            <a:r>
              <a:rPr lang="en-US" sz="2000" b="1" dirty="0">
                <a:solidFill>
                  <a:srgbClr val="FF0000"/>
                </a:solidFill>
              </a:rPr>
              <a:t>table reservations </a:t>
            </a:r>
            <a:r>
              <a:rPr lang="en-US" sz="2000" dirty="0"/>
              <a:t>is depicted in this pie chart.</a:t>
            </a:r>
            <a:br>
              <a:rPr lang="en-US" sz="2000" dirty="0"/>
            </a:br>
            <a:br>
              <a:rPr lang="en-US" sz="2000" dirty="0"/>
            </a:br>
            <a:r>
              <a:rPr lang="en-US" sz="2000" dirty="0"/>
              <a:t>This visualization explains how many restaurants in the dataset offer both online order and table booking services as well as what proportion of restaurants do so.</a:t>
            </a:r>
          </a:p>
        </p:txBody>
      </p:sp>
      <p:pic>
        <p:nvPicPr>
          <p:cNvPr id="5" name="Content Placeholder 4" descr="Chart, pie chart&#10;&#10;Description automatically generated">
            <a:extLst>
              <a:ext uri="{FF2B5EF4-FFF2-40B4-BE49-F238E27FC236}">
                <a16:creationId xmlns:a16="http://schemas.microsoft.com/office/drawing/2014/main" id="{ADBF99B3-A155-68D3-1C49-3CFBBE9EC9F4}"/>
              </a:ext>
            </a:extLst>
          </p:cNvPr>
          <p:cNvPicPr>
            <a:picLocks noGrp="1" noChangeAspect="1"/>
          </p:cNvPicPr>
          <p:nvPr>
            <p:ph idx="1"/>
          </p:nvPr>
        </p:nvPicPr>
        <p:blipFill>
          <a:blip r:embed="rId2"/>
          <a:stretch>
            <a:fillRect/>
          </a:stretch>
        </p:blipFill>
        <p:spPr>
          <a:xfrm>
            <a:off x="3700593" y="2847869"/>
            <a:ext cx="4790814" cy="3525982"/>
          </a:xfrm>
        </p:spPr>
      </p:pic>
    </p:spTree>
    <p:extLst>
      <p:ext uri="{BB962C8B-B14F-4D97-AF65-F5344CB8AC3E}">
        <p14:creationId xmlns:p14="http://schemas.microsoft.com/office/powerpoint/2010/main" val="114896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5DBF-39B7-862E-307E-1D52E41EA659}"/>
              </a:ext>
            </a:extLst>
          </p:cNvPr>
          <p:cNvSpPr>
            <a:spLocks noGrp="1"/>
          </p:cNvSpPr>
          <p:nvPr>
            <p:ph type="title"/>
          </p:nvPr>
        </p:nvSpPr>
        <p:spPr>
          <a:xfrm>
            <a:off x="1371600" y="457200"/>
            <a:ext cx="9601200" cy="1866900"/>
          </a:xfrm>
        </p:spPr>
        <p:txBody>
          <a:bodyPr>
            <a:normAutofit fontScale="90000"/>
          </a:bodyPr>
          <a:lstStyle/>
          <a:p>
            <a:pPr marL="342900" indent="-342900">
              <a:buFont typeface="Wingdings" pitchFamily="2" charset="2"/>
              <a:buChar char="§"/>
            </a:pPr>
            <a:r>
              <a:rPr lang="en-US" sz="2200" dirty="0"/>
              <a:t>The</a:t>
            </a:r>
            <a:r>
              <a:rPr lang="en-US" sz="2200" b="1" dirty="0">
                <a:solidFill>
                  <a:srgbClr val="FF0000"/>
                </a:solidFill>
              </a:rPr>
              <a:t> y-axis </a:t>
            </a:r>
            <a:r>
              <a:rPr lang="en-US" sz="2200" dirty="0"/>
              <a:t>shows the </a:t>
            </a:r>
            <a:r>
              <a:rPr lang="en-US" sz="2200" b="1" dirty="0">
                <a:solidFill>
                  <a:srgbClr val="FF0000"/>
                </a:solidFill>
              </a:rPr>
              <a:t>names of the dishes</a:t>
            </a:r>
            <a:r>
              <a:rPr lang="en-US" sz="2200" dirty="0"/>
              <a:t>, while the</a:t>
            </a:r>
            <a:r>
              <a:rPr lang="en-US" sz="2200" b="1" dirty="0">
                <a:solidFill>
                  <a:srgbClr val="FF0000"/>
                </a:solidFill>
              </a:rPr>
              <a:t> x-axis </a:t>
            </a:r>
            <a:r>
              <a:rPr lang="en-US" sz="2200" dirty="0"/>
              <a:t>shows </a:t>
            </a:r>
            <a:r>
              <a:rPr lang="en-US" sz="2200" b="1" dirty="0">
                <a:solidFill>
                  <a:srgbClr val="FF0000"/>
                </a:solidFill>
              </a:rPr>
              <a:t>the number of restaurants</a:t>
            </a:r>
            <a:r>
              <a:rPr lang="en-US" sz="2200" dirty="0"/>
              <a:t> where that </a:t>
            </a:r>
            <a:r>
              <a:rPr lang="en-US" sz="2200" b="1" dirty="0">
                <a:solidFill>
                  <a:srgbClr val="FF0000"/>
                </a:solidFill>
              </a:rPr>
              <a:t>dish</a:t>
            </a:r>
            <a:r>
              <a:rPr lang="en-US" sz="2200" dirty="0"/>
              <a:t> was marked as </a:t>
            </a:r>
            <a:r>
              <a:rPr lang="en-US" sz="2200" b="1" dirty="0">
                <a:solidFill>
                  <a:srgbClr val="FF0000"/>
                </a:solidFill>
              </a:rPr>
              <a:t>most liked </a:t>
            </a:r>
            <a:r>
              <a:rPr lang="en-US" sz="2200" dirty="0"/>
              <a:t>by customers.</a:t>
            </a:r>
            <a:br>
              <a:rPr lang="en-US" dirty="0"/>
            </a:br>
            <a:br>
              <a:rPr lang="en-US" sz="2200" dirty="0"/>
            </a:br>
            <a:r>
              <a:rPr lang="en-US" sz="2200" dirty="0"/>
              <a:t>This plot can give insights into the </a:t>
            </a:r>
            <a:r>
              <a:rPr lang="en-US" sz="2200" dirty="0">
                <a:solidFill>
                  <a:srgbClr val="FF0000"/>
                </a:solidFill>
              </a:rPr>
              <a:t>most popular dishes </a:t>
            </a:r>
            <a:r>
              <a:rPr lang="en-US" sz="2200" dirty="0"/>
              <a:t>in the dataset, which could be useful for restaurant owners looking to add or promote certain dishes on their menu.</a:t>
            </a:r>
            <a:br>
              <a:rPr lang="en-US" dirty="0"/>
            </a:br>
            <a:br>
              <a:rPr lang="en-US" dirty="0"/>
            </a:br>
            <a:endParaRPr lang="en-US" dirty="0"/>
          </a:p>
        </p:txBody>
      </p:sp>
      <p:pic>
        <p:nvPicPr>
          <p:cNvPr id="11" name="Content Placeholder 10" descr="Chart&#10;&#10;Description automatically generated">
            <a:extLst>
              <a:ext uri="{FF2B5EF4-FFF2-40B4-BE49-F238E27FC236}">
                <a16:creationId xmlns:a16="http://schemas.microsoft.com/office/drawing/2014/main" id="{4368E634-42DD-694B-A63A-93A24621C5E4}"/>
              </a:ext>
            </a:extLst>
          </p:cNvPr>
          <p:cNvPicPr>
            <a:picLocks noGrp="1" noChangeAspect="1"/>
          </p:cNvPicPr>
          <p:nvPr>
            <p:ph idx="1"/>
          </p:nvPr>
        </p:nvPicPr>
        <p:blipFill>
          <a:blip r:embed="rId2"/>
          <a:stretch>
            <a:fillRect/>
          </a:stretch>
        </p:blipFill>
        <p:spPr>
          <a:xfrm>
            <a:off x="1126273" y="2438400"/>
            <a:ext cx="10331435" cy="4239490"/>
          </a:xfrm>
        </p:spPr>
      </p:pic>
    </p:spTree>
    <p:extLst>
      <p:ext uri="{BB962C8B-B14F-4D97-AF65-F5344CB8AC3E}">
        <p14:creationId xmlns:p14="http://schemas.microsoft.com/office/powerpoint/2010/main" val="368799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B6D-0F73-FB68-9449-C9559AB05931}"/>
              </a:ext>
            </a:extLst>
          </p:cNvPr>
          <p:cNvSpPr>
            <a:spLocks noGrp="1"/>
          </p:cNvSpPr>
          <p:nvPr>
            <p:ph type="title"/>
          </p:nvPr>
        </p:nvSpPr>
        <p:spPr>
          <a:xfrm>
            <a:off x="1371600" y="685800"/>
            <a:ext cx="9601200" cy="952500"/>
          </a:xfrm>
        </p:spPr>
        <p:txBody>
          <a:bodyPr/>
          <a:lstStyle/>
          <a:p>
            <a:pPr algn="ctr"/>
            <a:r>
              <a:rPr lang="en-US" dirty="0"/>
              <a:t>Training &amp; Testing Dataset</a:t>
            </a:r>
          </a:p>
        </p:txBody>
      </p:sp>
      <p:sp>
        <p:nvSpPr>
          <p:cNvPr id="3" name="Content Placeholder 2">
            <a:extLst>
              <a:ext uri="{FF2B5EF4-FFF2-40B4-BE49-F238E27FC236}">
                <a16:creationId xmlns:a16="http://schemas.microsoft.com/office/drawing/2014/main" id="{43BE3DDA-0D98-95EA-7E21-C692D88A136C}"/>
              </a:ext>
            </a:extLst>
          </p:cNvPr>
          <p:cNvSpPr>
            <a:spLocks noGrp="1"/>
          </p:cNvSpPr>
          <p:nvPr>
            <p:ph idx="1"/>
          </p:nvPr>
        </p:nvSpPr>
        <p:spPr>
          <a:xfrm>
            <a:off x="1016000" y="1905000"/>
            <a:ext cx="10579100" cy="4483100"/>
          </a:xfrm>
        </p:spPr>
        <p:txBody>
          <a:bodyPr>
            <a:normAutofit/>
          </a:bodyPr>
          <a:lstStyle/>
          <a:p>
            <a:r>
              <a:rPr lang="en-US" sz="2400" dirty="0"/>
              <a:t>In machine learning, training and testing are </a:t>
            </a:r>
            <a:r>
              <a:rPr lang="en-US" sz="2400" b="1" dirty="0">
                <a:solidFill>
                  <a:srgbClr val="FF0000"/>
                </a:solidFill>
              </a:rPr>
              <a:t>crucial</a:t>
            </a:r>
            <a:r>
              <a:rPr lang="en-US" sz="2400" dirty="0"/>
              <a:t> steps. </a:t>
            </a:r>
          </a:p>
          <a:p>
            <a:r>
              <a:rPr lang="en-US" sz="2400" dirty="0"/>
              <a:t>The training set and the testing set are created after the data has undergone </a:t>
            </a:r>
            <a:r>
              <a:rPr lang="en-US" sz="2400" b="1" dirty="0">
                <a:solidFill>
                  <a:srgbClr val="FF0000"/>
                </a:solidFill>
              </a:rPr>
              <a:t>preprocessing</a:t>
            </a:r>
            <a:r>
              <a:rPr lang="en-US" sz="2400" dirty="0"/>
              <a:t>.</a:t>
            </a:r>
          </a:p>
          <a:p>
            <a:r>
              <a:rPr lang="en-US" sz="2400" dirty="0"/>
              <a:t>The objective is to develop a model that </a:t>
            </a:r>
            <a:r>
              <a:rPr lang="en-US" sz="2400" b="1" dirty="0">
                <a:solidFill>
                  <a:srgbClr val="FF0000"/>
                </a:solidFill>
              </a:rPr>
              <a:t>accurately</a:t>
            </a:r>
            <a:r>
              <a:rPr lang="en-US" sz="2400" dirty="0"/>
              <a:t> predicts the target variable and generalizes well to new data.</a:t>
            </a:r>
          </a:p>
          <a:p>
            <a:r>
              <a:rPr lang="en-US" sz="2400" dirty="0"/>
              <a:t>The model is trained using </a:t>
            </a:r>
            <a:r>
              <a:rPr lang="en-US" sz="2400" b="1" dirty="0">
                <a:solidFill>
                  <a:srgbClr val="FF0000"/>
                </a:solidFill>
              </a:rPr>
              <a:t>75% </a:t>
            </a:r>
            <a:r>
              <a:rPr lang="en-US" sz="2400" dirty="0"/>
              <a:t>of the data, and its performance is evaluated using the remaining </a:t>
            </a:r>
            <a:r>
              <a:rPr lang="en-US" sz="2400" b="1" dirty="0">
                <a:solidFill>
                  <a:srgbClr val="FF0000"/>
                </a:solidFill>
              </a:rPr>
              <a:t>25%.</a:t>
            </a:r>
          </a:p>
        </p:txBody>
      </p:sp>
    </p:spTree>
    <p:extLst>
      <p:ext uri="{BB962C8B-B14F-4D97-AF65-F5344CB8AC3E}">
        <p14:creationId xmlns:p14="http://schemas.microsoft.com/office/powerpoint/2010/main" val="380315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694D-6EB9-EC17-1E86-9822BE58FF29}"/>
              </a:ext>
            </a:extLst>
          </p:cNvPr>
          <p:cNvSpPr>
            <a:spLocks noGrp="1"/>
          </p:cNvSpPr>
          <p:nvPr>
            <p:ph type="title"/>
          </p:nvPr>
        </p:nvSpPr>
        <p:spPr>
          <a:xfrm>
            <a:off x="1371600" y="685800"/>
            <a:ext cx="9601200" cy="81280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1BD1F22A-7F91-049F-A2DA-ADC1A98DC3EC}"/>
              </a:ext>
            </a:extLst>
          </p:cNvPr>
          <p:cNvSpPr>
            <a:spLocks noGrp="1"/>
          </p:cNvSpPr>
          <p:nvPr>
            <p:ph idx="1"/>
          </p:nvPr>
        </p:nvSpPr>
        <p:spPr>
          <a:xfrm>
            <a:off x="1371600" y="1663700"/>
            <a:ext cx="10185400" cy="4851400"/>
          </a:xfrm>
        </p:spPr>
        <p:txBody>
          <a:bodyPr>
            <a:normAutofit/>
          </a:bodyPr>
          <a:lstStyle/>
          <a:p>
            <a:r>
              <a:rPr lang="en-US" dirty="0"/>
              <a:t>We have chosen </a:t>
            </a:r>
            <a:r>
              <a:rPr lang="en-US" dirty="0">
                <a:solidFill>
                  <a:srgbClr val="FF0000"/>
                </a:solidFill>
              </a:rPr>
              <a:t>regression, decision trees, extra trees</a:t>
            </a:r>
            <a:r>
              <a:rPr lang="en-US" dirty="0"/>
              <a:t>, and </a:t>
            </a:r>
            <a:r>
              <a:rPr lang="en-US" dirty="0">
                <a:solidFill>
                  <a:srgbClr val="FF0000"/>
                </a:solidFill>
              </a:rPr>
              <a:t>random forest </a:t>
            </a:r>
            <a:r>
              <a:rPr lang="en-US" dirty="0"/>
              <a:t>model on the Zomato dataset.</a:t>
            </a:r>
          </a:p>
          <a:p>
            <a:r>
              <a:rPr lang="en-US" dirty="0"/>
              <a:t>Based on the accuracy scores, it appears that the </a:t>
            </a:r>
            <a:r>
              <a:rPr lang="en-US" dirty="0">
                <a:solidFill>
                  <a:srgbClr val="FF0000"/>
                </a:solidFill>
              </a:rPr>
              <a:t>Extra Trees </a:t>
            </a:r>
            <a:r>
              <a:rPr lang="en-US" dirty="0"/>
              <a:t>model performed the </a:t>
            </a:r>
            <a:r>
              <a:rPr lang="en-US" dirty="0">
                <a:solidFill>
                  <a:srgbClr val="FF0000"/>
                </a:solidFill>
              </a:rPr>
              <a:t>best</a:t>
            </a:r>
            <a:r>
              <a:rPr lang="en-US" dirty="0"/>
              <a:t> with an </a:t>
            </a:r>
            <a:r>
              <a:rPr lang="en-US" dirty="0">
                <a:solidFill>
                  <a:srgbClr val="FF0000"/>
                </a:solidFill>
              </a:rPr>
              <a:t>accuracy score </a:t>
            </a:r>
            <a:r>
              <a:rPr lang="en-US" dirty="0"/>
              <a:t>of 0.886.</a:t>
            </a:r>
          </a:p>
          <a:p>
            <a:r>
              <a:rPr lang="en-US" dirty="0"/>
              <a:t>The </a:t>
            </a:r>
            <a:r>
              <a:rPr lang="en-US" dirty="0">
                <a:solidFill>
                  <a:srgbClr val="FF0000"/>
                </a:solidFill>
              </a:rPr>
              <a:t>Random Forest model </a:t>
            </a:r>
            <a:r>
              <a:rPr lang="en-US" dirty="0"/>
              <a:t>performed the </a:t>
            </a:r>
            <a:r>
              <a:rPr lang="en-US" dirty="0">
                <a:solidFill>
                  <a:srgbClr val="FF0000"/>
                </a:solidFill>
              </a:rPr>
              <a:t>second-best</a:t>
            </a:r>
            <a:r>
              <a:rPr lang="en-US" dirty="0"/>
              <a:t> with an accuracy score of </a:t>
            </a:r>
            <a:r>
              <a:rPr lang="en-US" dirty="0">
                <a:solidFill>
                  <a:srgbClr val="FF0000"/>
                </a:solidFill>
              </a:rPr>
              <a:t>0.821</a:t>
            </a:r>
            <a:r>
              <a:rPr lang="en-US" dirty="0"/>
              <a:t>, </a:t>
            </a:r>
            <a:r>
              <a:rPr lang="en-US" dirty="0">
                <a:solidFill>
                  <a:srgbClr val="FF0000"/>
                </a:solidFill>
              </a:rPr>
              <a:t>followed</a:t>
            </a:r>
            <a:r>
              <a:rPr lang="en-US" dirty="0"/>
              <a:t> by the </a:t>
            </a:r>
            <a:r>
              <a:rPr lang="en-US" dirty="0">
                <a:solidFill>
                  <a:srgbClr val="FF0000"/>
                </a:solidFill>
              </a:rPr>
              <a:t>Decision Tree </a:t>
            </a:r>
            <a:r>
              <a:rPr lang="en-US" dirty="0"/>
              <a:t>model with an accuracy score of </a:t>
            </a:r>
            <a:r>
              <a:rPr lang="en-US" dirty="0">
                <a:solidFill>
                  <a:srgbClr val="FF0000"/>
                </a:solidFill>
              </a:rPr>
              <a:t>0.783</a:t>
            </a:r>
          </a:p>
          <a:p>
            <a:r>
              <a:rPr lang="en-US" dirty="0"/>
              <a:t>The </a:t>
            </a:r>
            <a:r>
              <a:rPr lang="en-US" dirty="0">
                <a:solidFill>
                  <a:srgbClr val="FF0000"/>
                </a:solidFill>
              </a:rPr>
              <a:t>Linear Regression </a:t>
            </a:r>
            <a:r>
              <a:rPr lang="en-US" dirty="0"/>
              <a:t>model had the lowest accuracy score of </a:t>
            </a:r>
            <a:r>
              <a:rPr lang="en-US" dirty="0">
                <a:solidFill>
                  <a:srgbClr val="FF0000"/>
                </a:solidFill>
              </a:rPr>
              <a:t>0.268</a:t>
            </a:r>
          </a:p>
          <a:p>
            <a:r>
              <a:rPr lang="en-US" dirty="0"/>
              <a:t>This indicates that </a:t>
            </a:r>
            <a:r>
              <a:rPr lang="en-US" dirty="0">
                <a:solidFill>
                  <a:srgbClr val="FF0000"/>
                </a:solidFill>
              </a:rPr>
              <a:t>the Extra Trees model </a:t>
            </a:r>
            <a:r>
              <a:rPr lang="en-US" dirty="0"/>
              <a:t>is the </a:t>
            </a:r>
            <a:r>
              <a:rPr lang="en-US" dirty="0">
                <a:solidFill>
                  <a:srgbClr val="FF0000"/>
                </a:solidFill>
              </a:rPr>
              <a:t>best fit </a:t>
            </a:r>
            <a:r>
              <a:rPr lang="en-US" dirty="0"/>
              <a:t>for the given data and can be used to </a:t>
            </a:r>
            <a:r>
              <a:rPr lang="en-US" dirty="0">
                <a:solidFill>
                  <a:srgbClr val="FF0000"/>
                </a:solidFill>
              </a:rPr>
              <a:t>predict restaurant ratings </a:t>
            </a:r>
            <a:r>
              <a:rPr lang="en-US" dirty="0"/>
              <a:t>based on </a:t>
            </a:r>
            <a:r>
              <a:rPr lang="en-US" dirty="0">
                <a:solidFill>
                  <a:srgbClr val="FF0000"/>
                </a:solidFill>
              </a:rPr>
              <a:t>various features.</a:t>
            </a:r>
          </a:p>
          <a:p>
            <a:r>
              <a:rPr lang="en-US" dirty="0">
                <a:solidFill>
                  <a:srgbClr val="FF0000"/>
                </a:solidFill>
              </a:rPr>
              <a:t>Restaurant owners </a:t>
            </a:r>
            <a:r>
              <a:rPr lang="en-US" dirty="0"/>
              <a:t>and </a:t>
            </a:r>
            <a:r>
              <a:rPr lang="en-US" dirty="0">
                <a:solidFill>
                  <a:srgbClr val="FF0000"/>
                </a:solidFill>
              </a:rPr>
              <a:t>investors </a:t>
            </a:r>
            <a:r>
              <a:rPr lang="en-US" dirty="0"/>
              <a:t>may find this information helpful in making decisions about where to </a:t>
            </a:r>
            <a:r>
              <a:rPr lang="en-US" dirty="0">
                <a:solidFill>
                  <a:srgbClr val="FF0000"/>
                </a:solidFill>
              </a:rPr>
              <a:t>locate their businesses </a:t>
            </a:r>
            <a:r>
              <a:rPr lang="en-US" dirty="0"/>
              <a:t>and what </a:t>
            </a:r>
            <a:r>
              <a:rPr lang="en-US" dirty="0">
                <a:solidFill>
                  <a:srgbClr val="FF0000"/>
                </a:solidFill>
              </a:rPr>
              <a:t>kinds of foods to serve.</a:t>
            </a:r>
          </a:p>
          <a:p>
            <a:endParaRPr lang="en-US" dirty="0"/>
          </a:p>
        </p:txBody>
      </p:sp>
    </p:spTree>
    <p:extLst>
      <p:ext uri="{BB962C8B-B14F-4D97-AF65-F5344CB8AC3E}">
        <p14:creationId xmlns:p14="http://schemas.microsoft.com/office/powerpoint/2010/main" val="250162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9891-4385-1311-E840-24F9F3D852D0}"/>
              </a:ext>
            </a:extLst>
          </p:cNvPr>
          <p:cNvSpPr>
            <a:spLocks noGrp="1"/>
          </p:cNvSpPr>
          <p:nvPr>
            <p:ph type="title"/>
          </p:nvPr>
        </p:nvSpPr>
        <p:spPr>
          <a:xfrm>
            <a:off x="1371600" y="685800"/>
            <a:ext cx="9601200" cy="914400"/>
          </a:xfrm>
        </p:spPr>
        <p:txBody>
          <a:bodyPr/>
          <a:lstStyle/>
          <a:p>
            <a:pPr algn="ctr"/>
            <a:r>
              <a:rPr lang="en-US" dirty="0"/>
              <a:t>References</a:t>
            </a:r>
          </a:p>
        </p:txBody>
      </p:sp>
      <p:sp>
        <p:nvSpPr>
          <p:cNvPr id="3" name="Content Placeholder 2">
            <a:extLst>
              <a:ext uri="{FF2B5EF4-FFF2-40B4-BE49-F238E27FC236}">
                <a16:creationId xmlns:a16="http://schemas.microsoft.com/office/drawing/2014/main" id="{31FED44D-B548-9332-C955-F68143369951}"/>
              </a:ext>
            </a:extLst>
          </p:cNvPr>
          <p:cNvSpPr>
            <a:spLocks noGrp="1"/>
          </p:cNvSpPr>
          <p:nvPr>
            <p:ph idx="1"/>
          </p:nvPr>
        </p:nvSpPr>
        <p:spPr>
          <a:xfrm>
            <a:off x="1371600" y="2286000"/>
            <a:ext cx="10426700" cy="3886200"/>
          </a:xfrm>
        </p:spPr>
        <p:txBody>
          <a:bodyPr>
            <a:normAutofit/>
          </a:bodyPr>
          <a:lstStyle/>
          <a:p>
            <a:pPr>
              <a:buFont typeface="Wingdings" pitchFamily="2" charset="2"/>
              <a:buChar char="§"/>
            </a:pPr>
            <a:r>
              <a:rPr lang="en-US" sz="1800" i="1" dirty="0">
                <a:effectLst/>
                <a:latin typeface="Times New Roman" panose="02020603050405020304" pitchFamily="18" charset="0"/>
                <a:ea typeface="Times New Roman" panose="02020603050405020304" pitchFamily="18" charset="0"/>
              </a:rPr>
              <a:t>Zomato Bangalore Restaurants. (2019, March 31). Kaggle.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https://www.kaggle.com/datasets/himanshupoddar/zomato-bangalore-restaurants?resource=download</a:t>
            </a:r>
            <a:endParaRPr lang="en-CA" sz="1800" dirty="0">
              <a:effectLst/>
              <a:latin typeface="Times New Roman" panose="02020603050405020304" pitchFamily="18" charset="0"/>
              <a:ea typeface="Times New Roman" panose="02020603050405020304" pitchFamily="18" charset="0"/>
            </a:endParaRPr>
          </a:p>
          <a:p>
            <a:pPr>
              <a:buFont typeface="Wingdings" pitchFamily="2" charset="2"/>
              <a:buChar char="§"/>
            </a:pPr>
            <a:r>
              <a:rPr lang="en-US" sz="1800" i="1" dirty="0" err="1">
                <a:effectLst/>
                <a:latin typeface="Times New Roman" panose="02020603050405020304" pitchFamily="18" charset="0"/>
                <a:ea typeface="Times New Roman" panose="02020603050405020304" pitchFamily="18" charset="0"/>
              </a:rPr>
              <a:t>MaharanaSaroj</a:t>
            </a:r>
            <a:r>
              <a:rPr lang="en-US" sz="1800" i="1" dirty="0">
                <a:effectLst/>
                <a:latin typeface="Times New Roman" panose="02020603050405020304" pitchFamily="18" charset="0"/>
                <a:ea typeface="Times New Roman" panose="02020603050405020304" pitchFamily="18" charset="0"/>
              </a:rPr>
              <a:t>. (2022, December 5). ZomatoResturantRating_End2End/</a:t>
            </a:r>
            <a:r>
              <a:rPr lang="en-US" sz="1800" i="1" dirty="0" err="1">
                <a:effectLst/>
                <a:latin typeface="Times New Roman" panose="02020603050405020304" pitchFamily="18" charset="0"/>
                <a:ea typeface="Times New Roman" panose="02020603050405020304" pitchFamily="18" charset="0"/>
              </a:rPr>
              <a:t>Zomato_Resturant_EDA_RatingPrediction.ipynb</a:t>
            </a:r>
            <a:r>
              <a:rPr lang="en-US" sz="1800" i="1" dirty="0">
                <a:effectLst/>
                <a:latin typeface="Times New Roman" panose="02020603050405020304" pitchFamily="18" charset="0"/>
                <a:ea typeface="Times New Roman" panose="02020603050405020304" pitchFamily="18" charset="0"/>
              </a:rPr>
              <a:t> at main · </a:t>
            </a:r>
            <a:r>
              <a:rPr lang="en-US" sz="1800" i="1" dirty="0" err="1">
                <a:effectLst/>
                <a:latin typeface="Times New Roman" panose="02020603050405020304" pitchFamily="18" charset="0"/>
                <a:ea typeface="Times New Roman" panose="02020603050405020304" pitchFamily="18" charset="0"/>
              </a:rPr>
              <a:t>MaharanaSaroj</a:t>
            </a:r>
            <a:r>
              <a:rPr lang="en-US" sz="1800" i="1" dirty="0">
                <a:effectLst/>
                <a:latin typeface="Times New Roman" panose="02020603050405020304" pitchFamily="18" charset="0"/>
                <a:ea typeface="Times New Roman" panose="02020603050405020304" pitchFamily="18" charset="0"/>
              </a:rPr>
              <a:t>/ZomatoResturantRating_End2End. GitHub.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https://github.com/MaharanaSaroj/ZomatoResturantRating_End2End/blob/main/Zomato_Resturant_EDA_RatingPrediction.ipynb</a:t>
            </a:r>
            <a:endParaRPr lang="en-CA" sz="1800" dirty="0">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14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DDBB-4B65-5631-D1A7-8F4034F90AED}"/>
              </a:ext>
            </a:extLst>
          </p:cNvPr>
          <p:cNvSpPr>
            <a:spLocks noGrp="1"/>
          </p:cNvSpPr>
          <p:nvPr>
            <p:ph type="title"/>
          </p:nvPr>
        </p:nvSpPr>
        <p:spPr>
          <a:xfrm>
            <a:off x="914400" y="2616200"/>
            <a:ext cx="10629900" cy="1460500"/>
          </a:xfrm>
        </p:spPr>
        <p:txBody>
          <a:bodyPr/>
          <a:lstStyle/>
          <a:p>
            <a:pPr algn="ctr"/>
            <a:r>
              <a:rPr lang="en-US" dirty="0"/>
              <a:t>Thank You</a:t>
            </a:r>
          </a:p>
        </p:txBody>
      </p:sp>
    </p:spTree>
    <p:extLst>
      <p:ext uri="{BB962C8B-B14F-4D97-AF65-F5344CB8AC3E}">
        <p14:creationId xmlns:p14="http://schemas.microsoft.com/office/powerpoint/2010/main" val="215435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1649-FC56-4BA7-9209-2D40570451DB}"/>
              </a:ext>
            </a:extLst>
          </p:cNvPr>
          <p:cNvSpPr>
            <a:spLocks noGrp="1"/>
          </p:cNvSpPr>
          <p:nvPr>
            <p:ph type="title"/>
          </p:nvPr>
        </p:nvSpPr>
        <p:spPr>
          <a:xfrm>
            <a:off x="1371600" y="685800"/>
            <a:ext cx="9601200" cy="1485900"/>
          </a:xfrm>
        </p:spPr>
        <p:txBody>
          <a:bodyPr>
            <a:normAutofit/>
          </a:bodyPr>
          <a:lstStyle/>
          <a:p>
            <a:pPr algn="ctr"/>
            <a:r>
              <a:rPr lang="en-US" b="1" dirty="0">
                <a:latin typeface="Cambria Math" panose="02040503050406030204" pitchFamily="18" charset="0"/>
                <a:ea typeface="Cambria Math" panose="02040503050406030204" pitchFamily="18" charset="0"/>
              </a:rPr>
              <a:t>Group Details</a:t>
            </a:r>
          </a:p>
        </p:txBody>
      </p:sp>
      <p:graphicFrame>
        <p:nvGraphicFramePr>
          <p:cNvPr id="5" name="Content Placeholder 2">
            <a:extLst>
              <a:ext uri="{FF2B5EF4-FFF2-40B4-BE49-F238E27FC236}">
                <a16:creationId xmlns:a16="http://schemas.microsoft.com/office/drawing/2014/main" id="{B1E2C04B-8F92-C009-122F-1E7A647B2BD7}"/>
              </a:ext>
            </a:extLst>
          </p:cNvPr>
          <p:cNvGraphicFramePr>
            <a:graphicFrameLocks noGrp="1"/>
          </p:cNvGraphicFramePr>
          <p:nvPr>
            <p:ph idx="1"/>
            <p:extLst>
              <p:ext uri="{D42A27DB-BD31-4B8C-83A1-F6EECF244321}">
                <p14:modId xmlns:p14="http://schemas.microsoft.com/office/powerpoint/2010/main" val="298533887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20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F999-0BCE-AA98-54EA-34E760E6E870}"/>
              </a:ext>
            </a:extLst>
          </p:cNvPr>
          <p:cNvSpPr>
            <a:spLocks noGrp="1"/>
          </p:cNvSpPr>
          <p:nvPr>
            <p:ph type="title"/>
          </p:nvPr>
        </p:nvSpPr>
        <p:spPr/>
        <p:txBody>
          <a:bodyPr>
            <a:normAutofit/>
          </a:bodyPr>
          <a:lstStyle/>
          <a:p>
            <a:pPr algn="ctr"/>
            <a:r>
              <a:rPr lang="en-US" sz="4800" b="1" dirty="0"/>
              <a:t>About Project</a:t>
            </a:r>
          </a:p>
        </p:txBody>
      </p:sp>
      <p:sp>
        <p:nvSpPr>
          <p:cNvPr id="3" name="Content Placeholder 2">
            <a:extLst>
              <a:ext uri="{FF2B5EF4-FFF2-40B4-BE49-F238E27FC236}">
                <a16:creationId xmlns:a16="http://schemas.microsoft.com/office/drawing/2014/main" id="{94F1767D-E980-2D2E-21F2-2126CEC112F4}"/>
              </a:ext>
            </a:extLst>
          </p:cNvPr>
          <p:cNvSpPr>
            <a:spLocks noGrp="1"/>
          </p:cNvSpPr>
          <p:nvPr>
            <p:ph idx="1"/>
          </p:nvPr>
        </p:nvSpPr>
        <p:spPr>
          <a:xfrm>
            <a:off x="1371600" y="2171700"/>
            <a:ext cx="9601200" cy="3695700"/>
          </a:xfrm>
        </p:spPr>
        <p:txBody>
          <a:bodyPr>
            <a:normAutofit/>
          </a:bodyPr>
          <a:lstStyle/>
          <a:p>
            <a:pPr algn="just"/>
            <a:r>
              <a:rPr lang="en-US" sz="2800" dirty="0">
                <a:latin typeface="Cambria Math" panose="02040503050406030204" pitchFamily="18" charset="0"/>
                <a:ea typeface="Cambria Math" panose="02040503050406030204" pitchFamily="18" charset="0"/>
              </a:rPr>
              <a:t>The goal of this dataset is to provide valuable insights into the restaurant industry in India, including trends in </a:t>
            </a:r>
            <a:r>
              <a:rPr lang="en-US" sz="2800" b="1" dirty="0">
                <a:solidFill>
                  <a:srgbClr val="FF0000"/>
                </a:solidFill>
                <a:latin typeface="Cambria Math" panose="02040503050406030204" pitchFamily="18" charset="0"/>
                <a:ea typeface="Cambria Math" panose="02040503050406030204" pitchFamily="18" charset="0"/>
              </a:rPr>
              <a:t>cuisine preferences</a:t>
            </a:r>
            <a:r>
              <a:rPr lang="en-US" sz="2800" dirty="0">
                <a:latin typeface="Cambria Math" panose="02040503050406030204" pitchFamily="18" charset="0"/>
                <a:ea typeface="Cambria Math" panose="02040503050406030204" pitchFamily="18" charset="0"/>
              </a:rPr>
              <a:t>, </a:t>
            </a:r>
            <a:r>
              <a:rPr lang="en-US" sz="2800" b="1" dirty="0">
                <a:solidFill>
                  <a:srgbClr val="FF0000"/>
                </a:solidFill>
                <a:latin typeface="Cambria Math" panose="02040503050406030204" pitchFamily="18" charset="0"/>
                <a:ea typeface="Cambria Math" panose="02040503050406030204" pitchFamily="18" charset="0"/>
              </a:rPr>
              <a:t>pricing, ratings</a:t>
            </a:r>
            <a:r>
              <a:rPr lang="en-US" sz="2800" dirty="0">
                <a:latin typeface="Cambria Math" panose="02040503050406030204" pitchFamily="18" charset="0"/>
                <a:ea typeface="Cambria Math" panose="02040503050406030204" pitchFamily="18" charset="0"/>
              </a:rPr>
              <a:t>, and the </a:t>
            </a:r>
            <a:r>
              <a:rPr lang="en-US" sz="2800" b="1" dirty="0">
                <a:solidFill>
                  <a:srgbClr val="FF0000"/>
                </a:solidFill>
                <a:latin typeface="Cambria Math" panose="02040503050406030204" pitchFamily="18" charset="0"/>
                <a:ea typeface="Cambria Math" panose="02040503050406030204" pitchFamily="18" charset="0"/>
              </a:rPr>
              <a:t>availability of table booking </a:t>
            </a:r>
            <a:r>
              <a:rPr lang="en-US" sz="2800" dirty="0">
                <a:latin typeface="Cambria Math" panose="02040503050406030204" pitchFamily="18" charset="0"/>
                <a:ea typeface="Cambria Math" panose="02040503050406030204" pitchFamily="18" charset="0"/>
              </a:rPr>
              <a:t>and </a:t>
            </a:r>
            <a:r>
              <a:rPr lang="en-US" sz="2800" b="1" dirty="0">
                <a:solidFill>
                  <a:srgbClr val="FF0000"/>
                </a:solidFill>
                <a:latin typeface="Cambria Math" panose="02040503050406030204" pitchFamily="18" charset="0"/>
                <a:ea typeface="Cambria Math" panose="02040503050406030204" pitchFamily="18" charset="0"/>
              </a:rPr>
              <a:t>online delivery services</a:t>
            </a:r>
            <a:r>
              <a:rPr lang="en-US" sz="2800" dirty="0">
                <a:latin typeface="Cambria Math" panose="02040503050406030204" pitchFamily="18" charset="0"/>
                <a:ea typeface="Cambria Math" panose="02040503050406030204" pitchFamily="18" charset="0"/>
              </a:rPr>
              <a:t>. </a:t>
            </a:r>
          </a:p>
          <a:p>
            <a:pPr algn="just"/>
            <a:r>
              <a:rPr lang="en-US" sz="2800" dirty="0">
                <a:latin typeface="Cambria Math" panose="02040503050406030204" pitchFamily="18" charset="0"/>
                <a:ea typeface="Cambria Math" panose="02040503050406030204" pitchFamily="18" charset="0"/>
              </a:rPr>
              <a:t>This information can be used by </a:t>
            </a:r>
            <a:r>
              <a:rPr lang="en-US" sz="2800" b="1" dirty="0">
                <a:solidFill>
                  <a:srgbClr val="FF0000"/>
                </a:solidFill>
                <a:latin typeface="Cambria Math" panose="02040503050406030204" pitchFamily="18" charset="0"/>
                <a:ea typeface="Cambria Math" panose="02040503050406030204" pitchFamily="18" charset="0"/>
              </a:rPr>
              <a:t>researchers</a:t>
            </a:r>
            <a:r>
              <a:rPr lang="en-US" sz="2800" dirty="0">
                <a:latin typeface="Cambria Math" panose="02040503050406030204" pitchFamily="18" charset="0"/>
                <a:ea typeface="Cambria Math" panose="02040503050406030204" pitchFamily="18" charset="0"/>
              </a:rPr>
              <a:t>, </a:t>
            </a:r>
            <a:r>
              <a:rPr lang="en-US" sz="2800" b="1" dirty="0">
                <a:solidFill>
                  <a:srgbClr val="FF0000"/>
                </a:solidFill>
                <a:latin typeface="Cambria Math" panose="02040503050406030204" pitchFamily="18" charset="0"/>
                <a:ea typeface="Cambria Math" panose="02040503050406030204" pitchFamily="18" charset="0"/>
              </a:rPr>
              <a:t>food critics</a:t>
            </a:r>
            <a:r>
              <a:rPr lang="en-US" sz="2800" b="1"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and </a:t>
            </a:r>
            <a:r>
              <a:rPr lang="en-US" sz="2800" b="1" dirty="0">
                <a:solidFill>
                  <a:srgbClr val="FF0000"/>
                </a:solidFill>
                <a:latin typeface="Cambria Math" panose="02040503050406030204" pitchFamily="18" charset="0"/>
                <a:ea typeface="Cambria Math" panose="02040503050406030204" pitchFamily="18" charset="0"/>
              </a:rPr>
              <a:t>consumers</a:t>
            </a:r>
            <a:r>
              <a:rPr lang="en-US" sz="2800" dirty="0">
                <a:latin typeface="Cambria Math" panose="02040503050406030204" pitchFamily="18" charset="0"/>
                <a:ea typeface="Cambria Math" panose="02040503050406030204" pitchFamily="18" charset="0"/>
              </a:rPr>
              <a:t> to make informed decisions about dining choices.</a:t>
            </a:r>
          </a:p>
        </p:txBody>
      </p:sp>
    </p:spTree>
    <p:extLst>
      <p:ext uri="{BB962C8B-B14F-4D97-AF65-F5344CB8AC3E}">
        <p14:creationId xmlns:p14="http://schemas.microsoft.com/office/powerpoint/2010/main" val="9424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9D6C-0A25-A19F-4763-F2B9600A02C6}"/>
              </a:ext>
            </a:extLst>
          </p:cNvPr>
          <p:cNvSpPr>
            <a:spLocks noGrp="1"/>
          </p:cNvSpPr>
          <p:nvPr>
            <p:ph type="title"/>
          </p:nvPr>
        </p:nvSpPr>
        <p:spPr>
          <a:xfrm>
            <a:off x="1271239" y="1070516"/>
            <a:ext cx="10537902" cy="5084957"/>
          </a:xfrm>
        </p:spPr>
        <p:txBody>
          <a:bodyPr>
            <a:normAutofit/>
          </a:bodyPr>
          <a:lstStyle/>
          <a:p>
            <a:pPr marL="457200" indent="-457200">
              <a:buFont typeface="Wingdings" pitchFamily="2" charset="2"/>
              <a:buChar char="§"/>
            </a:pPr>
            <a:r>
              <a:rPr lang="en-US" sz="2800" dirty="0">
                <a:latin typeface="Cambria Math" panose="02040503050406030204" pitchFamily="18" charset="0"/>
                <a:ea typeface="Cambria Math" panose="02040503050406030204" pitchFamily="18" charset="0"/>
              </a:rPr>
              <a:t>We can identify patterns and trends in the restaurant industry in Bangalore. </a:t>
            </a: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r>
              <a:rPr lang="en-US" sz="2800" dirty="0">
                <a:latin typeface="Cambria Math" panose="02040503050406030204" pitchFamily="18" charset="0"/>
                <a:ea typeface="Cambria Math" panose="02040503050406030204" pitchFamily="18" charset="0"/>
              </a:rPr>
              <a:t>We can also gain a better understanding of the factors that contribute to the success of different types of restaurants in different areas of the city.</a:t>
            </a:r>
          </a:p>
        </p:txBody>
      </p:sp>
    </p:spTree>
    <p:extLst>
      <p:ext uri="{BB962C8B-B14F-4D97-AF65-F5344CB8AC3E}">
        <p14:creationId xmlns:p14="http://schemas.microsoft.com/office/powerpoint/2010/main" val="315325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917B-2462-248D-3CB1-7C58B217A974}"/>
              </a:ext>
            </a:extLst>
          </p:cNvPr>
          <p:cNvSpPr>
            <a:spLocks noGrp="1"/>
          </p:cNvSpPr>
          <p:nvPr>
            <p:ph type="title"/>
          </p:nvPr>
        </p:nvSpPr>
        <p:spPr>
          <a:xfrm>
            <a:off x="1371600" y="685801"/>
            <a:ext cx="9601200" cy="942278"/>
          </a:xfrm>
        </p:spPr>
        <p:txBody>
          <a:bodyPr/>
          <a:lstStyle/>
          <a:p>
            <a:pPr algn="ctr"/>
            <a:r>
              <a:rPr lang="en-US" b="1" dirty="0">
                <a:latin typeface="Cambria Math" panose="02040503050406030204" pitchFamily="18" charset="0"/>
                <a:ea typeface="Cambria Math" panose="02040503050406030204" pitchFamily="18" charset="0"/>
              </a:rPr>
              <a:t>Introduction</a:t>
            </a:r>
          </a:p>
        </p:txBody>
      </p:sp>
      <p:sp>
        <p:nvSpPr>
          <p:cNvPr id="3" name="Content Placeholder 2">
            <a:extLst>
              <a:ext uri="{FF2B5EF4-FFF2-40B4-BE49-F238E27FC236}">
                <a16:creationId xmlns:a16="http://schemas.microsoft.com/office/drawing/2014/main" id="{1666C7C3-7148-653C-1325-32221BD9997C}"/>
              </a:ext>
            </a:extLst>
          </p:cNvPr>
          <p:cNvSpPr>
            <a:spLocks noGrp="1"/>
          </p:cNvSpPr>
          <p:nvPr>
            <p:ph idx="1"/>
          </p:nvPr>
        </p:nvSpPr>
        <p:spPr>
          <a:xfrm>
            <a:off x="1070517" y="1795346"/>
            <a:ext cx="10582507" cy="4493942"/>
          </a:xfrm>
        </p:spPr>
        <p:txBody>
          <a:bodyPr>
            <a:normAutofit/>
          </a:bodyPr>
          <a:lstStyle/>
          <a:p>
            <a:pPr algn="just"/>
            <a:r>
              <a:rPr lang="en-US" sz="2400" dirty="0">
                <a:latin typeface="Cambria Math" panose="02040503050406030204" pitchFamily="18" charset="0"/>
                <a:ea typeface="Cambria Math" panose="02040503050406030204" pitchFamily="18" charset="0"/>
              </a:rPr>
              <a:t>The Zomato Bangalore Restaurants dataset available on Kaggle contains information on restaurants in Bangalore, India. </a:t>
            </a:r>
          </a:p>
          <a:p>
            <a:pPr algn="just"/>
            <a:r>
              <a:rPr lang="en-US" sz="2400" dirty="0">
                <a:latin typeface="Cambria Math" panose="02040503050406030204" pitchFamily="18" charset="0"/>
                <a:ea typeface="Cambria Math" panose="02040503050406030204" pitchFamily="18" charset="0"/>
              </a:rPr>
              <a:t>The dataset consists of </a:t>
            </a:r>
            <a:r>
              <a:rPr lang="en-US" sz="2400" dirty="0">
                <a:solidFill>
                  <a:srgbClr val="FF0000"/>
                </a:solidFill>
                <a:latin typeface="Cambria Math" panose="02040503050406030204" pitchFamily="18" charset="0"/>
                <a:ea typeface="Cambria Math" panose="02040503050406030204" pitchFamily="18" charset="0"/>
              </a:rPr>
              <a:t>51717 rows and 17 columns</a:t>
            </a:r>
            <a:r>
              <a:rPr lang="en-US" sz="2400" dirty="0">
                <a:latin typeface="Cambria Math" panose="02040503050406030204" pitchFamily="18" charset="0"/>
                <a:ea typeface="Cambria Math" panose="02040503050406030204" pitchFamily="18" charset="0"/>
              </a:rPr>
              <a:t>, with each row representing a different restaurant in Bangalore.</a:t>
            </a:r>
          </a:p>
          <a:p>
            <a:pPr algn="just"/>
            <a:r>
              <a:rPr lang="en-US" sz="2400" dirty="0">
                <a:latin typeface="Cambria Math" panose="02040503050406030204" pitchFamily="18" charset="0"/>
                <a:ea typeface="Cambria Math" panose="02040503050406030204" pitchFamily="18" charset="0"/>
              </a:rPr>
              <a:t>It is a real-time collection of information about restaurants all over India. </a:t>
            </a:r>
          </a:p>
          <a:p>
            <a:pPr algn="just"/>
            <a:r>
              <a:rPr lang="en-US" sz="2400" dirty="0">
                <a:latin typeface="Cambria Math" panose="02040503050406030204" pitchFamily="18" charset="0"/>
                <a:ea typeface="Cambria Math" panose="02040503050406030204" pitchFamily="18" charset="0"/>
              </a:rPr>
              <a:t>Zomato is a widely used </a:t>
            </a:r>
            <a:r>
              <a:rPr lang="en-US" sz="2400" b="1" dirty="0">
                <a:solidFill>
                  <a:srgbClr val="FF0000"/>
                </a:solidFill>
                <a:latin typeface="Cambria Math" panose="02040503050406030204" pitchFamily="18" charset="0"/>
                <a:ea typeface="Cambria Math" panose="02040503050406030204" pitchFamily="18" charset="0"/>
              </a:rPr>
              <a:t>online food delivery app </a:t>
            </a:r>
            <a:r>
              <a:rPr lang="en-US" sz="2400" dirty="0">
                <a:latin typeface="Cambria Math" panose="02040503050406030204" pitchFamily="18" charset="0"/>
                <a:ea typeface="Cambria Math" panose="02040503050406030204" pitchFamily="18" charset="0"/>
              </a:rPr>
              <a:t>that provides users with </a:t>
            </a:r>
            <a:r>
              <a:rPr lang="en-US" sz="2400" b="1" dirty="0">
                <a:solidFill>
                  <a:srgbClr val="FF0000"/>
                </a:solidFill>
                <a:latin typeface="Cambria Math" panose="02040503050406030204" pitchFamily="18" charset="0"/>
                <a:ea typeface="Cambria Math" panose="02040503050406030204" pitchFamily="18" charset="0"/>
              </a:rPr>
              <a:t>ratings</a:t>
            </a:r>
            <a:r>
              <a:rPr lang="en-US" sz="2400" dirty="0">
                <a:latin typeface="Cambria Math" panose="02040503050406030204" pitchFamily="18" charset="0"/>
                <a:ea typeface="Cambria Math" panose="02040503050406030204" pitchFamily="18" charset="0"/>
              </a:rPr>
              <a:t> and</a:t>
            </a:r>
            <a:r>
              <a:rPr lang="en-US" sz="2400" dirty="0">
                <a:solidFill>
                  <a:srgbClr val="FF0000"/>
                </a:solidFill>
                <a:latin typeface="Cambria Math" panose="02040503050406030204" pitchFamily="18" charset="0"/>
                <a:ea typeface="Cambria Math" panose="02040503050406030204" pitchFamily="18" charset="0"/>
              </a:rPr>
              <a:t> </a:t>
            </a:r>
            <a:r>
              <a:rPr lang="en-US" sz="2400" b="1" dirty="0">
                <a:solidFill>
                  <a:srgbClr val="FF0000"/>
                </a:solidFill>
                <a:latin typeface="Cambria Math" panose="02040503050406030204" pitchFamily="18" charset="0"/>
                <a:ea typeface="Cambria Math" panose="02040503050406030204" pitchFamily="18" charset="0"/>
              </a:rPr>
              <a:t>reviews</a:t>
            </a:r>
            <a:r>
              <a:rPr lang="en-US" sz="2400" dirty="0">
                <a:solidFill>
                  <a:srgbClr val="FF000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on restaurants. </a:t>
            </a:r>
          </a:p>
          <a:p>
            <a:pPr algn="just"/>
            <a:r>
              <a:rPr lang="en-US" sz="2400" dirty="0">
                <a:latin typeface="Cambria Math" panose="02040503050406030204" pitchFamily="18" charset="0"/>
                <a:ea typeface="Cambria Math" panose="02040503050406030204" pitchFamily="18" charset="0"/>
              </a:rPr>
              <a:t>These ratings and reviews play a crucial role in determining the popularity and quality of restaurants.</a:t>
            </a:r>
          </a:p>
        </p:txBody>
      </p:sp>
    </p:spTree>
    <p:extLst>
      <p:ext uri="{BB962C8B-B14F-4D97-AF65-F5344CB8AC3E}">
        <p14:creationId xmlns:p14="http://schemas.microsoft.com/office/powerpoint/2010/main" val="9279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A24E-BC8D-A15A-DDC8-C260D47085CE}"/>
              </a:ext>
            </a:extLst>
          </p:cNvPr>
          <p:cNvSpPr>
            <a:spLocks noGrp="1"/>
          </p:cNvSpPr>
          <p:nvPr>
            <p:ph type="title"/>
          </p:nvPr>
        </p:nvSpPr>
        <p:spPr>
          <a:xfrm>
            <a:off x="1371600" y="685800"/>
            <a:ext cx="9601200" cy="786161"/>
          </a:xfrm>
        </p:spPr>
        <p:txBody>
          <a:bodyPr/>
          <a:lstStyle/>
          <a:p>
            <a:pPr algn="ctr"/>
            <a:r>
              <a:rPr lang="en-US" b="1" dirty="0"/>
              <a:t>About Dataset</a:t>
            </a:r>
          </a:p>
        </p:txBody>
      </p:sp>
      <p:sp>
        <p:nvSpPr>
          <p:cNvPr id="3" name="Content Placeholder 2">
            <a:extLst>
              <a:ext uri="{FF2B5EF4-FFF2-40B4-BE49-F238E27FC236}">
                <a16:creationId xmlns:a16="http://schemas.microsoft.com/office/drawing/2014/main" id="{EC78EE88-17E4-E871-A2DE-66DE5FA3CCFA}"/>
              </a:ext>
            </a:extLst>
          </p:cNvPr>
          <p:cNvSpPr>
            <a:spLocks noGrp="1"/>
          </p:cNvSpPr>
          <p:nvPr>
            <p:ph idx="1"/>
          </p:nvPr>
        </p:nvSpPr>
        <p:spPr>
          <a:xfrm>
            <a:off x="1371599" y="1706137"/>
            <a:ext cx="9902283" cy="4661209"/>
          </a:xfrm>
        </p:spPr>
        <p:txBody>
          <a:bodyPr>
            <a:noAutofit/>
          </a:bodyPr>
          <a:lstStyle/>
          <a:p>
            <a:r>
              <a:rPr lang="en-US" sz="2400" dirty="0"/>
              <a:t>The </a:t>
            </a:r>
            <a:r>
              <a:rPr lang="en-US" sz="2400" b="1" dirty="0">
                <a:solidFill>
                  <a:srgbClr val="FF0000"/>
                </a:solidFill>
              </a:rPr>
              <a:t>columns</a:t>
            </a:r>
            <a:r>
              <a:rPr lang="en-US" sz="2400" dirty="0"/>
              <a:t> in the dataset are:</a:t>
            </a:r>
          </a:p>
          <a:p>
            <a:r>
              <a:rPr lang="en-US" sz="2400" b="1" dirty="0">
                <a:solidFill>
                  <a:srgbClr val="FF0000"/>
                </a:solidFill>
              </a:rPr>
              <a:t>url</a:t>
            </a:r>
            <a:r>
              <a:rPr lang="en-US" sz="2400" dirty="0"/>
              <a:t>: The url of the restaurant on the Zomato website.</a:t>
            </a:r>
          </a:p>
          <a:p>
            <a:r>
              <a:rPr lang="en-US" sz="2400" b="1" dirty="0">
                <a:solidFill>
                  <a:srgbClr val="FF0000"/>
                </a:solidFill>
              </a:rPr>
              <a:t>address</a:t>
            </a:r>
            <a:r>
              <a:rPr lang="en-US" sz="2400" dirty="0"/>
              <a:t>: The address of the restaurant.</a:t>
            </a:r>
          </a:p>
          <a:p>
            <a:r>
              <a:rPr lang="en-US" sz="2400" b="1" dirty="0">
                <a:solidFill>
                  <a:srgbClr val="FF0000"/>
                </a:solidFill>
              </a:rPr>
              <a:t>name</a:t>
            </a:r>
            <a:r>
              <a:rPr lang="en-US" sz="2400" dirty="0"/>
              <a:t>: The name of the restaurant.</a:t>
            </a:r>
          </a:p>
          <a:p>
            <a:r>
              <a:rPr lang="en-US" sz="2400" b="1" dirty="0">
                <a:solidFill>
                  <a:srgbClr val="FF0000"/>
                </a:solidFill>
              </a:rPr>
              <a:t>online_order</a:t>
            </a:r>
            <a:r>
              <a:rPr lang="en-US" sz="2400" dirty="0"/>
              <a:t>: Whether online ordering is available or not (Yes/No).</a:t>
            </a:r>
          </a:p>
          <a:p>
            <a:r>
              <a:rPr lang="en-US" sz="2400" dirty="0">
                <a:solidFill>
                  <a:srgbClr val="FF0000"/>
                </a:solidFill>
              </a:rPr>
              <a:t>b</a:t>
            </a:r>
            <a:r>
              <a:rPr lang="en-US" sz="2400" b="1" dirty="0">
                <a:solidFill>
                  <a:srgbClr val="FF0000"/>
                </a:solidFill>
              </a:rPr>
              <a:t>ook_table</a:t>
            </a:r>
            <a:r>
              <a:rPr lang="en-US" sz="2400" dirty="0"/>
              <a:t>: Whether table booking is available or not (Yes/No).</a:t>
            </a:r>
          </a:p>
          <a:p>
            <a:r>
              <a:rPr lang="en-US" sz="2400" dirty="0">
                <a:solidFill>
                  <a:srgbClr val="FF0000"/>
                </a:solidFill>
              </a:rPr>
              <a:t>rate</a:t>
            </a:r>
            <a:r>
              <a:rPr lang="en-US" sz="2400" dirty="0"/>
              <a:t>: The overall rating of the restaurant on a scale of 1 to 5.</a:t>
            </a:r>
          </a:p>
          <a:p>
            <a:r>
              <a:rPr lang="en-US" sz="2400" dirty="0">
                <a:solidFill>
                  <a:srgbClr val="FF0000"/>
                </a:solidFill>
              </a:rPr>
              <a:t>votes</a:t>
            </a:r>
            <a:r>
              <a:rPr lang="en-US" sz="2400" dirty="0"/>
              <a:t>: The total number of votes received by the restaurant.</a:t>
            </a:r>
          </a:p>
        </p:txBody>
      </p:sp>
    </p:spTree>
    <p:extLst>
      <p:ext uri="{BB962C8B-B14F-4D97-AF65-F5344CB8AC3E}">
        <p14:creationId xmlns:p14="http://schemas.microsoft.com/office/powerpoint/2010/main" val="245076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BA9C5-8A36-2A2E-5D26-E4879F956AB6}"/>
              </a:ext>
            </a:extLst>
          </p:cNvPr>
          <p:cNvSpPr>
            <a:spLocks noGrp="1"/>
          </p:cNvSpPr>
          <p:nvPr>
            <p:ph idx="1"/>
          </p:nvPr>
        </p:nvSpPr>
        <p:spPr>
          <a:xfrm>
            <a:off x="1048215" y="401445"/>
            <a:ext cx="9924585" cy="6077414"/>
          </a:xfrm>
        </p:spPr>
        <p:txBody>
          <a:bodyPr>
            <a:normAutofit/>
          </a:bodyPr>
          <a:lstStyle/>
          <a:p>
            <a:r>
              <a:rPr lang="en-US" sz="2400" b="1" dirty="0">
                <a:solidFill>
                  <a:srgbClr val="FF0000"/>
                </a:solidFill>
              </a:rPr>
              <a:t>phone</a:t>
            </a:r>
            <a:r>
              <a:rPr lang="en-US" sz="2400" dirty="0"/>
              <a:t>: The phone number of the restaurant.</a:t>
            </a:r>
          </a:p>
          <a:p>
            <a:r>
              <a:rPr lang="en-US" sz="2400" b="1" dirty="0">
                <a:solidFill>
                  <a:srgbClr val="FF0000"/>
                </a:solidFill>
              </a:rPr>
              <a:t>location: </a:t>
            </a:r>
            <a:r>
              <a:rPr lang="en-US" sz="2400" dirty="0"/>
              <a:t>The locality in which the restaurant is situated.</a:t>
            </a:r>
          </a:p>
          <a:p>
            <a:r>
              <a:rPr lang="en-US" sz="2400" b="1" dirty="0">
                <a:solidFill>
                  <a:srgbClr val="FF0000"/>
                </a:solidFill>
              </a:rPr>
              <a:t>rest_type: </a:t>
            </a:r>
            <a:r>
              <a:rPr lang="en-US" sz="2400" dirty="0"/>
              <a:t>The type of restaurant (e.g., Casual Dining, Cafe, Bar, etc.)</a:t>
            </a:r>
          </a:p>
          <a:p>
            <a:r>
              <a:rPr lang="en-US" sz="2400" b="1" dirty="0">
                <a:solidFill>
                  <a:srgbClr val="FF0000"/>
                </a:solidFill>
              </a:rPr>
              <a:t>dish_liked</a:t>
            </a:r>
            <a:r>
              <a:rPr lang="en-US" sz="2400" dirty="0"/>
              <a:t>: The most popular dish at the restaurant.</a:t>
            </a:r>
          </a:p>
          <a:p>
            <a:r>
              <a:rPr lang="en-US" sz="2400" b="1" dirty="0">
                <a:solidFill>
                  <a:srgbClr val="FF0000"/>
                </a:solidFill>
              </a:rPr>
              <a:t>cuisines</a:t>
            </a:r>
            <a:r>
              <a:rPr lang="en-US" sz="2400" dirty="0"/>
              <a:t>: The cuisines served at the restaurant.</a:t>
            </a:r>
          </a:p>
          <a:p>
            <a:r>
              <a:rPr lang="en-US" sz="2400" b="1" dirty="0">
                <a:solidFill>
                  <a:srgbClr val="FF0000"/>
                </a:solidFill>
              </a:rPr>
              <a:t>approx_cost (for two people): </a:t>
            </a:r>
            <a:r>
              <a:rPr lang="en-US" sz="2400" dirty="0"/>
              <a:t>The approximate cost for two people to eat at the restaurant.</a:t>
            </a:r>
          </a:p>
          <a:p>
            <a:r>
              <a:rPr lang="en-US" sz="2400" b="1" dirty="0">
                <a:solidFill>
                  <a:srgbClr val="FF0000"/>
                </a:solidFill>
              </a:rPr>
              <a:t>reviews_list</a:t>
            </a:r>
            <a:r>
              <a:rPr lang="en-US" sz="2400" dirty="0"/>
              <a:t>: A list of tuples containing reviews for the restaurant.</a:t>
            </a:r>
          </a:p>
          <a:p>
            <a:r>
              <a:rPr lang="en-US" sz="2400" b="1" dirty="0">
                <a:solidFill>
                  <a:srgbClr val="FF0000"/>
                </a:solidFill>
              </a:rPr>
              <a:t>menu_item</a:t>
            </a:r>
            <a:r>
              <a:rPr lang="en-US" sz="2400" dirty="0"/>
              <a:t>: The menu items available at the restaurant.</a:t>
            </a:r>
          </a:p>
          <a:p>
            <a:r>
              <a:rPr lang="en-US" sz="2400" b="1" dirty="0">
                <a:solidFill>
                  <a:srgbClr val="FF0000"/>
                </a:solidFill>
              </a:rPr>
              <a:t>listed_in(type): </a:t>
            </a:r>
            <a:r>
              <a:rPr lang="en-US" sz="2400" dirty="0"/>
              <a:t>The type of service offered by the restaurant </a:t>
            </a:r>
            <a:br>
              <a:rPr lang="en-US" sz="2400" dirty="0"/>
            </a:br>
            <a:r>
              <a:rPr lang="en-US" sz="2400" dirty="0"/>
              <a:t>(Delivery, Dine-out, etc.)</a:t>
            </a:r>
          </a:p>
          <a:p>
            <a:r>
              <a:rPr lang="en-US" sz="2400" b="1" dirty="0">
                <a:solidFill>
                  <a:srgbClr val="FF0000"/>
                </a:solidFill>
              </a:rPr>
              <a:t>listed_in(city): </a:t>
            </a:r>
            <a:r>
              <a:rPr lang="en-US" sz="2400" dirty="0"/>
              <a:t>The city in which the restaurant is listed.</a:t>
            </a:r>
            <a:br>
              <a:rPr lang="en-US" sz="2000" dirty="0"/>
            </a:br>
            <a:endParaRPr lang="en-US" dirty="0"/>
          </a:p>
        </p:txBody>
      </p:sp>
    </p:spTree>
    <p:extLst>
      <p:ext uri="{BB962C8B-B14F-4D97-AF65-F5344CB8AC3E}">
        <p14:creationId xmlns:p14="http://schemas.microsoft.com/office/powerpoint/2010/main" val="390028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2490-0405-70D0-16AD-6EBE69262B10}"/>
              </a:ext>
            </a:extLst>
          </p:cNvPr>
          <p:cNvSpPr>
            <a:spLocks noGrp="1"/>
          </p:cNvSpPr>
          <p:nvPr>
            <p:ph type="title"/>
          </p:nvPr>
        </p:nvSpPr>
        <p:spPr>
          <a:xfrm>
            <a:off x="1371600" y="685800"/>
            <a:ext cx="9601200" cy="808463"/>
          </a:xfrm>
        </p:spPr>
        <p:txBody>
          <a:bodyPr/>
          <a:lstStyle/>
          <a:p>
            <a:pPr algn="ctr"/>
            <a:r>
              <a:rPr lang="en-US" dirty="0"/>
              <a:t>Importing Libraries</a:t>
            </a:r>
          </a:p>
        </p:txBody>
      </p:sp>
      <p:sp>
        <p:nvSpPr>
          <p:cNvPr id="3" name="Content Placeholder 2">
            <a:extLst>
              <a:ext uri="{FF2B5EF4-FFF2-40B4-BE49-F238E27FC236}">
                <a16:creationId xmlns:a16="http://schemas.microsoft.com/office/drawing/2014/main" id="{CAC2AA29-B47D-4CB0-0ADB-EBB757AC5883}"/>
              </a:ext>
            </a:extLst>
          </p:cNvPr>
          <p:cNvSpPr>
            <a:spLocks noGrp="1"/>
          </p:cNvSpPr>
          <p:nvPr>
            <p:ph idx="1"/>
          </p:nvPr>
        </p:nvSpPr>
        <p:spPr>
          <a:xfrm>
            <a:off x="1371600" y="2286000"/>
            <a:ext cx="10325100" cy="3886200"/>
          </a:xfrm>
        </p:spPr>
        <p:txBody>
          <a:bodyPr>
            <a:normAutofit/>
          </a:bodyPr>
          <a:lstStyle/>
          <a:p>
            <a:pPr algn="just"/>
            <a:r>
              <a:rPr lang="en-US" sz="2400" dirty="0"/>
              <a:t>Importing libraries is an important step in data analysis and machine learning projects. </a:t>
            </a:r>
          </a:p>
          <a:p>
            <a:pPr algn="just"/>
            <a:r>
              <a:rPr lang="en-US" sz="2400" dirty="0"/>
              <a:t>In this dataset, we have imported several libraries such as </a:t>
            </a:r>
            <a:r>
              <a:rPr lang="en-US" sz="2400" dirty="0">
                <a:solidFill>
                  <a:srgbClr val="FF0000"/>
                </a:solidFill>
              </a:rPr>
              <a:t>Pandas</a:t>
            </a:r>
            <a:r>
              <a:rPr lang="en-US" sz="2400" dirty="0"/>
              <a:t>, </a:t>
            </a:r>
            <a:r>
              <a:rPr lang="en-US" sz="2400" dirty="0">
                <a:solidFill>
                  <a:srgbClr val="FF0000"/>
                </a:solidFill>
              </a:rPr>
              <a:t>NumPy</a:t>
            </a:r>
            <a:r>
              <a:rPr lang="en-US" sz="2400" dirty="0"/>
              <a:t>, </a:t>
            </a:r>
            <a:r>
              <a:rPr lang="en-US" sz="2400" dirty="0">
                <a:solidFill>
                  <a:srgbClr val="FF0000"/>
                </a:solidFill>
              </a:rPr>
              <a:t>Scikit-Learn</a:t>
            </a:r>
            <a:r>
              <a:rPr lang="en-US" sz="2400" dirty="0"/>
              <a:t>, </a:t>
            </a:r>
            <a:r>
              <a:rPr lang="en-US" sz="2400" dirty="0">
                <a:solidFill>
                  <a:srgbClr val="FF0000"/>
                </a:solidFill>
              </a:rPr>
              <a:t>Matplotlib</a:t>
            </a:r>
            <a:r>
              <a:rPr lang="en-US" sz="2400" dirty="0"/>
              <a:t>, and </a:t>
            </a:r>
            <a:r>
              <a:rPr lang="en-US" sz="2400" dirty="0">
                <a:solidFill>
                  <a:srgbClr val="FF0000"/>
                </a:solidFill>
              </a:rPr>
              <a:t>Seaborn</a:t>
            </a:r>
            <a:r>
              <a:rPr lang="en-US" sz="2400" dirty="0"/>
              <a:t>. </a:t>
            </a:r>
          </a:p>
          <a:p>
            <a:pPr algn="just"/>
            <a:r>
              <a:rPr lang="en-US" sz="2400" dirty="0"/>
              <a:t>These libraries are essential for </a:t>
            </a:r>
            <a:r>
              <a:rPr lang="en-US" sz="2400" dirty="0">
                <a:solidFill>
                  <a:srgbClr val="FF0000"/>
                </a:solidFill>
              </a:rPr>
              <a:t>data analysis</a:t>
            </a:r>
            <a:r>
              <a:rPr lang="en-US" sz="2400" dirty="0"/>
              <a:t>, </a:t>
            </a:r>
            <a:r>
              <a:rPr lang="en-US" sz="2400" dirty="0">
                <a:solidFill>
                  <a:srgbClr val="FF0000"/>
                </a:solidFill>
              </a:rPr>
              <a:t>preprocessing, </a:t>
            </a:r>
            <a:r>
              <a:rPr lang="en-US" sz="2400" dirty="0"/>
              <a:t>and </a:t>
            </a:r>
            <a:r>
              <a:rPr lang="en-US" sz="2400" dirty="0">
                <a:solidFill>
                  <a:srgbClr val="FF0000"/>
                </a:solidFill>
              </a:rPr>
              <a:t>visualization</a:t>
            </a:r>
            <a:r>
              <a:rPr lang="en-US" sz="2400" dirty="0"/>
              <a:t>, as well as for implementing </a:t>
            </a:r>
            <a:r>
              <a:rPr lang="en-US" sz="2400" dirty="0">
                <a:solidFill>
                  <a:srgbClr val="FF0000"/>
                </a:solidFill>
              </a:rPr>
              <a:t>machine learning algorithms</a:t>
            </a:r>
            <a:r>
              <a:rPr lang="en-US" sz="2400" dirty="0"/>
              <a:t>. </a:t>
            </a:r>
          </a:p>
          <a:p>
            <a:pPr algn="just"/>
            <a:r>
              <a:rPr lang="en-US" sz="2400" dirty="0"/>
              <a:t>They provide a </a:t>
            </a:r>
            <a:r>
              <a:rPr lang="en-US" sz="2400" dirty="0">
                <a:solidFill>
                  <a:srgbClr val="FF0000"/>
                </a:solidFill>
              </a:rPr>
              <a:t>wide range </a:t>
            </a:r>
            <a:r>
              <a:rPr lang="en-US" sz="2400" dirty="0"/>
              <a:t>of functions and tools to make the data analysis process more efficient and effective</a:t>
            </a:r>
          </a:p>
          <a:p>
            <a:pPr algn="just"/>
            <a:endParaRPr lang="en-US" dirty="0"/>
          </a:p>
        </p:txBody>
      </p:sp>
    </p:spTree>
    <p:extLst>
      <p:ext uri="{BB962C8B-B14F-4D97-AF65-F5344CB8AC3E}">
        <p14:creationId xmlns:p14="http://schemas.microsoft.com/office/powerpoint/2010/main" val="293118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49AB-E675-06D4-CF3D-A1ABEF67822B}"/>
              </a:ext>
            </a:extLst>
          </p:cNvPr>
          <p:cNvSpPr>
            <a:spLocks noGrp="1"/>
          </p:cNvSpPr>
          <p:nvPr>
            <p:ph type="title"/>
          </p:nvPr>
        </p:nvSpPr>
        <p:spPr/>
        <p:txBody>
          <a:bodyPr/>
          <a:lstStyle/>
          <a:p>
            <a:pPr algn="ctr"/>
            <a:r>
              <a:rPr lang="en-US" dirty="0"/>
              <a:t>Data Preprocessing</a:t>
            </a:r>
          </a:p>
        </p:txBody>
      </p:sp>
      <p:sp>
        <p:nvSpPr>
          <p:cNvPr id="3" name="Content Placeholder 2">
            <a:extLst>
              <a:ext uri="{FF2B5EF4-FFF2-40B4-BE49-F238E27FC236}">
                <a16:creationId xmlns:a16="http://schemas.microsoft.com/office/drawing/2014/main" id="{CA17F5DC-F7B8-A1EE-1699-FCD8FC4C0B9D}"/>
              </a:ext>
            </a:extLst>
          </p:cNvPr>
          <p:cNvSpPr>
            <a:spLocks noGrp="1"/>
          </p:cNvSpPr>
          <p:nvPr>
            <p:ph idx="1"/>
          </p:nvPr>
        </p:nvSpPr>
        <p:spPr>
          <a:xfrm>
            <a:off x="1371600" y="1761893"/>
            <a:ext cx="9601200" cy="4105507"/>
          </a:xfrm>
        </p:spPr>
        <p:txBody>
          <a:bodyPr>
            <a:normAutofit/>
          </a:bodyPr>
          <a:lstStyle/>
          <a:p>
            <a:pPr algn="just"/>
            <a:r>
              <a:rPr lang="en-US" sz="2400" dirty="0"/>
              <a:t>It involves the following steps:</a:t>
            </a:r>
          </a:p>
          <a:p>
            <a:pPr algn="just"/>
            <a:r>
              <a:rPr lang="en-US" sz="2400" b="1" dirty="0">
                <a:solidFill>
                  <a:srgbClr val="FF0000"/>
                </a:solidFill>
              </a:rPr>
              <a:t>Loading the dataset</a:t>
            </a:r>
            <a:r>
              <a:rPr lang="en-US" sz="2400" dirty="0"/>
              <a:t>: The dataset needed to be loaded into a panda Data Frame as the first step. The dataset was read from the CSV file using the read_csv () function. Then, we looked at the data to see if there were any anomalies or missing values that might have an impact on our analysis.</a:t>
            </a:r>
          </a:p>
          <a:p>
            <a:pPr algn="just"/>
            <a:r>
              <a:rPr lang="en-US" sz="2400" b="1" dirty="0">
                <a:solidFill>
                  <a:srgbClr val="FF0000"/>
                </a:solidFill>
              </a:rPr>
              <a:t>Handling missing values</a:t>
            </a:r>
            <a:r>
              <a:rPr lang="en-US" sz="2400" dirty="0"/>
              <a:t>: We noticed that some of the dataset's columns had blank values. We dealt with missing values by removing columns that had more than 50% of their values missing and filling in the gaps with the column's mode.</a:t>
            </a:r>
          </a:p>
        </p:txBody>
      </p:sp>
    </p:spTree>
    <p:extLst>
      <p:ext uri="{BB962C8B-B14F-4D97-AF65-F5344CB8AC3E}">
        <p14:creationId xmlns:p14="http://schemas.microsoft.com/office/powerpoint/2010/main" val="26206818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{5D967DBB-C3DC-D841-AF60-F0B7B40B7CE3}tf10001072</Template>
  <TotalTime>115</TotalTime>
  <Words>1329</Words>
  <Application>Microsoft Macintosh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Cambria Math</vt:lpstr>
      <vt:lpstr>Franklin Gothic Book</vt:lpstr>
      <vt:lpstr>Times New Roman</vt:lpstr>
      <vt:lpstr>Wingdings</vt:lpstr>
      <vt:lpstr>Crop</vt:lpstr>
      <vt:lpstr>Topic Name</vt:lpstr>
      <vt:lpstr>Group Details</vt:lpstr>
      <vt:lpstr>About Project</vt:lpstr>
      <vt:lpstr>We can identify patterns and trends in the restaurant industry in Bangalore.   We can also gain a better understanding of the factors that contribute to the success of different types of restaurants in different areas of the city.</vt:lpstr>
      <vt:lpstr>Introduction</vt:lpstr>
      <vt:lpstr>About Dataset</vt:lpstr>
      <vt:lpstr>PowerPoint Presentation</vt:lpstr>
      <vt:lpstr>Importing Libraries</vt:lpstr>
      <vt:lpstr>Data Preprocessing</vt:lpstr>
      <vt:lpstr>PowerPoint Presentation</vt:lpstr>
      <vt:lpstr>Exploratory Data Analysis (EDA)</vt:lpstr>
      <vt:lpstr>Following image describe Finding top 20 city with having more restaurants.  The top 20 cities in the Zomato dataset are displayed in a horizontal bar plot using the seaborn library, based on the number of restaurants in each city.  This visualization aids in understanding how restaurants are distributed among various cities and can reveal which cities have the highest concentration of restaurants in the dataset</vt:lpstr>
      <vt:lpstr>Following image describe Restaurants are having both online and table booking.  The proportion of restaurants in the Zomato dataset that provide both online ordering and table reservations is depicted in this pie chart.  This visualization explains how many restaurants in the dataset offer both online order and table booking services as well as what proportion of restaurants do so.</vt:lpstr>
      <vt:lpstr>The y-axis shows the names of the dishes, while the x-axis shows the number of restaurants where that dish was marked as most liked by customers.  This plot can give insights into the most popular dishes in the dataset, which could be useful for restaurant owners looking to add or promote certain dishes on their menu.  </vt:lpstr>
      <vt:lpstr>Training &amp; Testing Dataset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Malav Jatin Shah</dc:creator>
  <cp:lastModifiedBy>Malav Jatin Shah</cp:lastModifiedBy>
  <cp:revision>2</cp:revision>
  <dcterms:created xsi:type="dcterms:W3CDTF">2023-04-18T05:24:38Z</dcterms:created>
  <dcterms:modified xsi:type="dcterms:W3CDTF">2023-04-18T07:20:03Z</dcterms:modified>
</cp:coreProperties>
</file>