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Lato"/>
      <p:regular r:id="rId22"/>
      <p:bold r:id="rId23"/>
      <p:italic r:id="rId24"/>
      <p:boldItalic r:id="rId25"/>
    </p:embeddedFont>
    <p:embeddedFont>
      <p:font typeface="Helvetica Neue"/>
      <p:regular r:id="rId26"/>
      <p:bold r:id="rId27"/>
      <p:italic r:id="rId28"/>
      <p:boldItalic r:id="rId29"/>
    </p:embeddedFont>
    <p:embeddedFont>
      <p:font typeface="Helvetica Neue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Lato-regular.fntdata"/><Relationship Id="rId21" Type="http://schemas.openxmlformats.org/officeDocument/2006/relationships/slide" Target="slides/slide15.xml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Light-bold.fntdata"/><Relationship Id="rId30" Type="http://schemas.openxmlformats.org/officeDocument/2006/relationships/font" Target="fonts/HelveticaNeueLight-regular.fntdata"/><Relationship Id="rId11" Type="http://schemas.openxmlformats.org/officeDocument/2006/relationships/slide" Target="slides/slide5.xml"/><Relationship Id="rId33" Type="http://schemas.openxmlformats.org/officeDocument/2006/relationships/font" Target="fonts/HelveticaNeueLight-bold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Light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93164c43c_2_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793164c43c_2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266c8fa0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266c8fa0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d176b5ce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d176b5ce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266c8fa0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266c8fa0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5b9ca96d8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5b9ca96d8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266c8fa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266c8fa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936c41a7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936c41a7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936c41a74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7936c41a74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93975b99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93975b99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2543920f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2543920f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09a05f5d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09a05f5d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5b9ca96d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5b9ca96d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5b9ca96d8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5b9ca96d8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5b9ca96d8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5b9ca96d8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09a05f5d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09a05f5d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33113" y="3532668"/>
            <a:ext cx="7886701" cy="41402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44848"/>
              </a:buClr>
              <a:buSzPts val="1500"/>
              <a:buFont typeface="Helvetica Neue Light"/>
              <a:buNone/>
              <a:defRPr b="0" i="0" sz="1500">
                <a:solidFill>
                  <a:srgbClr val="44484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42109" l="31991" r="32034" t="42025"/>
          <a:stretch/>
        </p:blipFill>
        <p:spPr>
          <a:xfrm>
            <a:off x="5573211" y="563639"/>
            <a:ext cx="2946602" cy="99992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633113" y="2838745"/>
            <a:ext cx="7887000" cy="6762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Helvetica Neue"/>
              <a:buNone/>
              <a:defRPr b="1" i="0" sz="33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elvetica Neue"/>
              <a:buNone/>
              <a:defRPr sz="27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  <a:defRPr b="0" i="0" sz="15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 Light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 Light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102009" y="4713506"/>
            <a:ext cx="413341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5943600" y="4713505"/>
            <a:ext cx="2158408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445727" y="20002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436820" y="1326713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102009" y="4713506"/>
            <a:ext cx="413341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5943600" y="4713505"/>
            <a:ext cx="2158408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55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85">
          <p15:clr>
            <a:srgbClr val="FBAE40"/>
          </p15:clr>
        </p15:guide>
        <p15:guide id="4" orient="horz" pos="123">
          <p15:clr>
            <a:srgbClr val="FBAE40"/>
          </p15:clr>
        </p15:guide>
        <p15:guide id="5" orient="horz" pos="752">
          <p15:clr>
            <a:srgbClr val="FBAE40"/>
          </p15:clr>
        </p15:guide>
        <p15:guide id="6" pos="91">
          <p15:clr>
            <a:srgbClr val="FBAE40"/>
          </p15:clr>
        </p15:guide>
        <p15:guide id="7" pos="277">
          <p15:clr>
            <a:srgbClr val="FBAE40"/>
          </p15:clr>
        </p15:guide>
        <p15:guide id="8" orient="horz" pos="838">
          <p15:clr>
            <a:srgbClr val="FBAE40"/>
          </p15:clr>
        </p15:guide>
        <p15:guide id="9" pos="5244">
          <p15:clr>
            <a:srgbClr val="FBAE40"/>
          </p15:clr>
        </p15:guide>
        <p15:guide id="10" orient="horz" pos="2896">
          <p15:clr>
            <a:srgbClr val="FBAE40"/>
          </p15:clr>
        </p15:guide>
        <p15:guide id="11" pos="5669">
          <p15:clr>
            <a:srgbClr val="FBAE40"/>
          </p15:clr>
        </p15:guide>
        <p15:guide id="12" orient="horz" pos="2981">
          <p15:clr>
            <a:srgbClr val="FBAE40"/>
          </p15:clr>
        </p15:guide>
        <p15:guide id="13" orient="horz" pos="3151">
          <p15:clr>
            <a:srgbClr val="FBAE40"/>
          </p15:clr>
        </p15:guide>
        <p15:guide id="14" orient="horz" pos="308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102009" y="4713506"/>
            <a:ext cx="413341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5943600" y="4713505"/>
            <a:ext cx="2158408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7" name="Google Shape;87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102009" y="4713506"/>
            <a:ext cx="413341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5943600" y="4713505"/>
            <a:ext cx="2158408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102009" y="4713506"/>
            <a:ext cx="413341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5943600" y="4713505"/>
            <a:ext cx="2158408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8102009" y="4713506"/>
            <a:ext cx="413341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5943600" y="4713505"/>
            <a:ext cx="2158408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99" name="Google Shape;99;p20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 Light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3" name="Google Shape;103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 Light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 Light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8102009" y="4713506"/>
            <a:ext cx="413341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5943600" y="4713505"/>
            <a:ext cx="2158408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06" name="Google Shape;106;p21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  <a:defRPr b="0" i="0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  <a:defRPr b="0" i="0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 Light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 Light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8102009" y="4713506"/>
            <a:ext cx="413341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5943600" y="4713505"/>
            <a:ext cx="2158408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13" name="Google Shape;113;p22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102009" y="4713506"/>
            <a:ext cx="413341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18" name="Google Shape;118;p23"/>
          <p:cNvSpPr txBox="1"/>
          <p:nvPr>
            <p:ph idx="10" type="dt"/>
          </p:nvPr>
        </p:nvSpPr>
        <p:spPr>
          <a:xfrm>
            <a:off x="5943600" y="4713505"/>
            <a:ext cx="2158408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19" name="Google Shape;119;p23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102009" y="4713506"/>
            <a:ext cx="413341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5943600" y="4713505"/>
            <a:ext cx="2158408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25" name="Google Shape;125;p24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b="1" i="0" sz="3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 Light"/>
              <a:buChar char="•"/>
              <a:defRPr b="0" i="0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b="0" i="0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•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•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53" name="Google Shape;53;p13"/>
          <p:cNvGrpSpPr/>
          <p:nvPr/>
        </p:nvGrpSpPr>
        <p:grpSpPr>
          <a:xfrm>
            <a:off x="0" y="5067300"/>
            <a:ext cx="9144000" cy="79122"/>
            <a:chOff x="0" y="6756400"/>
            <a:chExt cx="12192000" cy="105496"/>
          </a:xfrm>
        </p:grpSpPr>
        <p:pic>
          <p:nvPicPr>
            <p:cNvPr id="54" name="Google Shape;54;p13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524000" y="6756400"/>
              <a:ext cx="914400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13"/>
            <p:cNvPicPr preferRelativeResize="0"/>
            <p:nvPr/>
          </p:nvPicPr>
          <p:blipFill rotWithShape="1">
            <a:blip r:embed="rId1">
              <a:alphaModFix/>
            </a:blip>
            <a:srcRect b="15585" l="0" r="71580" t="0"/>
            <a:stretch/>
          </p:blipFill>
          <p:spPr>
            <a:xfrm>
              <a:off x="0" y="6756400"/>
              <a:ext cx="2598717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13"/>
            <p:cNvPicPr preferRelativeResize="0"/>
            <p:nvPr/>
          </p:nvPicPr>
          <p:blipFill rotWithShape="1">
            <a:blip r:embed="rId1">
              <a:alphaModFix/>
            </a:blip>
            <a:srcRect b="15585" l="0" r="71580" t="0"/>
            <a:stretch/>
          </p:blipFill>
          <p:spPr>
            <a:xfrm>
              <a:off x="9593283" y="6756400"/>
              <a:ext cx="2598717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102009" y="4713506"/>
            <a:ext cx="413341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5943600" y="4713505"/>
            <a:ext cx="2158408" cy="28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JejVhOYpemzDrRZ5DWnLiKqFWpvasxhh/view" TargetMode="External"/><Relationship Id="rId4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n_jMDtKyjuKnSGw5-2zJtKMkYoixnHso/view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633125" y="3532691"/>
            <a:ext cx="7886700" cy="13437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7200" lvl="0" marL="3657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lang="en" sz="1700">
                <a:latin typeface="Lato"/>
                <a:ea typeface="Lato"/>
                <a:cs typeface="Lato"/>
                <a:sym typeface="Lato"/>
              </a:rPr>
              <a:t>Dhruvil Panchamia - AU1940285</a:t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457200" lvl="0" marL="3657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latin typeface="Lato"/>
                <a:ea typeface="Lato"/>
                <a:cs typeface="Lato"/>
                <a:sym typeface="Lato"/>
              </a:rPr>
              <a:t>           </a:t>
            </a:r>
            <a:r>
              <a:rPr b="1" lang="en" sz="1700">
                <a:latin typeface="Lato"/>
                <a:ea typeface="Lato"/>
                <a:cs typeface="Lato"/>
                <a:sym typeface="Lato"/>
              </a:rPr>
              <a:t>Jash Shah - AU1940286</a:t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457200" lvl="0" marL="3657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latin typeface="Lato"/>
                <a:ea typeface="Lato"/>
                <a:cs typeface="Lato"/>
                <a:sym typeface="Lato"/>
              </a:rPr>
              <a:t>	Sarjil Patel - AU1940281</a:t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457200" lvl="0" marL="41148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848"/>
              </a:buClr>
              <a:buSzPts val="1500"/>
              <a:buFont typeface="Helvetica Neue Light"/>
              <a:buNone/>
            </a:pPr>
            <a:r>
              <a:t/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5"/>
          <p:cNvSpPr txBox="1"/>
          <p:nvPr>
            <p:ph idx="2" type="body"/>
          </p:nvPr>
        </p:nvSpPr>
        <p:spPr>
          <a:xfrm>
            <a:off x="633125" y="1821658"/>
            <a:ext cx="7887000" cy="16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400">
              <a:solidFill>
                <a:srgbClr val="7D191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900">
                <a:solidFill>
                  <a:srgbClr val="7D1916"/>
                </a:solidFill>
                <a:latin typeface="Lato"/>
                <a:ea typeface="Lato"/>
                <a:cs typeface="Lato"/>
                <a:sym typeface="Lato"/>
              </a:rPr>
              <a:t>Blockchain based E - Voting System</a:t>
            </a:r>
            <a:endParaRPr sz="3900">
              <a:solidFill>
                <a:srgbClr val="7D191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Helvetica Neue"/>
              <a:buNone/>
            </a:pPr>
            <a:r>
              <a:t/>
            </a:r>
            <a:endParaRPr sz="1100"/>
          </a:p>
        </p:txBody>
      </p:sp>
      <p:sp>
        <p:nvSpPr>
          <p:cNvPr id="132" name="Google Shape;132;p25"/>
          <p:cNvSpPr/>
          <p:nvPr/>
        </p:nvSpPr>
        <p:spPr>
          <a:xfrm>
            <a:off x="150025" y="3515025"/>
            <a:ext cx="4274700" cy="104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Professor - Dr. Sanjay Chaudhary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Teaching Assistant - Kaushal Patil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4" title="WhatsApp Video 2022-04-26 at 10.41.26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725" y="867975"/>
            <a:ext cx="7461974" cy="34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4"/>
          <p:cNvSpPr txBox="1"/>
          <p:nvPr>
            <p:ph type="title"/>
          </p:nvPr>
        </p:nvSpPr>
        <p:spPr>
          <a:xfrm>
            <a:off x="628650" y="64303"/>
            <a:ext cx="7886700" cy="482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Implementation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5" title="Final_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600" y="900125"/>
            <a:ext cx="8317375" cy="355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5"/>
          <p:cNvSpPr txBox="1"/>
          <p:nvPr>
            <p:ph type="title"/>
          </p:nvPr>
        </p:nvSpPr>
        <p:spPr>
          <a:xfrm>
            <a:off x="628650" y="273846"/>
            <a:ext cx="7886700" cy="390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Implementation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445727" y="200025"/>
            <a:ext cx="78867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Some Snippets of</a:t>
            </a:r>
            <a:r>
              <a:rPr lang="en">
                <a:solidFill>
                  <a:schemeClr val="dk2"/>
                </a:solidFill>
              </a:rPr>
              <a:t> Smart Contract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436820" y="1326713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25" y="1194225"/>
            <a:ext cx="3349375" cy="32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6"/>
          <p:cNvPicPr preferRelativeResize="0"/>
          <p:nvPr/>
        </p:nvPicPr>
        <p:blipFill rotWithShape="1">
          <a:blip r:embed="rId4">
            <a:alphaModFix/>
          </a:blip>
          <a:srcRect b="20439" l="0" r="0" t="0"/>
          <a:stretch/>
        </p:blipFill>
        <p:spPr>
          <a:xfrm>
            <a:off x="5300725" y="1235050"/>
            <a:ext cx="3022800" cy="3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445725" y="200025"/>
            <a:ext cx="7886700" cy="622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Blocks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436820" y="1326713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725" y="1080675"/>
            <a:ext cx="7886699" cy="350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idx="4294967295" type="title"/>
          </p:nvPr>
        </p:nvSpPr>
        <p:spPr>
          <a:xfrm>
            <a:off x="445727" y="200025"/>
            <a:ext cx="78867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Block Details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19" name="Google Shape;21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25" y="1607925"/>
            <a:ext cx="7834476" cy="19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445725" y="941575"/>
            <a:ext cx="7886700" cy="1307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THANK YOU!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459400" y="0"/>
            <a:ext cx="74907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Problem</a:t>
            </a:r>
            <a:r>
              <a:rPr lang="en" sz="3000">
                <a:latin typeface="Lato"/>
                <a:ea typeface="Lato"/>
                <a:cs typeface="Lato"/>
                <a:sym typeface="Lato"/>
              </a:rPr>
              <a:t> Description</a:t>
            </a:r>
            <a:br>
              <a:rPr lang="en" sz="3000">
                <a:latin typeface="Lato"/>
                <a:ea typeface="Lato"/>
                <a:cs typeface="Lato"/>
                <a:sym typeface="Lato"/>
              </a:rPr>
            </a:b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623900" y="1039424"/>
            <a:ext cx="7886700" cy="24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•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purpose of Blockchain based Decentralized Voting System is to carry out election with transparency.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•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voters will be verified and one voter will be able to vote only once.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•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vote will be stored on blockchain database so it cannot be tempered.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•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election commissions have access to the blockchain database which will help in conducting election fairly.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475" y="3332550"/>
            <a:ext cx="7241899" cy="16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445727" y="200025"/>
            <a:ext cx="78867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Stakeholders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436820" y="1250513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Citizen (Voter)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Election Commision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Candidates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Smart Contracts</a:t>
            </a:r>
            <a:endParaRPr b="1" sz="3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Font typeface="Helvetica Neue"/>
              <a:buChar char="•"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Election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Candidates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Validating Voter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Casting of Vote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489350" y="171447"/>
            <a:ext cx="7886700" cy="51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Architecture</a:t>
            </a:r>
            <a:endParaRPr b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775" y="689550"/>
            <a:ext cx="5861450" cy="414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445727" y="200025"/>
            <a:ext cx="78867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dk2"/>
                </a:solidFill>
              </a:rPr>
              <a:t>Voter Verification</a:t>
            </a:r>
            <a:endParaRPr b="0">
              <a:solidFill>
                <a:schemeClr val="dk2"/>
              </a:solidFill>
            </a:endParaRPr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436820" y="1326713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725" y="1326725"/>
            <a:ext cx="7886702" cy="330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445725" y="200025"/>
            <a:ext cx="7886700" cy="645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Candidate Form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436825" y="1194200"/>
            <a:ext cx="7886700" cy="3396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725" y="1103000"/>
            <a:ext cx="7886702" cy="349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445725" y="200025"/>
            <a:ext cx="7886700" cy="657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Voter Form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436820" y="1326713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25" y="1326725"/>
            <a:ext cx="7886698" cy="326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445725" y="200025"/>
            <a:ext cx="7886700" cy="680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Election Portal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436820" y="1326713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2"/>
          <p:cNvPicPr preferRelativeResize="0"/>
          <p:nvPr/>
        </p:nvPicPr>
        <p:blipFill rotWithShape="1">
          <a:blip r:embed="rId3">
            <a:alphaModFix/>
          </a:blip>
          <a:srcRect b="39467" l="0" r="2008" t="8299"/>
          <a:stretch/>
        </p:blipFill>
        <p:spPr>
          <a:xfrm>
            <a:off x="445725" y="1265550"/>
            <a:ext cx="7937126" cy="333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43677" y="-183700"/>
            <a:ext cx="78867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Aadhar API Error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436820" y="1326713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725" y="1021725"/>
            <a:ext cx="7960349" cy="34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Ahmedabad University ">
      <a:dk1>
        <a:srgbClr val="000000"/>
      </a:dk1>
      <a:lt1>
        <a:srgbClr val="FFFFFF"/>
      </a:lt1>
      <a:dk2>
        <a:srgbClr val="7D1916"/>
      </a:dk2>
      <a:lt2>
        <a:srgbClr val="F2F1EE"/>
      </a:lt2>
      <a:accent1>
        <a:srgbClr val="894C00"/>
      </a:accent1>
      <a:accent2>
        <a:srgbClr val="7F4700"/>
      </a:accent2>
      <a:accent3>
        <a:srgbClr val="A5A5A5"/>
      </a:accent3>
      <a:accent4>
        <a:srgbClr val="BC933E"/>
      </a:accent4>
      <a:accent5>
        <a:srgbClr val="000000"/>
      </a:accent5>
      <a:accent6>
        <a:srgbClr val="FEFFFF"/>
      </a:accent6>
      <a:hlink>
        <a:srgbClr val="000000"/>
      </a:hlink>
      <a:folHlink>
        <a:srgbClr val="FE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