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4"/>
  </p:notesMasterIdLst>
  <p:sldIdLst>
    <p:sldId id="329" r:id="rId2"/>
    <p:sldId id="286" r:id="rId3"/>
    <p:sldId id="290" r:id="rId4"/>
    <p:sldId id="386" r:id="rId5"/>
    <p:sldId id="407" r:id="rId6"/>
    <p:sldId id="398" r:id="rId7"/>
    <p:sldId id="408" r:id="rId8"/>
    <p:sldId id="397" r:id="rId9"/>
    <p:sldId id="437" r:id="rId10"/>
    <p:sldId id="405" r:id="rId11"/>
    <p:sldId id="409" r:id="rId12"/>
    <p:sldId id="410" r:id="rId13"/>
    <p:sldId id="411" r:id="rId14"/>
    <p:sldId id="412" r:id="rId15"/>
    <p:sldId id="413" r:id="rId16"/>
    <p:sldId id="406" r:id="rId17"/>
    <p:sldId id="416" r:id="rId18"/>
    <p:sldId id="417" r:id="rId19"/>
    <p:sldId id="418" r:id="rId20"/>
    <p:sldId id="419" r:id="rId21"/>
    <p:sldId id="420" r:id="rId22"/>
    <p:sldId id="438" r:id="rId23"/>
    <p:sldId id="439" r:id="rId24"/>
    <p:sldId id="442" r:id="rId25"/>
    <p:sldId id="444" r:id="rId26"/>
    <p:sldId id="441" r:id="rId27"/>
    <p:sldId id="443" r:id="rId28"/>
    <p:sldId id="445" r:id="rId29"/>
    <p:sldId id="446" r:id="rId30"/>
    <p:sldId id="372" r:id="rId31"/>
    <p:sldId id="371"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6"/>
  </p:normalViewPr>
  <p:slideViewPr>
    <p:cSldViewPr snapToGrid="0" snapToObjects="1">
      <p:cViewPr>
        <p:scale>
          <a:sx n="81" d="100"/>
          <a:sy n="81" d="100"/>
        </p:scale>
        <p:origin x="1752"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December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December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CEIR Admin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Stock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110802"/>
            <a:ext cx="10683430" cy="5397869"/>
          </a:xfrm>
        </p:spPr>
        <p:txBody>
          <a:bodyPr>
            <a:normAutofit fontScale="92500" lnSpcReduction="20000"/>
          </a:bodyPr>
          <a:lstStyle/>
          <a:p>
            <a:pPr algn="just"/>
            <a:r>
              <a:rPr lang="en-IN" sz="1600" dirty="0"/>
              <a:t>Once stock is uploaded by different stakeholders and processed by the system successfully, it is approved/rejected by CEIR Admin</a:t>
            </a:r>
          </a:p>
          <a:p>
            <a:pPr algn="just"/>
            <a:endParaRPr lang="en-IN" sz="1600" dirty="0"/>
          </a:p>
          <a:p>
            <a:pPr algn="just"/>
            <a:r>
              <a:rPr lang="en-IN" sz="1600" dirty="0"/>
              <a:t>If approved by CEIR Admin, the stock is marked as approved</a:t>
            </a:r>
          </a:p>
          <a:p>
            <a:pPr algn="just"/>
            <a:endParaRPr lang="en-IN" sz="1600" dirty="0"/>
          </a:p>
          <a:p>
            <a:pPr algn="just"/>
            <a:r>
              <a:rPr lang="en-IN" sz="1600" dirty="0"/>
              <a:t>If rejected by CEIR Admin, then the stock goes back to stakeholder for updation and resubmission</a:t>
            </a:r>
          </a:p>
          <a:p>
            <a:pPr algn="just"/>
            <a:endParaRPr lang="en-IN" sz="1600" dirty="0"/>
          </a:p>
          <a:p>
            <a:pPr algn="just"/>
            <a:r>
              <a:rPr lang="en-IN" sz="1600" dirty="0"/>
              <a:t>Email Notifications is sent to the stakeholder on approval/rejection by CEIR Admin</a:t>
            </a:r>
          </a:p>
          <a:p>
            <a:pPr algn="just"/>
            <a:endParaRPr lang="en-IN" sz="1600" dirty="0"/>
          </a:p>
          <a:p>
            <a:pPr algn="just"/>
            <a:r>
              <a:rPr lang="en-IN" sz="1600" dirty="0"/>
              <a:t>Filter can be set on </a:t>
            </a:r>
          </a:p>
          <a:p>
            <a:pPr lvl="1" algn="just"/>
            <a:r>
              <a:rPr lang="en-IN" sz="1600" dirty="0"/>
              <a:t>Start Date/End Date</a:t>
            </a:r>
          </a:p>
          <a:p>
            <a:pPr lvl="1" algn="just"/>
            <a:r>
              <a:rPr lang="en-IN" sz="1600" dirty="0"/>
              <a:t>Transaction ID</a:t>
            </a:r>
          </a:p>
          <a:p>
            <a:pPr lvl="1" algn="just"/>
            <a:r>
              <a:rPr lang="en-IN" sz="1600" dirty="0"/>
              <a:t>Stock Status</a:t>
            </a:r>
          </a:p>
          <a:p>
            <a:pPr lvl="1" algn="just"/>
            <a:r>
              <a:rPr lang="en-IN" sz="1600" dirty="0"/>
              <a:t>Name</a:t>
            </a:r>
          </a:p>
          <a:p>
            <a:pPr lvl="1" algn="just"/>
            <a:r>
              <a:rPr lang="en-IN" sz="1600" dirty="0"/>
              <a:t>User type</a:t>
            </a:r>
          </a:p>
          <a:p>
            <a:pPr algn="just"/>
            <a:endParaRPr lang="en-IN" sz="1600" dirty="0"/>
          </a:p>
          <a:p>
            <a:pPr algn="just"/>
            <a:r>
              <a:rPr lang="en-IN" sz="1600" dirty="0"/>
              <a:t>All stock details can be exported if required based on filtered value or otherwise.</a:t>
            </a:r>
          </a:p>
          <a:p>
            <a:pPr algn="just"/>
            <a:endParaRPr lang="en-IN" sz="1600" dirty="0"/>
          </a:p>
          <a:p>
            <a:pPr algn="just"/>
            <a:r>
              <a:rPr lang="en-IN" sz="1600" dirty="0"/>
              <a:t>History of the stock uploaded can also be viewed by the CEIR Admin</a:t>
            </a:r>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603713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Stock Management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4451F6CB-BAAA-45FE-9FAE-DCEF02744F7E}"/>
              </a:ext>
            </a:extLst>
          </p:cNvPr>
          <p:cNvPicPr>
            <a:picLocks noChangeAspect="1"/>
          </p:cNvPicPr>
          <p:nvPr/>
        </p:nvPicPr>
        <p:blipFill>
          <a:blip r:embed="rId2"/>
          <a:stretch>
            <a:fillRect/>
          </a:stretch>
        </p:blipFill>
        <p:spPr>
          <a:xfrm>
            <a:off x="463639" y="1155791"/>
            <a:ext cx="11179722" cy="4168937"/>
          </a:xfrm>
          <a:prstGeom prst="rect">
            <a:avLst/>
          </a:prstGeom>
        </p:spPr>
      </p:pic>
    </p:spTree>
    <p:extLst>
      <p:ext uri="{BB962C8B-B14F-4D97-AF65-F5344CB8AC3E}">
        <p14:creationId xmlns:p14="http://schemas.microsoft.com/office/powerpoint/2010/main" val="6396629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Registration Request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138968"/>
            <a:ext cx="10322894" cy="5397869"/>
          </a:xfrm>
        </p:spPr>
        <p:txBody>
          <a:bodyPr>
            <a:normAutofit fontScale="70000" lnSpcReduction="20000"/>
          </a:bodyPr>
          <a:lstStyle/>
          <a:p>
            <a:pPr algn="just"/>
            <a:r>
              <a:rPr lang="en-IN" dirty="0"/>
              <a:t>Once stakeholder is registered and verified the contact details successfully, it is approved / rejected by CEIR Admin</a:t>
            </a:r>
          </a:p>
          <a:p>
            <a:pPr algn="just"/>
            <a:endParaRPr lang="en-IN" dirty="0"/>
          </a:p>
          <a:p>
            <a:pPr algn="just"/>
            <a:r>
              <a:rPr lang="en-IN" dirty="0"/>
              <a:t>If approved by CEIR Admin, the registration request by user is marked as approved</a:t>
            </a:r>
          </a:p>
          <a:p>
            <a:pPr algn="just"/>
            <a:endParaRPr lang="en-IN" dirty="0"/>
          </a:p>
          <a:p>
            <a:pPr algn="just"/>
            <a:r>
              <a:rPr lang="en-IN" dirty="0"/>
              <a:t>If rejected by CEIR Admin, then an email is sent to stakeholder. Stakeholder can re-register again in the system.</a:t>
            </a:r>
          </a:p>
          <a:p>
            <a:pPr algn="just"/>
            <a:endParaRPr lang="en-IN" dirty="0"/>
          </a:p>
          <a:p>
            <a:pPr algn="just"/>
            <a:r>
              <a:rPr lang="en-IN" dirty="0"/>
              <a:t> Email Notifications is sent to the stakeholder on approval/rejection by CEIR Admin</a:t>
            </a:r>
          </a:p>
          <a:p>
            <a:pPr algn="just"/>
            <a:endParaRPr lang="en-IN" dirty="0"/>
          </a:p>
          <a:p>
            <a:pPr algn="just"/>
            <a:r>
              <a:rPr lang="en-IN" dirty="0"/>
              <a:t>Filter can be set on </a:t>
            </a:r>
          </a:p>
          <a:p>
            <a:pPr lvl="1" algn="just"/>
            <a:r>
              <a:rPr lang="en-IN" dirty="0"/>
              <a:t>Start Date/End Date</a:t>
            </a:r>
          </a:p>
          <a:p>
            <a:pPr lvl="1" algn="just"/>
            <a:r>
              <a:rPr lang="en-IN" dirty="0"/>
              <a:t>Email</a:t>
            </a:r>
          </a:p>
          <a:p>
            <a:pPr lvl="1" algn="just"/>
            <a:r>
              <a:rPr lang="en-IN" dirty="0"/>
              <a:t>Phone number</a:t>
            </a:r>
          </a:p>
          <a:p>
            <a:pPr lvl="1" algn="just"/>
            <a:r>
              <a:rPr lang="en-IN" dirty="0"/>
              <a:t>User ID</a:t>
            </a:r>
          </a:p>
          <a:p>
            <a:pPr lvl="1" algn="just"/>
            <a:r>
              <a:rPr lang="en-IN" dirty="0"/>
              <a:t>Type</a:t>
            </a:r>
          </a:p>
          <a:p>
            <a:pPr lvl="1" algn="just"/>
            <a:r>
              <a:rPr lang="en-IN" dirty="0"/>
              <a:t>User Type</a:t>
            </a:r>
          </a:p>
          <a:p>
            <a:pPr lvl="1" algn="just"/>
            <a:r>
              <a:rPr lang="en-IN" dirty="0"/>
              <a:t>Registration Status</a:t>
            </a:r>
          </a:p>
          <a:p>
            <a:pPr marL="0" indent="0" algn="just">
              <a:buNone/>
            </a:pPr>
            <a:endParaRPr lang="en-IN" dirty="0"/>
          </a:p>
          <a:p>
            <a:pPr algn="just"/>
            <a:r>
              <a:rPr lang="en-IN" dirty="0"/>
              <a:t>All registration details can be exported if required based on filtered value or otherwise.</a:t>
            </a:r>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716398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Registration Request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FDA42363-7A46-4275-B484-CBB04DAF5C47}"/>
              </a:ext>
            </a:extLst>
          </p:cNvPr>
          <p:cNvPicPr>
            <a:picLocks noChangeAspect="1"/>
          </p:cNvPicPr>
          <p:nvPr/>
        </p:nvPicPr>
        <p:blipFill>
          <a:blip r:embed="rId2"/>
          <a:stretch>
            <a:fillRect/>
          </a:stretch>
        </p:blipFill>
        <p:spPr>
          <a:xfrm>
            <a:off x="415328" y="1034273"/>
            <a:ext cx="11444145" cy="4495670"/>
          </a:xfrm>
          <a:prstGeom prst="rect">
            <a:avLst/>
          </a:prstGeom>
        </p:spPr>
      </p:pic>
    </p:spTree>
    <p:extLst>
      <p:ext uri="{BB962C8B-B14F-4D97-AF65-F5344CB8AC3E}">
        <p14:creationId xmlns:p14="http://schemas.microsoft.com/office/powerpoint/2010/main" val="30394393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Block / Unblock Device</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45067"/>
            <a:ext cx="10683430" cy="5397869"/>
          </a:xfrm>
        </p:spPr>
        <p:txBody>
          <a:bodyPr>
            <a:normAutofit fontScale="70000" lnSpcReduction="20000"/>
          </a:bodyPr>
          <a:lstStyle/>
          <a:p>
            <a:pPr algn="just"/>
            <a:r>
              <a:rPr lang="en-IN" dirty="0"/>
              <a:t>Once operator block or unblock one or more device and the same is processed by the system successfully, it is approved/rejected by CEIR Admin</a:t>
            </a:r>
          </a:p>
          <a:p>
            <a:pPr marL="0" indent="0" algn="just">
              <a:buNone/>
            </a:pPr>
            <a:endParaRPr lang="en-IN" dirty="0"/>
          </a:p>
          <a:p>
            <a:pPr algn="just"/>
            <a:r>
              <a:rPr lang="en-IN" dirty="0"/>
              <a:t>If approved by CEIR Admin, the block/unblock request by user is marked as approved</a:t>
            </a:r>
          </a:p>
          <a:p>
            <a:pPr marL="0" indent="0" algn="just">
              <a:buNone/>
            </a:pPr>
            <a:endParaRPr lang="en-IN" dirty="0"/>
          </a:p>
          <a:p>
            <a:pPr algn="just"/>
            <a:r>
              <a:rPr lang="en-IN" dirty="0"/>
              <a:t>If rejected by CEIR Admin, then the request goes back to operator for updation and resubmission</a:t>
            </a:r>
          </a:p>
          <a:p>
            <a:pPr marL="0" indent="0" algn="just">
              <a:buNone/>
            </a:pPr>
            <a:endParaRPr lang="en-IN" dirty="0"/>
          </a:p>
          <a:p>
            <a:pPr algn="just"/>
            <a:r>
              <a:rPr lang="en-IN" dirty="0"/>
              <a:t> Email Notifications is sent to the operator on approval/rejection by CEIR Admin</a:t>
            </a:r>
          </a:p>
          <a:p>
            <a:pPr algn="just"/>
            <a:endParaRPr lang="en-IN" dirty="0"/>
          </a:p>
          <a:p>
            <a:pPr algn="just"/>
            <a:r>
              <a:rPr lang="en-IN" dirty="0"/>
              <a:t>Filter can be set on </a:t>
            </a:r>
          </a:p>
          <a:p>
            <a:pPr lvl="1" algn="just"/>
            <a:r>
              <a:rPr lang="en-IN" dirty="0"/>
              <a:t>Start Date/End Date</a:t>
            </a:r>
          </a:p>
          <a:p>
            <a:pPr lvl="1" algn="just"/>
            <a:r>
              <a:rPr lang="en-IN" dirty="0"/>
              <a:t>Transaction ID</a:t>
            </a:r>
          </a:p>
          <a:p>
            <a:pPr lvl="1" algn="just"/>
            <a:r>
              <a:rPr lang="en-IN" dirty="0"/>
              <a:t>Operator</a:t>
            </a:r>
          </a:p>
          <a:p>
            <a:pPr lvl="1" algn="just"/>
            <a:r>
              <a:rPr lang="en-IN" dirty="0"/>
              <a:t>Request Type</a:t>
            </a:r>
          </a:p>
          <a:p>
            <a:pPr lvl="1" algn="just"/>
            <a:r>
              <a:rPr lang="en-IN" dirty="0"/>
              <a:t>Mode</a:t>
            </a:r>
          </a:p>
          <a:p>
            <a:pPr lvl="1" algn="just"/>
            <a:r>
              <a:rPr lang="en-IN" dirty="0"/>
              <a:t>Status</a:t>
            </a:r>
          </a:p>
          <a:p>
            <a:pPr marL="0" indent="0" algn="just">
              <a:buNone/>
            </a:pPr>
            <a:endParaRPr lang="en-IN" dirty="0"/>
          </a:p>
          <a:p>
            <a:pPr algn="just"/>
            <a:r>
              <a:rPr lang="en-IN" dirty="0"/>
              <a:t>All request details can be exported if required based on filtered value or otherwise.</a:t>
            </a:r>
          </a:p>
          <a:p>
            <a:pPr algn="just"/>
            <a:endParaRPr lang="en-IN" dirty="0"/>
          </a:p>
          <a:p>
            <a:pPr algn="just"/>
            <a:r>
              <a:rPr lang="en-IN" dirty="0"/>
              <a:t>History of the block/unblock request can also be viewed by the CEIR Admin</a:t>
            </a:r>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4010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Block/Unblock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B17A0A9F-A8C2-443E-AC25-6FECFC37EF3D}"/>
              </a:ext>
            </a:extLst>
          </p:cNvPr>
          <p:cNvPicPr>
            <a:picLocks noChangeAspect="1"/>
          </p:cNvPicPr>
          <p:nvPr/>
        </p:nvPicPr>
        <p:blipFill>
          <a:blip r:embed="rId2"/>
          <a:stretch>
            <a:fillRect/>
          </a:stretch>
        </p:blipFill>
        <p:spPr>
          <a:xfrm>
            <a:off x="463639" y="1139781"/>
            <a:ext cx="11162304" cy="3761211"/>
          </a:xfrm>
          <a:prstGeom prst="rect">
            <a:avLst/>
          </a:prstGeom>
        </p:spPr>
      </p:pic>
    </p:spTree>
    <p:extLst>
      <p:ext uri="{BB962C8B-B14F-4D97-AF65-F5344CB8AC3E}">
        <p14:creationId xmlns:p14="http://schemas.microsoft.com/office/powerpoint/2010/main" val="8982808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Stolen and Recovery</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70000" lnSpcReduction="20000"/>
          </a:bodyPr>
          <a:lstStyle/>
          <a:p>
            <a:r>
              <a:rPr lang="en-IN" dirty="0"/>
              <a:t>Once lawful agency mark one or more device as stolen or recovered and the same is processed by the system successfully, it is approved/rejected by CEIR Admin</a:t>
            </a:r>
          </a:p>
          <a:p>
            <a:endParaRPr lang="en-IN" dirty="0"/>
          </a:p>
          <a:p>
            <a:r>
              <a:rPr lang="en-IN" dirty="0"/>
              <a:t>If approved by CEIR Admin, the stolen/recovery request by user is marked as approved</a:t>
            </a:r>
          </a:p>
          <a:p>
            <a:endParaRPr lang="en-IN" dirty="0"/>
          </a:p>
          <a:p>
            <a:r>
              <a:rPr lang="en-IN" dirty="0"/>
              <a:t>If rejected by CEIR Admin, then the request goes back to lawful agency for updation and resubmission</a:t>
            </a:r>
          </a:p>
          <a:p>
            <a:pPr marL="0" indent="0">
              <a:buNone/>
            </a:pPr>
            <a:endParaRPr lang="en-IN" dirty="0"/>
          </a:p>
          <a:p>
            <a:r>
              <a:rPr lang="en-IN" dirty="0"/>
              <a:t> Email Notifications is sent to the lawful agency on approval/rejection by CEIR Admin</a:t>
            </a:r>
          </a:p>
          <a:p>
            <a:endParaRPr lang="en-IN" dirty="0"/>
          </a:p>
          <a:p>
            <a:r>
              <a:rPr lang="en-IN" dirty="0"/>
              <a:t>Filter can be set on </a:t>
            </a:r>
          </a:p>
          <a:p>
            <a:pPr lvl="1"/>
            <a:r>
              <a:rPr lang="en-IN" dirty="0"/>
              <a:t>Start Date/End Date</a:t>
            </a:r>
          </a:p>
          <a:p>
            <a:pPr lvl="1"/>
            <a:r>
              <a:rPr lang="en-IN" dirty="0"/>
              <a:t>Transaction ID</a:t>
            </a:r>
          </a:p>
          <a:p>
            <a:pPr lvl="1"/>
            <a:r>
              <a:rPr lang="en-IN" dirty="0"/>
              <a:t>Operator</a:t>
            </a:r>
          </a:p>
          <a:p>
            <a:pPr lvl="1"/>
            <a:r>
              <a:rPr lang="en-IN" dirty="0"/>
              <a:t>Request Type</a:t>
            </a:r>
          </a:p>
          <a:p>
            <a:pPr lvl="1"/>
            <a:r>
              <a:rPr lang="en-IN" dirty="0"/>
              <a:t>Mode</a:t>
            </a:r>
          </a:p>
          <a:p>
            <a:pPr lvl="1"/>
            <a:r>
              <a:rPr lang="en-IN" dirty="0"/>
              <a:t>Status</a:t>
            </a:r>
          </a:p>
          <a:p>
            <a:pPr marL="0" indent="0">
              <a:buNone/>
            </a:pPr>
            <a:endParaRPr lang="en-IN" dirty="0"/>
          </a:p>
          <a:p>
            <a:r>
              <a:rPr lang="en-IN" dirty="0"/>
              <a:t>All request details can be exported if required based on filtered value or otherwise.</a:t>
            </a:r>
          </a:p>
          <a:p>
            <a:endParaRPr lang="en-IN" dirty="0"/>
          </a:p>
          <a:p>
            <a:r>
              <a:rPr lang="en-IN" dirty="0"/>
              <a:t>History of the Stolen/Recovery request can also be viewed by the CEIR Admin  </a:t>
            </a:r>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11674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Stolen and Recovery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5201A36C-EDBF-4745-9AE0-4BFD3B17AFD8}"/>
              </a:ext>
            </a:extLst>
          </p:cNvPr>
          <p:cNvPicPr>
            <a:picLocks noChangeAspect="1"/>
          </p:cNvPicPr>
          <p:nvPr/>
        </p:nvPicPr>
        <p:blipFill>
          <a:blip r:embed="rId2"/>
          <a:stretch>
            <a:fillRect/>
          </a:stretch>
        </p:blipFill>
        <p:spPr>
          <a:xfrm>
            <a:off x="463639" y="1118057"/>
            <a:ext cx="11251289" cy="3365165"/>
          </a:xfrm>
          <a:prstGeom prst="rect">
            <a:avLst/>
          </a:prstGeom>
        </p:spPr>
      </p:pic>
    </p:spTree>
    <p:extLst>
      <p:ext uri="{BB962C8B-B14F-4D97-AF65-F5344CB8AC3E}">
        <p14:creationId xmlns:p14="http://schemas.microsoft.com/office/powerpoint/2010/main" val="10268300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Grievance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lnSpcReduction="10000"/>
          </a:bodyPr>
          <a:lstStyle/>
          <a:p>
            <a:pPr algn="just"/>
            <a:r>
              <a:rPr lang="en-IN" sz="1700" dirty="0"/>
              <a:t>Once any stakeholder raise a new grievance or reply to curent grievance, the grievance is shared with CEIR admin for further reply or closure</a:t>
            </a:r>
          </a:p>
          <a:p>
            <a:pPr algn="just"/>
            <a:endParaRPr lang="en-IN" sz="1700" dirty="0"/>
          </a:p>
          <a:p>
            <a:pPr algn="just"/>
            <a:r>
              <a:rPr lang="en-IN" sz="1700" dirty="0"/>
              <a:t>CEIR Admin can either reply and close the grievance OR reply to seek more information </a:t>
            </a:r>
          </a:p>
          <a:p>
            <a:pPr marL="0" indent="0" algn="just">
              <a:buNone/>
            </a:pPr>
            <a:endParaRPr lang="en-IN" sz="1700" dirty="0"/>
          </a:p>
          <a:p>
            <a:pPr algn="just"/>
            <a:r>
              <a:rPr lang="en-IN" sz="1700" dirty="0"/>
              <a:t> Email Notifications is sent to the stakeholder when CEIR admin reply to grievance.</a:t>
            </a:r>
          </a:p>
          <a:p>
            <a:pPr algn="just"/>
            <a:endParaRPr lang="en-IN" sz="1700" dirty="0"/>
          </a:p>
          <a:p>
            <a:pPr algn="just"/>
            <a:r>
              <a:rPr lang="en-IN" sz="1700" dirty="0"/>
              <a:t>Filter can be set on </a:t>
            </a:r>
          </a:p>
          <a:p>
            <a:pPr lvl="1" algn="just"/>
            <a:r>
              <a:rPr lang="en-IN" sz="1700" dirty="0"/>
              <a:t>Start Date/End Date</a:t>
            </a:r>
          </a:p>
          <a:p>
            <a:pPr lvl="1" algn="just"/>
            <a:r>
              <a:rPr lang="en-IN" sz="1700" dirty="0"/>
              <a:t>Transaction ID</a:t>
            </a:r>
          </a:p>
          <a:p>
            <a:pPr lvl="1" algn="just"/>
            <a:r>
              <a:rPr lang="en-IN" sz="1700" dirty="0"/>
              <a:t>Grievance ID</a:t>
            </a:r>
          </a:p>
          <a:p>
            <a:pPr lvl="1" algn="just"/>
            <a:r>
              <a:rPr lang="en-IN" sz="1700" dirty="0"/>
              <a:t>User ID</a:t>
            </a:r>
          </a:p>
          <a:p>
            <a:pPr lvl="1" algn="just"/>
            <a:r>
              <a:rPr lang="en-IN" sz="1700" dirty="0"/>
              <a:t>User Type</a:t>
            </a:r>
          </a:p>
          <a:p>
            <a:pPr lvl="1" algn="just"/>
            <a:r>
              <a:rPr lang="en-IN" sz="1700" dirty="0"/>
              <a:t>Status</a:t>
            </a:r>
          </a:p>
          <a:p>
            <a:pPr marL="0" indent="0" algn="just">
              <a:buNone/>
            </a:pPr>
            <a:endParaRPr lang="en-IN" sz="1700" dirty="0"/>
          </a:p>
          <a:p>
            <a:pPr algn="just"/>
            <a:r>
              <a:rPr lang="en-IN" sz="1700" dirty="0"/>
              <a:t>All details can be exported if required based on filtered value or otherwise.</a:t>
            </a:r>
            <a:endParaRPr lang="en-IN" dirty="0"/>
          </a:p>
          <a:p>
            <a:pPr marL="0" indent="0">
              <a:buNone/>
            </a:pPr>
            <a:endParaRPr lang="en-IN" dirty="0"/>
          </a:p>
        </p:txBody>
      </p:sp>
    </p:spTree>
    <p:extLst>
      <p:ext uri="{BB962C8B-B14F-4D97-AF65-F5344CB8AC3E}">
        <p14:creationId xmlns:p14="http://schemas.microsoft.com/office/powerpoint/2010/main" val="11376301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Grievance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DE6DAB0F-A9BE-40F8-B42A-239BCAC0EE88}"/>
              </a:ext>
            </a:extLst>
          </p:cNvPr>
          <p:cNvPicPr>
            <a:picLocks noChangeAspect="1"/>
          </p:cNvPicPr>
          <p:nvPr/>
        </p:nvPicPr>
        <p:blipFill>
          <a:blip r:embed="rId2"/>
          <a:stretch>
            <a:fillRect/>
          </a:stretch>
        </p:blipFill>
        <p:spPr>
          <a:xfrm>
            <a:off x="463639" y="1061014"/>
            <a:ext cx="10883630" cy="5134679"/>
          </a:xfrm>
          <a:prstGeom prst="rect">
            <a:avLst/>
          </a:prstGeom>
        </p:spPr>
      </p:pic>
    </p:spTree>
    <p:extLst>
      <p:ext uri="{BB962C8B-B14F-4D97-AF65-F5344CB8AC3E}">
        <p14:creationId xmlns:p14="http://schemas.microsoft.com/office/powerpoint/2010/main" val="40489317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62500" lnSpcReduction="20000"/>
          </a:bodyPr>
          <a:lstStyle/>
          <a:p>
            <a:pPr marL="0" indent="0">
              <a:buNone/>
            </a:pPr>
            <a:r>
              <a:rPr lang="en-US" sz="2400" b="1" dirty="0">
                <a:effectLst/>
              </a:rPr>
              <a:t>Agenda</a:t>
            </a:r>
          </a:p>
          <a:p>
            <a:pPr marL="0" indent="0">
              <a:buNone/>
            </a:pPr>
            <a:endParaRPr lang="en-US" sz="2400" b="1" dirty="0">
              <a:effectLst/>
            </a:endParaRPr>
          </a:p>
          <a:p>
            <a:r>
              <a:rPr lang="en-US" sz="2400" b="1" dirty="0">
                <a:effectLst/>
              </a:rPr>
              <a:t>Overview</a:t>
            </a:r>
          </a:p>
          <a:p>
            <a:endParaRPr lang="en-US" sz="2400" b="1" dirty="0">
              <a:effectLst/>
            </a:endParaRPr>
          </a:p>
          <a:p>
            <a:r>
              <a:rPr lang="en-US" sz="2400" b="1" dirty="0">
                <a:effectLst/>
              </a:rPr>
              <a:t>UI Walk Thru</a:t>
            </a:r>
          </a:p>
          <a:p>
            <a:pPr lvl="1"/>
            <a:r>
              <a:rPr lang="en-US" sz="2400" b="1" dirty="0">
                <a:effectLst/>
              </a:rPr>
              <a:t>Consignment</a:t>
            </a:r>
          </a:p>
          <a:p>
            <a:pPr lvl="1"/>
            <a:r>
              <a:rPr lang="en-US" sz="2400" b="1" dirty="0">
                <a:effectLst/>
              </a:rPr>
              <a:t>Stock</a:t>
            </a:r>
          </a:p>
          <a:p>
            <a:pPr lvl="1"/>
            <a:r>
              <a:rPr lang="en-US" sz="2400" b="1" dirty="0">
                <a:effectLst/>
              </a:rPr>
              <a:t>Manage Type Approval</a:t>
            </a:r>
          </a:p>
          <a:p>
            <a:pPr lvl="1"/>
            <a:r>
              <a:rPr lang="en-US" sz="2400" b="1" dirty="0">
                <a:effectLst/>
              </a:rPr>
              <a:t>Block / Unblock </a:t>
            </a:r>
          </a:p>
          <a:p>
            <a:pPr lvl="1"/>
            <a:r>
              <a:rPr lang="en-US" sz="2400" b="1" dirty="0">
                <a:effectLst/>
              </a:rPr>
              <a:t>Stolen / Recovery</a:t>
            </a:r>
          </a:p>
          <a:p>
            <a:pPr lvl="1"/>
            <a:r>
              <a:rPr lang="en-US" sz="2400" b="1" dirty="0">
                <a:effectLst/>
              </a:rPr>
              <a:t>Grievance</a:t>
            </a:r>
          </a:p>
          <a:p>
            <a:pPr lvl="1"/>
            <a:r>
              <a:rPr lang="en-US" sz="2400" b="1" dirty="0">
                <a:effectLst/>
              </a:rPr>
              <a:t>Registration Request</a:t>
            </a:r>
          </a:p>
          <a:p>
            <a:pPr lvl="1"/>
            <a:r>
              <a:rPr lang="en-US" sz="2400" b="1" dirty="0">
                <a:effectLst/>
              </a:rPr>
              <a:t>Register Device</a:t>
            </a:r>
          </a:p>
          <a:p>
            <a:pPr lvl="1"/>
            <a:r>
              <a:rPr lang="en-US" sz="2400" b="1" dirty="0">
                <a:effectLst/>
              </a:rPr>
              <a:t>Pending TAC list</a:t>
            </a:r>
          </a:p>
          <a:p>
            <a:pPr lvl="1"/>
            <a:r>
              <a:rPr lang="en-US" sz="2400" b="1">
                <a:effectLst/>
              </a:rPr>
              <a:t>Update VISA</a:t>
            </a:r>
            <a:endParaRPr lang="en-US" sz="2400" b="1" dirty="0">
              <a:effectLst/>
            </a:endParaRPr>
          </a:p>
          <a:p>
            <a:pPr lvl="1"/>
            <a:r>
              <a:rPr lang="en-US" sz="2400" b="1" dirty="0">
                <a:effectLst/>
              </a:rPr>
              <a:t>Search IMEI</a:t>
            </a:r>
          </a:p>
          <a:p>
            <a:pPr lvl="1"/>
            <a:endParaRPr lang="en-US" sz="2400" b="1" dirty="0">
              <a:effectLst/>
            </a:endParaRPr>
          </a:p>
          <a:p>
            <a:pPr lvl="1"/>
            <a:endParaRPr lang="en-US" sz="2400" b="1" dirty="0">
              <a:effectLst/>
            </a:endParaRP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Manage Type Approval</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77500" lnSpcReduction="20000"/>
          </a:bodyPr>
          <a:lstStyle/>
          <a:p>
            <a:pPr algn="just"/>
            <a:r>
              <a:rPr lang="en-IN" dirty="0"/>
              <a:t>Once importer has recevied approval for TAC OR TRC personnel has approved a TAC request and the</a:t>
            </a:r>
          </a:p>
          <a:p>
            <a:pPr marL="0" indent="0" algn="just">
              <a:buNone/>
            </a:pPr>
            <a:r>
              <a:rPr lang="en-IN" dirty="0"/>
              <a:t>    same is processed by the system successfully, it is approved/rejected by CEIR Admin</a:t>
            </a:r>
          </a:p>
          <a:p>
            <a:pPr algn="just"/>
            <a:endParaRPr lang="en-IN" dirty="0"/>
          </a:p>
          <a:p>
            <a:pPr algn="just"/>
            <a:r>
              <a:rPr lang="en-IN" dirty="0"/>
              <a:t>If approved by CEIR Admin, the Type Approval request by user is marked as approved</a:t>
            </a:r>
          </a:p>
          <a:p>
            <a:pPr algn="just"/>
            <a:endParaRPr lang="en-IN" dirty="0"/>
          </a:p>
          <a:p>
            <a:pPr algn="just"/>
            <a:r>
              <a:rPr lang="en-IN" dirty="0"/>
              <a:t>If rejected by CEIR Admin, then the request goes back to importer or TRC for updation and resubmission</a:t>
            </a:r>
          </a:p>
          <a:p>
            <a:pPr marL="0" indent="0" algn="just">
              <a:buNone/>
            </a:pPr>
            <a:endParaRPr lang="en-IN" dirty="0"/>
          </a:p>
          <a:p>
            <a:pPr algn="just"/>
            <a:r>
              <a:rPr lang="en-IN" dirty="0"/>
              <a:t> Email Notifications is sent to the importer/TRC on approval/rejection by CEIR Admin</a:t>
            </a:r>
          </a:p>
          <a:p>
            <a:pPr algn="just"/>
            <a:endParaRPr lang="en-IN" dirty="0"/>
          </a:p>
          <a:p>
            <a:pPr algn="just"/>
            <a:r>
              <a:rPr lang="en-IN" dirty="0"/>
              <a:t>Filter can be set on </a:t>
            </a:r>
          </a:p>
          <a:p>
            <a:pPr lvl="1" algn="just"/>
            <a:r>
              <a:rPr lang="en-IN" dirty="0"/>
              <a:t>Start Date/End Date</a:t>
            </a:r>
          </a:p>
          <a:p>
            <a:pPr lvl="1" algn="just"/>
            <a:r>
              <a:rPr lang="en-IN" dirty="0"/>
              <a:t>Transaction ID</a:t>
            </a:r>
          </a:p>
          <a:p>
            <a:pPr lvl="1" algn="just"/>
            <a:r>
              <a:rPr lang="en-IN" dirty="0"/>
              <a:t>TAC</a:t>
            </a:r>
          </a:p>
          <a:p>
            <a:pPr lvl="1" algn="just"/>
            <a:r>
              <a:rPr lang="en-IN" dirty="0"/>
              <a:t>Status</a:t>
            </a:r>
          </a:p>
          <a:p>
            <a:pPr lvl="1" algn="just"/>
            <a:r>
              <a:rPr lang="en-IN" dirty="0"/>
              <a:t>User Type</a:t>
            </a:r>
          </a:p>
          <a:p>
            <a:pPr marL="0" indent="0" algn="just">
              <a:buNone/>
            </a:pPr>
            <a:endParaRPr lang="en-IN" dirty="0"/>
          </a:p>
          <a:p>
            <a:pPr algn="just"/>
            <a:r>
              <a:rPr lang="en-IN" dirty="0"/>
              <a:t>All request details can be exported if required based on filtered value or otherwise.</a:t>
            </a:r>
          </a:p>
          <a:p>
            <a:pPr algn="just"/>
            <a:r>
              <a:rPr lang="en-IN" dirty="0"/>
              <a:t>History of the TAC request can also be viewed by the CEIR Admin</a:t>
            </a:r>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973590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Manage Type Approval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4EE22975-EAE9-475B-90E5-E0EF24BF3662}"/>
              </a:ext>
            </a:extLst>
          </p:cNvPr>
          <p:cNvPicPr>
            <a:picLocks noChangeAspect="1"/>
          </p:cNvPicPr>
          <p:nvPr/>
        </p:nvPicPr>
        <p:blipFill>
          <a:blip r:embed="rId2"/>
          <a:stretch>
            <a:fillRect/>
          </a:stretch>
        </p:blipFill>
        <p:spPr>
          <a:xfrm>
            <a:off x="463639" y="1187763"/>
            <a:ext cx="11051969" cy="4687698"/>
          </a:xfrm>
          <a:prstGeom prst="rect">
            <a:avLst/>
          </a:prstGeom>
        </p:spPr>
      </p:pic>
    </p:spTree>
    <p:extLst>
      <p:ext uri="{BB962C8B-B14F-4D97-AF65-F5344CB8AC3E}">
        <p14:creationId xmlns:p14="http://schemas.microsoft.com/office/powerpoint/2010/main" val="1241417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85000" lnSpcReduction="20000"/>
          </a:bodyPr>
          <a:lstStyle/>
          <a:p>
            <a:r>
              <a:rPr lang="en-IN" sz="1700" dirty="0"/>
              <a:t>End User registers the devices which they bring into the country. The devices may or may not be eligible for paying tax. This depends on the policy implemented as per the end user nationality.</a:t>
            </a:r>
          </a:p>
          <a:p>
            <a:endParaRPr lang="en-IN" sz="1700" dirty="0"/>
          </a:p>
          <a:p>
            <a:r>
              <a:rPr lang="en-IN" sz="1700" dirty="0"/>
              <a:t>CEIR Admin to approve/ reject such device registration requests.</a:t>
            </a:r>
          </a:p>
          <a:p>
            <a:pPr marL="0" indent="0">
              <a:buNone/>
            </a:pPr>
            <a:endParaRPr lang="en-IN" sz="1700" dirty="0"/>
          </a:p>
          <a:p>
            <a:r>
              <a:rPr lang="en-IN" sz="1700" dirty="0"/>
              <a:t>While viewing the request, the CEIR admin can view</a:t>
            </a:r>
          </a:p>
          <a:p>
            <a:pPr lvl="1"/>
            <a:r>
              <a:rPr lang="en-IN" sz="1700" dirty="0"/>
              <a:t>Personal information</a:t>
            </a:r>
          </a:p>
          <a:p>
            <a:pPr lvl="1"/>
            <a:r>
              <a:rPr lang="en-IN" sz="1700" dirty="0"/>
              <a:t>Device Information</a:t>
            </a:r>
          </a:p>
          <a:p>
            <a:pPr lvl="1"/>
            <a:r>
              <a:rPr lang="en-IN" sz="1700" dirty="0"/>
              <a:t>VIP/ Foreigner / Local</a:t>
            </a:r>
          </a:p>
          <a:p>
            <a:pPr marL="457200" lvl="1" indent="0">
              <a:buNone/>
            </a:pPr>
            <a:endParaRPr lang="en-IN" sz="1700" dirty="0"/>
          </a:p>
          <a:p>
            <a:pPr algn="just"/>
            <a:r>
              <a:rPr lang="en-IN" sz="1700" dirty="0"/>
              <a:t>Filter can be set on </a:t>
            </a:r>
          </a:p>
          <a:p>
            <a:pPr lvl="1" algn="just"/>
            <a:r>
              <a:rPr lang="en-IN" sz="1700" dirty="0"/>
              <a:t>Start Date/End Date</a:t>
            </a:r>
          </a:p>
          <a:p>
            <a:pPr lvl="1" algn="just"/>
            <a:r>
              <a:rPr lang="en-IN" sz="1700" dirty="0"/>
              <a:t>NID/Passport No.</a:t>
            </a:r>
          </a:p>
          <a:p>
            <a:pPr lvl="1" algn="just"/>
            <a:r>
              <a:rPr lang="en-IN" sz="1700" dirty="0"/>
              <a:t>Transaction ID</a:t>
            </a:r>
          </a:p>
          <a:p>
            <a:pPr lvl="1" algn="just"/>
            <a:r>
              <a:rPr lang="en-IN" sz="1700" dirty="0"/>
              <a:t>Status</a:t>
            </a:r>
          </a:p>
          <a:p>
            <a:pPr lvl="1" algn="just"/>
            <a:r>
              <a:rPr lang="en-IN" sz="1700" dirty="0"/>
              <a:t>Tax Paid Status</a:t>
            </a:r>
          </a:p>
          <a:p>
            <a:pPr marL="457200" lvl="1" indent="0" algn="just">
              <a:buNone/>
            </a:pPr>
            <a:endParaRPr lang="en-IN" sz="1700" dirty="0"/>
          </a:p>
          <a:p>
            <a:pPr algn="just"/>
            <a:r>
              <a:rPr lang="en-IN" sz="1700" dirty="0"/>
              <a:t>All request details can be exported if required based on filtered value or otherwise.</a:t>
            </a:r>
          </a:p>
          <a:p>
            <a:pPr algn="just"/>
            <a:r>
              <a:rPr lang="en-IN" sz="1700" dirty="0"/>
              <a:t>History of the TAC request can also be viewed by the CEIR Admin</a:t>
            </a:r>
          </a:p>
          <a:p>
            <a:pPr lvl="1" algn="just"/>
            <a:endParaRPr lang="en-IN" dirty="0"/>
          </a:p>
          <a:p>
            <a:endParaRPr lang="en-IN" dirty="0"/>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9675509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9354587A-8F56-48A8-BAF7-F43EEB0D08B3}"/>
              </a:ext>
            </a:extLst>
          </p:cNvPr>
          <p:cNvPicPr>
            <a:picLocks noChangeAspect="1"/>
          </p:cNvPicPr>
          <p:nvPr/>
        </p:nvPicPr>
        <p:blipFill>
          <a:blip r:embed="rId2"/>
          <a:stretch>
            <a:fillRect/>
          </a:stretch>
        </p:blipFill>
        <p:spPr>
          <a:xfrm>
            <a:off x="448966" y="1109681"/>
            <a:ext cx="10994097" cy="3937695"/>
          </a:xfrm>
          <a:prstGeom prst="rect">
            <a:avLst/>
          </a:prstGeom>
        </p:spPr>
      </p:pic>
    </p:spTree>
    <p:extLst>
      <p:ext uri="{BB962C8B-B14F-4D97-AF65-F5344CB8AC3E}">
        <p14:creationId xmlns:p14="http://schemas.microsoft.com/office/powerpoint/2010/main" val="1010459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183336725"/>
              </p:ext>
            </p:extLst>
          </p:nvPr>
        </p:nvGraphicFramePr>
        <p:xfrm>
          <a:off x="258316" y="1435515"/>
          <a:ext cx="10372725" cy="4456113"/>
        </p:xfrm>
        <a:graphic>
          <a:graphicData uri="http://schemas.openxmlformats.org/presentationml/2006/ole">
            <mc:AlternateContent xmlns:mc="http://schemas.openxmlformats.org/markup-compatibility/2006">
              <mc:Choice xmlns:v="urn:schemas-microsoft-com:vml" Requires="v">
                <p:oleObj spid="_x0000_s3149" name="Document" r:id="rId3" imgW="5422900" imgH="3657600" progId="Word.Document.12">
                  <p:embed/>
                </p:oleObj>
              </mc:Choice>
              <mc:Fallback>
                <p:oleObj name="Document" r:id="rId3" imgW="5422900" imgH="3657600" progId="Word.Document.12">
                  <p:embed/>
                  <p:pic>
                    <p:nvPicPr>
                      <p:cNvPr id="0" name=""/>
                      <p:cNvPicPr/>
                      <p:nvPr/>
                    </p:nvPicPr>
                    <p:blipFill>
                      <a:blip r:embed="rId4"/>
                      <a:stretch>
                        <a:fillRect/>
                      </a:stretch>
                    </p:blipFill>
                    <p:spPr>
                      <a:xfrm>
                        <a:off x="258316" y="1435515"/>
                        <a:ext cx="10372725" cy="4456113"/>
                      </a:xfrm>
                      <a:prstGeom prst="rect">
                        <a:avLst/>
                      </a:prstGeom>
                    </p:spPr>
                  </p:pic>
                </p:oleObj>
              </mc:Fallback>
            </mc:AlternateContent>
          </a:graphicData>
        </a:graphic>
      </p:graphicFrame>
    </p:spTree>
    <p:extLst>
      <p:ext uri="{BB962C8B-B14F-4D97-AF65-F5344CB8AC3E}">
        <p14:creationId xmlns:p14="http://schemas.microsoft.com/office/powerpoint/2010/main" val="33399863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a:bodyPr>
          <a:lstStyle/>
          <a:p>
            <a:pPr algn="just"/>
            <a:r>
              <a:rPr lang="en-IN" dirty="0"/>
              <a:t>Importer registers the consignment containing TAC which are not yet uploaded using the  “Manage TAC Approval” functionality by any importer/TRC user</a:t>
            </a:r>
          </a:p>
          <a:p>
            <a:pPr algn="just"/>
            <a:r>
              <a:rPr lang="en-IN" dirty="0"/>
              <a:t>Such consignment are allowed to be uploaded</a:t>
            </a:r>
          </a:p>
          <a:p>
            <a:pPr algn="just"/>
            <a:r>
              <a:rPr lang="en-IN" dirty="0"/>
              <a:t>However a list of such pending TAC per transaction ID is maintained for consignment feature only</a:t>
            </a:r>
          </a:p>
          <a:p>
            <a:pPr algn="just"/>
            <a:r>
              <a:rPr lang="en-IN" dirty="0"/>
              <a:t>When custom approves the consignment, the corresponding entry in pending TAC list for that importer is deleted.</a:t>
            </a:r>
          </a:p>
          <a:p>
            <a:pPr algn="just"/>
            <a:r>
              <a:rPr lang="en-IN" dirty="0"/>
              <a:t>In between, if any other importer or TRC user upload the TAC informaiton, that the entry from the list is also deleted.</a:t>
            </a:r>
          </a:p>
          <a:p>
            <a:pPr algn="just"/>
            <a:r>
              <a:rPr lang="en-IN" dirty="0"/>
              <a:t>CEIR admin can view the pending TAC for all consignment.</a:t>
            </a:r>
          </a:p>
          <a:p>
            <a:pPr marL="0" indent="0">
              <a:buNone/>
            </a:pPr>
            <a:endParaRPr lang="en-IN" dirty="0"/>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406798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33EA9360-8F60-415E-B62E-2D45E53EA52B}"/>
              </a:ext>
            </a:extLst>
          </p:cNvPr>
          <p:cNvPicPr>
            <a:picLocks noChangeAspect="1"/>
          </p:cNvPicPr>
          <p:nvPr/>
        </p:nvPicPr>
        <p:blipFill>
          <a:blip r:embed="rId2"/>
          <a:stretch>
            <a:fillRect/>
          </a:stretch>
        </p:blipFill>
        <p:spPr>
          <a:xfrm>
            <a:off x="463639" y="1159043"/>
            <a:ext cx="11138263" cy="2650693"/>
          </a:xfrm>
          <a:prstGeom prst="rect">
            <a:avLst/>
          </a:prstGeom>
        </p:spPr>
      </p:pic>
    </p:spTree>
    <p:extLst>
      <p:ext uri="{BB962C8B-B14F-4D97-AF65-F5344CB8AC3E}">
        <p14:creationId xmlns:p14="http://schemas.microsoft.com/office/powerpoint/2010/main" val="33417170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543711279"/>
              </p:ext>
            </p:extLst>
          </p:nvPr>
        </p:nvGraphicFramePr>
        <p:xfrm>
          <a:off x="125413" y="1404938"/>
          <a:ext cx="10372725" cy="2830512"/>
        </p:xfrm>
        <a:graphic>
          <a:graphicData uri="http://schemas.openxmlformats.org/presentationml/2006/ole">
            <mc:AlternateContent xmlns:mc="http://schemas.openxmlformats.org/markup-compatibility/2006">
              <mc:Choice xmlns:v="urn:schemas-microsoft-com:vml" Requires="v">
                <p:oleObj spid="_x0000_s2126" name="Document" r:id="rId3" imgW="5422900" imgH="2324100" progId="Word.Document.12">
                  <p:embed/>
                </p:oleObj>
              </mc:Choice>
              <mc:Fallback>
                <p:oleObj name="Document" r:id="rId3" imgW="5422900" imgH="2324100" progId="Word.Document.12">
                  <p:embed/>
                  <p:pic>
                    <p:nvPicPr>
                      <p:cNvPr id="0" name=""/>
                      <p:cNvPicPr/>
                      <p:nvPr/>
                    </p:nvPicPr>
                    <p:blipFill>
                      <a:blip r:embed="rId4"/>
                      <a:stretch>
                        <a:fillRect/>
                      </a:stretch>
                    </p:blipFill>
                    <p:spPr>
                      <a:xfrm>
                        <a:off x="125413" y="1404938"/>
                        <a:ext cx="10372725" cy="2830512"/>
                      </a:xfrm>
                      <a:prstGeom prst="rect">
                        <a:avLst/>
                      </a:prstGeom>
                    </p:spPr>
                  </p:pic>
                </p:oleObj>
              </mc:Fallback>
            </mc:AlternateContent>
          </a:graphicData>
        </a:graphic>
      </p:graphicFrame>
      <p:sp>
        <p:nvSpPr>
          <p:cNvPr id="3" name="TextBox 2"/>
          <p:cNvSpPr txBox="1"/>
          <p:nvPr/>
        </p:nvSpPr>
        <p:spPr>
          <a:xfrm>
            <a:off x="713504" y="4947743"/>
            <a:ext cx="10688290"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200" b="1" dirty="0"/>
              <a:t>CEIR admin can delete any entry and add remark/reason for deletion</a:t>
            </a:r>
            <a:endParaRPr kumimoji="0" lang="en-US" sz="2200" b="1"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748223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6BA5-9A8F-41AE-9A71-741B2DF083E9}"/>
              </a:ext>
            </a:extLst>
          </p:cNvPr>
          <p:cNvSpPr>
            <a:spLocks noGrp="1"/>
          </p:cNvSpPr>
          <p:nvPr>
            <p:ph type="title"/>
          </p:nvPr>
        </p:nvSpPr>
        <p:spPr/>
        <p:txBody>
          <a:bodyPr/>
          <a:lstStyle/>
          <a:p>
            <a:r>
              <a:rPr lang="en-IN" dirty="0"/>
              <a:t>Update Visa</a:t>
            </a:r>
          </a:p>
        </p:txBody>
      </p:sp>
      <p:sp>
        <p:nvSpPr>
          <p:cNvPr id="3" name="Text Placeholder 2">
            <a:extLst>
              <a:ext uri="{FF2B5EF4-FFF2-40B4-BE49-F238E27FC236}">
                <a16:creationId xmlns:a16="http://schemas.microsoft.com/office/drawing/2014/main" id="{6726D050-DC01-4BFC-B08C-E4882776E737}"/>
              </a:ext>
            </a:extLst>
          </p:cNvPr>
          <p:cNvSpPr>
            <a:spLocks noGrp="1"/>
          </p:cNvSpPr>
          <p:nvPr>
            <p:ph type="body" sz="quarter" idx="10"/>
          </p:nvPr>
        </p:nvSpPr>
        <p:spPr>
          <a:xfrm>
            <a:off x="463639" y="1262272"/>
            <a:ext cx="10683430" cy="4260850"/>
          </a:xfrm>
        </p:spPr>
        <p:txBody>
          <a:bodyPr>
            <a:normAutofit fontScale="77500" lnSpcReduction="20000"/>
          </a:bodyPr>
          <a:lstStyle/>
          <a:p>
            <a:r>
              <a:rPr lang="en-IN" dirty="0"/>
              <a:t>Foreigner shall be updating their visa details at the time of registering of devices. There are 2 cases:</a:t>
            </a:r>
          </a:p>
          <a:p>
            <a:pPr lvl="1"/>
            <a:r>
              <a:rPr lang="en-IN" dirty="0"/>
              <a:t>Visa Details exist</a:t>
            </a:r>
          </a:p>
          <a:p>
            <a:pPr lvl="1"/>
            <a:r>
              <a:rPr lang="en-IN" dirty="0"/>
              <a:t>Visa Detail do not exist (bilateral relations between countries)</a:t>
            </a:r>
          </a:p>
          <a:p>
            <a:endParaRPr lang="en-IN" dirty="0"/>
          </a:p>
          <a:p>
            <a:r>
              <a:rPr lang="en-IN" dirty="0"/>
              <a:t>However, the stay of foreigner may get extended due to normal condition like business visa get extended etc</a:t>
            </a:r>
          </a:p>
          <a:p>
            <a:endParaRPr lang="en-IN" dirty="0"/>
          </a:p>
          <a:p>
            <a:r>
              <a:rPr lang="en-IN" dirty="0"/>
              <a:t>In such cases, the foreigner should update their visa using this feature.</a:t>
            </a:r>
          </a:p>
          <a:p>
            <a:endParaRPr lang="en-IN" dirty="0"/>
          </a:p>
          <a:p>
            <a:r>
              <a:rPr lang="en-IN" dirty="0"/>
              <a:t>Once visa is updated and approved, the device registration date is extended upto the new visa date</a:t>
            </a:r>
          </a:p>
          <a:p>
            <a:endParaRPr lang="en-IN" dirty="0"/>
          </a:p>
          <a:p>
            <a:r>
              <a:rPr lang="en-IN" dirty="0"/>
              <a:t>For cases,where the visa is not there, the default value is 1 month. In such cases, if the update visa request is sent, then the date is extended for 1 month from the last date of expiry as set in the system.</a:t>
            </a:r>
          </a:p>
          <a:p>
            <a:endParaRPr lang="en-IN" dirty="0"/>
          </a:p>
          <a:p>
            <a:r>
              <a:rPr lang="en-IN" dirty="0"/>
              <a:t>Once the visa expire, the devices are removed from the temporary whitelist. If the device usage is found after the visa has expired, then the same is reported.</a:t>
            </a:r>
          </a:p>
          <a:p>
            <a:endParaRPr lang="en-IN" dirty="0"/>
          </a:p>
        </p:txBody>
      </p:sp>
      <p:sp>
        <p:nvSpPr>
          <p:cNvPr id="4" name="Slide Number Placeholder 3">
            <a:extLst>
              <a:ext uri="{FF2B5EF4-FFF2-40B4-BE49-F238E27FC236}">
                <a16:creationId xmlns:a16="http://schemas.microsoft.com/office/drawing/2014/main" id="{CA292CA2-A531-46C0-B958-E57968617A4E}"/>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A8FD8283-9154-4F12-B7B8-5F4EDCC8D84B}"/>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61723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0796-AA42-4B0E-B8F8-9B31BC042FE1}"/>
              </a:ext>
            </a:extLst>
          </p:cNvPr>
          <p:cNvSpPr>
            <a:spLocks noGrp="1"/>
          </p:cNvSpPr>
          <p:nvPr>
            <p:ph type="title"/>
          </p:nvPr>
        </p:nvSpPr>
        <p:spPr/>
        <p:txBody>
          <a:bodyPr/>
          <a:lstStyle/>
          <a:p>
            <a:r>
              <a:rPr lang="en-IN" dirty="0"/>
              <a:t>Update VISA</a:t>
            </a:r>
          </a:p>
        </p:txBody>
      </p:sp>
      <p:sp>
        <p:nvSpPr>
          <p:cNvPr id="4" name="Slide Number Placeholder 3">
            <a:extLst>
              <a:ext uri="{FF2B5EF4-FFF2-40B4-BE49-F238E27FC236}">
                <a16:creationId xmlns:a16="http://schemas.microsoft.com/office/drawing/2014/main" id="{4480EA01-AB71-4D91-869E-7C73F1AAEE4A}"/>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888EBEFC-9261-44C5-974D-97DE2C7F3DD6}"/>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E3C100A-CD62-40E9-A782-462B385912BD}"/>
              </a:ext>
            </a:extLst>
          </p:cNvPr>
          <p:cNvPicPr>
            <a:picLocks noChangeAspect="1"/>
          </p:cNvPicPr>
          <p:nvPr/>
        </p:nvPicPr>
        <p:blipFill>
          <a:blip r:embed="rId2"/>
          <a:stretch>
            <a:fillRect/>
          </a:stretch>
        </p:blipFill>
        <p:spPr>
          <a:xfrm>
            <a:off x="463639" y="1163432"/>
            <a:ext cx="11291146" cy="1954237"/>
          </a:xfrm>
          <a:prstGeom prst="rect">
            <a:avLst/>
          </a:prstGeom>
        </p:spPr>
      </p:pic>
    </p:spTree>
    <p:extLst>
      <p:ext uri="{BB962C8B-B14F-4D97-AF65-F5344CB8AC3E}">
        <p14:creationId xmlns:p14="http://schemas.microsoft.com/office/powerpoint/2010/main" val="11943330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018178"/>
            <a:ext cx="5873661" cy="3106032"/>
          </a:xfrm>
        </p:spPr>
        <p:txBody>
          <a:bodyPr>
            <a:normAutofit/>
          </a:bodyPr>
          <a:lstStyle/>
          <a:p>
            <a:pPr marL="0" indent="0">
              <a:buNone/>
            </a:pPr>
            <a:r>
              <a:rPr lang="en-US" sz="1800" b="1" dirty="0">
                <a:effectLst/>
              </a:rPr>
              <a:t>User Flow Management</a:t>
            </a:r>
          </a:p>
          <a:p>
            <a:r>
              <a:rPr lang="en-US" sz="1800" dirty="0">
                <a:effectLst/>
              </a:rPr>
              <a:t>Stakeholder login into the portal</a:t>
            </a:r>
          </a:p>
          <a:p>
            <a:r>
              <a:rPr lang="en-US" sz="1800" dirty="0">
                <a:effectLst/>
              </a:rPr>
              <a:t>Stakeholder submit a request on CEIR portal like register consignment, stock upload</a:t>
            </a:r>
          </a:p>
          <a:p>
            <a:r>
              <a:rPr lang="en-US" sz="1800" dirty="0">
                <a:effectLst/>
              </a:rPr>
              <a:t>CEIR Admin approve/reject request</a:t>
            </a:r>
          </a:p>
          <a:p>
            <a:pPr marL="0" indent="0">
              <a:buNone/>
            </a:pPr>
            <a:endParaRPr lang="en-US" sz="1800" dirty="0">
              <a:effectLst/>
            </a:endParaRPr>
          </a:p>
          <a:p>
            <a:endParaRPr lang="en-US" sz="1800"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5873661"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CEIR Admin approve/reject all the the user related requests in the CEIR system. </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sp>
        <p:nvSpPr>
          <p:cNvPr id="11" name="TextBox 10"/>
          <p:cNvSpPr txBox="1"/>
          <p:nvPr/>
        </p:nvSpPr>
        <p:spPr>
          <a:xfrm>
            <a:off x="9857595" y="3357734"/>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Delete, Approve, Reject</a:t>
            </a:r>
          </a:p>
        </p:txBody>
      </p:sp>
      <p:sp>
        <p:nvSpPr>
          <p:cNvPr id="15" name="Rectangle 14"/>
          <p:cNvSpPr/>
          <p:nvPr/>
        </p:nvSpPr>
        <p:spPr>
          <a:xfrm>
            <a:off x="8300155" y="4470238"/>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6" name="Down Arrow 15"/>
          <p:cNvSpPr/>
          <p:nvPr/>
        </p:nvSpPr>
        <p:spPr>
          <a:xfrm>
            <a:off x="9369778" y="3154938"/>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7" name="Picture 16"/>
          <p:cNvPicPr>
            <a:picLocks noChangeAspect="1"/>
          </p:cNvPicPr>
          <p:nvPr/>
        </p:nvPicPr>
        <p:blipFill>
          <a:blip r:embed="rId2"/>
          <a:stretch>
            <a:fillRect/>
          </a:stretch>
        </p:blipFill>
        <p:spPr>
          <a:xfrm>
            <a:off x="9142186" y="1518430"/>
            <a:ext cx="783412" cy="783412"/>
          </a:xfrm>
          <a:prstGeom prst="rect">
            <a:avLst/>
          </a:prstGeom>
        </p:spPr>
      </p:pic>
      <p:sp>
        <p:nvSpPr>
          <p:cNvPr id="18" name="TextBox 17"/>
          <p:cNvSpPr txBox="1"/>
          <p:nvPr/>
        </p:nvSpPr>
        <p:spPr>
          <a:xfrm>
            <a:off x="8797292" y="2454242"/>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Admi</a:t>
            </a:r>
            <a:r>
              <a:rPr lang="en-US" dirty="0"/>
              <a:t>n</a:t>
            </a: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This feature is one of the key feature in the system.</a:t>
            </a:r>
          </a:p>
          <a:p>
            <a:pPr>
              <a:buFont typeface="Wingdings" panose="05000000000000000000" pitchFamily="2" charset="2"/>
              <a:buChar char="v"/>
            </a:pPr>
            <a:endParaRPr lang="en-IN" dirty="0"/>
          </a:p>
          <a:p>
            <a:pPr>
              <a:buFont typeface="Wingdings" panose="05000000000000000000" pitchFamily="2" charset="2"/>
              <a:buChar char="v"/>
            </a:pPr>
            <a:r>
              <a:rPr lang="en-IN" dirty="0"/>
              <a:t>This allow CEIR admin to approve/reject the request in the CEIR system.</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Configuration - Items</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20283879"/>
              </p:ext>
            </p:extLst>
          </p:nvPr>
        </p:nvGraphicFramePr>
        <p:xfrm>
          <a:off x="689417" y="1368777"/>
          <a:ext cx="9807222" cy="5408129"/>
        </p:xfrm>
        <a:graphic>
          <a:graphicData uri="http://schemas.openxmlformats.org/drawingml/2006/table">
            <a:tbl>
              <a:tblPr firstRow="1" bandRow="1">
                <a:tableStyleId>{69C7853C-536D-4A76-A0AE-DD22124D55A5}</a:tableStyleId>
              </a:tblPr>
              <a:tblGrid>
                <a:gridCol w="3104444">
                  <a:extLst>
                    <a:ext uri="{9D8B030D-6E8A-4147-A177-3AD203B41FA5}">
                      <a16:colId xmlns:a16="http://schemas.microsoft.com/office/drawing/2014/main" val="20000"/>
                    </a:ext>
                  </a:extLst>
                </a:gridCol>
                <a:gridCol w="6702778">
                  <a:extLst>
                    <a:ext uri="{9D8B030D-6E8A-4147-A177-3AD203B41FA5}">
                      <a16:colId xmlns:a16="http://schemas.microsoft.com/office/drawing/2014/main" val="20001"/>
                    </a:ext>
                  </a:extLst>
                </a:gridCol>
              </a:tblGrid>
              <a:tr h="853722">
                <a:tc>
                  <a:txBody>
                    <a:bodyPr/>
                    <a:lstStyle/>
                    <a:p>
                      <a:r>
                        <a:rPr lang="en-US" sz="1800" dirty="0"/>
                        <a:t>Item</a:t>
                      </a:r>
                    </a:p>
                  </a:txBody>
                  <a:tcPr/>
                </a:tc>
                <a:tc>
                  <a:txBody>
                    <a:bodyPr/>
                    <a:lstStyle/>
                    <a:p>
                      <a:r>
                        <a:rPr lang="en-US" sz="1800" dirty="0"/>
                        <a:t>Description</a:t>
                      </a:r>
                    </a:p>
                  </a:txBody>
                  <a:tcPr/>
                </a:tc>
                <a:extLst>
                  <a:ext uri="{0D108BD9-81ED-4DB2-BD59-A6C34878D82A}">
                    <a16:rowId xmlns:a16="http://schemas.microsoft.com/office/drawing/2014/main" val="10000"/>
                  </a:ext>
                </a:extLst>
              </a:tr>
              <a:tr h="853722">
                <a:tc>
                  <a:txBody>
                    <a:bodyPr/>
                    <a:lstStyle/>
                    <a:p>
                      <a:r>
                        <a:rPr lang="en-US" sz="1800" dirty="0"/>
                        <a:t>Consignment</a:t>
                      </a:r>
                    </a:p>
                  </a:txBody>
                  <a:tcPr/>
                </a:tc>
                <a:tc>
                  <a:txBody>
                    <a:bodyPr/>
                    <a:lstStyle/>
                    <a:p>
                      <a:r>
                        <a:rPr lang="en-US" sz="1800" dirty="0"/>
                        <a:t>Approve/Reject</a:t>
                      </a:r>
                      <a:r>
                        <a:rPr lang="en-US" sz="1800" baseline="0" dirty="0"/>
                        <a:t> the consignment. Can also withdraw the consignment</a:t>
                      </a:r>
                      <a:endParaRPr lang="en-US" sz="1800" dirty="0"/>
                    </a:p>
                  </a:txBody>
                  <a:tcPr/>
                </a:tc>
                <a:extLst>
                  <a:ext uri="{0D108BD9-81ED-4DB2-BD59-A6C34878D82A}">
                    <a16:rowId xmlns:a16="http://schemas.microsoft.com/office/drawing/2014/main" val="10001"/>
                  </a:ext>
                </a:extLst>
              </a:tr>
              <a:tr h="853722">
                <a:tc>
                  <a:txBody>
                    <a:bodyPr/>
                    <a:lstStyle/>
                    <a:p>
                      <a:r>
                        <a:rPr lang="en-US" sz="1800" dirty="0"/>
                        <a:t>Stock</a:t>
                      </a:r>
                    </a:p>
                  </a:txBody>
                  <a:tcPr/>
                </a:tc>
                <a:tc>
                  <a:txBody>
                    <a:bodyPr/>
                    <a:lstStyle/>
                    <a:p>
                      <a:r>
                        <a:rPr lang="en-US" sz="1800" dirty="0"/>
                        <a:t>Approve/Reject</a:t>
                      </a:r>
                      <a:r>
                        <a:rPr lang="en-US" sz="1800" baseline="0" dirty="0"/>
                        <a:t> the stock. Can also withdraw the stock</a:t>
                      </a:r>
                      <a:endParaRPr lang="en-US" sz="1800" dirty="0"/>
                    </a:p>
                  </a:txBody>
                  <a:tcPr/>
                </a:tc>
                <a:extLst>
                  <a:ext uri="{0D108BD9-81ED-4DB2-BD59-A6C34878D82A}">
                    <a16:rowId xmlns:a16="http://schemas.microsoft.com/office/drawing/2014/main" val="10002"/>
                  </a:ext>
                </a:extLst>
              </a:tr>
              <a:tr h="1139519">
                <a:tc>
                  <a:txBody>
                    <a:bodyPr/>
                    <a:lstStyle/>
                    <a:p>
                      <a:r>
                        <a:rPr lang="en-US" sz="1800" dirty="0"/>
                        <a:t>Registration</a:t>
                      </a:r>
                      <a:r>
                        <a:rPr lang="en-US" sz="1800" baseline="0" dirty="0"/>
                        <a:t> Request</a:t>
                      </a:r>
                      <a:endParaRPr lang="en-US" sz="1800" dirty="0"/>
                    </a:p>
                  </a:txBody>
                  <a:tcPr/>
                </a:tc>
                <a:tc>
                  <a:txBody>
                    <a:bodyPr/>
                    <a:lstStyle/>
                    <a:p>
                      <a:r>
                        <a:rPr lang="en-US" sz="1800" dirty="0"/>
                        <a:t>Approve</a:t>
                      </a:r>
                      <a:r>
                        <a:rPr lang="en-US" sz="1800" baseline="0" dirty="0"/>
                        <a:t>/Reject the self registration request as sent by user using Registration Portal. Can also change user state if required. Can add/remove role for Importer/Retailer/Distributor.</a:t>
                      </a:r>
                      <a:endParaRPr lang="en-US" sz="1800" dirty="0"/>
                    </a:p>
                  </a:txBody>
                  <a:tcPr/>
                </a:tc>
                <a:extLst>
                  <a:ext uri="{0D108BD9-81ED-4DB2-BD59-A6C34878D82A}">
                    <a16:rowId xmlns:a16="http://schemas.microsoft.com/office/drawing/2014/main" val="10003"/>
                  </a:ext>
                </a:extLst>
              </a:tr>
              <a:tr h="853722">
                <a:tc>
                  <a:txBody>
                    <a:bodyPr/>
                    <a:lstStyle/>
                    <a:p>
                      <a:r>
                        <a:rPr lang="en-US" sz="1800" dirty="0"/>
                        <a:t>Block</a:t>
                      </a:r>
                      <a:r>
                        <a:rPr lang="en-US" sz="1800" baseline="0" dirty="0"/>
                        <a:t>/Unblock Device</a:t>
                      </a:r>
                      <a:endParaRPr lang="en-US" sz="1800" dirty="0"/>
                    </a:p>
                  </a:txBody>
                  <a:tcPr/>
                </a:tc>
                <a:tc>
                  <a:txBody>
                    <a:bodyPr/>
                    <a:lstStyle/>
                    <a:p>
                      <a:r>
                        <a:rPr lang="en-US" sz="1800" dirty="0"/>
                        <a:t>Approve/Reject</a:t>
                      </a:r>
                      <a:r>
                        <a:rPr lang="en-US" sz="1800" baseline="0" dirty="0"/>
                        <a:t> the block/unblock request from the mobile operators. </a:t>
                      </a:r>
                      <a:endParaRPr lang="en-US" sz="1800" dirty="0"/>
                    </a:p>
                  </a:txBody>
                  <a:tcPr/>
                </a:tc>
                <a:extLst>
                  <a:ext uri="{0D108BD9-81ED-4DB2-BD59-A6C34878D82A}">
                    <a16:rowId xmlns:a16="http://schemas.microsoft.com/office/drawing/2014/main" val="10004"/>
                  </a:ext>
                </a:extLst>
              </a:tr>
              <a:tr h="853722">
                <a:tc>
                  <a:txBody>
                    <a:bodyPr/>
                    <a:lstStyle/>
                    <a:p>
                      <a:r>
                        <a:rPr lang="en-US" sz="1800" dirty="0"/>
                        <a:t>Stolen/Recovery</a:t>
                      </a:r>
                    </a:p>
                  </a:txBody>
                  <a:tcPr/>
                </a:tc>
                <a:tc>
                  <a:txBody>
                    <a:bodyPr/>
                    <a:lstStyle/>
                    <a:p>
                      <a:r>
                        <a:rPr lang="en-US" sz="1800" dirty="0"/>
                        <a:t>Approve/Reject</a:t>
                      </a:r>
                      <a:r>
                        <a:rPr lang="en-US" sz="1800" baseline="0" dirty="0"/>
                        <a:t> the stolen/recovery request from the lawful agency. </a:t>
                      </a:r>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85199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Configuration – Items – Contd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28813250"/>
              </p:ext>
            </p:extLst>
          </p:nvPr>
        </p:nvGraphicFramePr>
        <p:xfrm>
          <a:off x="689417" y="1368777"/>
          <a:ext cx="9807222" cy="4268610"/>
        </p:xfrm>
        <a:graphic>
          <a:graphicData uri="http://schemas.openxmlformats.org/drawingml/2006/table">
            <a:tbl>
              <a:tblPr firstRow="1" bandRow="1">
                <a:tableStyleId>{69C7853C-536D-4A76-A0AE-DD22124D55A5}</a:tableStyleId>
              </a:tblPr>
              <a:tblGrid>
                <a:gridCol w="3104444">
                  <a:extLst>
                    <a:ext uri="{9D8B030D-6E8A-4147-A177-3AD203B41FA5}">
                      <a16:colId xmlns:a16="http://schemas.microsoft.com/office/drawing/2014/main" val="20000"/>
                    </a:ext>
                  </a:extLst>
                </a:gridCol>
                <a:gridCol w="6702778">
                  <a:extLst>
                    <a:ext uri="{9D8B030D-6E8A-4147-A177-3AD203B41FA5}">
                      <a16:colId xmlns:a16="http://schemas.microsoft.com/office/drawing/2014/main" val="20001"/>
                    </a:ext>
                  </a:extLst>
                </a:gridCol>
              </a:tblGrid>
              <a:tr h="853722">
                <a:tc>
                  <a:txBody>
                    <a:bodyPr/>
                    <a:lstStyle/>
                    <a:p>
                      <a:r>
                        <a:rPr lang="en-US" sz="1800" dirty="0"/>
                        <a:t>Item</a:t>
                      </a:r>
                    </a:p>
                  </a:txBody>
                  <a:tcPr/>
                </a:tc>
                <a:tc>
                  <a:txBody>
                    <a:bodyPr/>
                    <a:lstStyle/>
                    <a:p>
                      <a:r>
                        <a:rPr lang="en-US" sz="1800" dirty="0"/>
                        <a:t>Description</a:t>
                      </a:r>
                    </a:p>
                  </a:txBody>
                  <a:tcPr/>
                </a:tc>
                <a:extLst>
                  <a:ext uri="{0D108BD9-81ED-4DB2-BD59-A6C34878D82A}">
                    <a16:rowId xmlns:a16="http://schemas.microsoft.com/office/drawing/2014/main" val="10000"/>
                  </a:ext>
                </a:extLst>
              </a:tr>
              <a:tr h="853722">
                <a:tc>
                  <a:txBody>
                    <a:bodyPr/>
                    <a:lstStyle/>
                    <a:p>
                      <a:r>
                        <a:rPr lang="en-US" sz="1800" dirty="0"/>
                        <a:t>Grievance</a:t>
                      </a:r>
                    </a:p>
                  </a:txBody>
                  <a:tcPr/>
                </a:tc>
                <a:tc>
                  <a:txBody>
                    <a:bodyPr/>
                    <a:lstStyle/>
                    <a:p>
                      <a:r>
                        <a:rPr lang="en-US" sz="1800" dirty="0"/>
                        <a:t>Option to view and reply to raised</a:t>
                      </a:r>
                      <a:r>
                        <a:rPr lang="en-US" sz="1800" baseline="0" dirty="0"/>
                        <a:t> grievance. Admin can also close the grievances</a:t>
                      </a:r>
                      <a:endParaRPr lang="en-US" sz="1800" dirty="0"/>
                    </a:p>
                  </a:txBody>
                  <a:tcPr/>
                </a:tc>
                <a:extLst>
                  <a:ext uri="{0D108BD9-81ED-4DB2-BD59-A6C34878D82A}">
                    <a16:rowId xmlns:a16="http://schemas.microsoft.com/office/drawing/2014/main" val="10001"/>
                  </a:ext>
                </a:extLst>
              </a:tr>
              <a:tr h="853722">
                <a:tc>
                  <a:txBody>
                    <a:bodyPr/>
                    <a:lstStyle/>
                    <a:p>
                      <a:r>
                        <a:rPr lang="en-US" sz="1800" dirty="0"/>
                        <a:t>Manage Type Approval</a:t>
                      </a:r>
                    </a:p>
                  </a:txBody>
                  <a:tcPr/>
                </a:tc>
                <a:tc>
                  <a:txBody>
                    <a:bodyPr/>
                    <a:lstStyle/>
                    <a:p>
                      <a:r>
                        <a:rPr lang="en-US" sz="1800" dirty="0"/>
                        <a:t>Approve</a:t>
                      </a:r>
                      <a:r>
                        <a:rPr lang="en-US" sz="1800" baseline="0" dirty="0"/>
                        <a:t> / Reject the Type approved request</a:t>
                      </a:r>
                      <a:endParaRPr lang="en-US" sz="1800" dirty="0"/>
                    </a:p>
                  </a:txBody>
                  <a:tcPr/>
                </a:tc>
                <a:extLst>
                  <a:ext uri="{0D108BD9-81ED-4DB2-BD59-A6C34878D82A}">
                    <a16:rowId xmlns:a16="http://schemas.microsoft.com/office/drawing/2014/main" val="10002"/>
                  </a:ext>
                </a:extLst>
              </a:tr>
              <a:tr h="853722">
                <a:tc>
                  <a:txBody>
                    <a:bodyPr/>
                    <a:lstStyle/>
                    <a:p>
                      <a:r>
                        <a:rPr lang="en-US" sz="1800" dirty="0"/>
                        <a:t>Register Device</a:t>
                      </a:r>
                    </a:p>
                  </a:txBody>
                  <a:tcPr/>
                </a:tc>
                <a:tc>
                  <a:txBody>
                    <a:bodyPr/>
                    <a:lstStyle/>
                    <a:p>
                      <a:r>
                        <a:rPr lang="en-US" sz="1800" dirty="0"/>
                        <a:t>Approve/ Reject register device request</a:t>
                      </a:r>
                    </a:p>
                  </a:txBody>
                  <a:tcPr/>
                </a:tc>
                <a:extLst>
                  <a:ext uri="{0D108BD9-81ED-4DB2-BD59-A6C34878D82A}">
                    <a16:rowId xmlns:a16="http://schemas.microsoft.com/office/drawing/2014/main" val="10003"/>
                  </a:ext>
                </a:extLst>
              </a:tr>
              <a:tr h="853722">
                <a:tc>
                  <a:txBody>
                    <a:bodyPr/>
                    <a:lstStyle/>
                    <a:p>
                      <a:r>
                        <a:rPr lang="en-US" sz="1800" dirty="0"/>
                        <a:t>Update VISA </a:t>
                      </a:r>
                    </a:p>
                  </a:txBody>
                  <a:tcPr/>
                </a:tc>
                <a:tc>
                  <a:txBody>
                    <a:bodyPr/>
                    <a:lstStyle/>
                    <a:p>
                      <a:r>
                        <a:rPr lang="en-US" sz="1800" dirty="0"/>
                        <a:t>Approve/ Reject update visa request </a:t>
                      </a:r>
                    </a:p>
                  </a:txBody>
                  <a:tcPr/>
                </a:tc>
                <a:extLst>
                  <a:ext uri="{0D108BD9-81ED-4DB2-BD59-A6C34878D82A}">
                    <a16:rowId xmlns:a16="http://schemas.microsoft.com/office/drawing/2014/main" val="1693536865"/>
                  </a:ext>
                </a:extLst>
              </a:tr>
            </a:tbl>
          </a:graphicData>
        </a:graphic>
      </p:graphicFrame>
    </p:spTree>
    <p:extLst>
      <p:ext uri="{BB962C8B-B14F-4D97-AF65-F5344CB8AC3E}">
        <p14:creationId xmlns:p14="http://schemas.microsoft.com/office/powerpoint/2010/main" val="4987675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CEIR Admin User – System Interface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25569209"/>
              </p:ext>
            </p:extLst>
          </p:nvPr>
        </p:nvGraphicFramePr>
        <p:xfrm>
          <a:off x="784578" y="1361722"/>
          <a:ext cx="9796463" cy="4419600"/>
        </p:xfrm>
        <a:graphic>
          <a:graphicData uri="http://schemas.openxmlformats.org/presentationml/2006/ole">
            <mc:AlternateContent xmlns:mc="http://schemas.openxmlformats.org/markup-compatibility/2006">
              <mc:Choice xmlns:v="urn:schemas-microsoft-com:vml" Requires="v">
                <p:oleObj spid="_x0000_s1133" name="Document" r:id="rId3" imgW="5829300" imgH="2628900" progId="Word.Document.12">
                  <p:embed/>
                </p:oleObj>
              </mc:Choice>
              <mc:Fallback>
                <p:oleObj name="Document" r:id="rId3" imgW="5829300" imgH="2628900" progId="Word.Document.12">
                  <p:embed/>
                  <p:pic>
                    <p:nvPicPr>
                      <p:cNvPr id="0" name=""/>
                      <p:cNvPicPr/>
                      <p:nvPr/>
                    </p:nvPicPr>
                    <p:blipFill>
                      <a:blip r:embed="rId4"/>
                      <a:stretch>
                        <a:fillRect/>
                      </a:stretch>
                    </p:blipFill>
                    <p:spPr>
                      <a:xfrm>
                        <a:off x="784578" y="1361722"/>
                        <a:ext cx="9796463" cy="4419600"/>
                      </a:xfrm>
                      <a:prstGeom prst="rect">
                        <a:avLst/>
                      </a:prstGeom>
                    </p:spPr>
                  </p:pic>
                </p:oleObj>
              </mc:Fallback>
            </mc:AlternateContent>
          </a:graphicData>
        </a:graphic>
      </p:graphicFrame>
    </p:spTree>
    <p:extLst>
      <p:ext uri="{BB962C8B-B14F-4D97-AF65-F5344CB8AC3E}">
        <p14:creationId xmlns:p14="http://schemas.microsoft.com/office/powerpoint/2010/main" val="4072197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Consignment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013886"/>
            <a:ext cx="10683430" cy="5591701"/>
          </a:xfrm>
        </p:spPr>
        <p:txBody>
          <a:bodyPr>
            <a:normAutofit fontScale="85000" lnSpcReduction="20000"/>
          </a:bodyPr>
          <a:lstStyle/>
          <a:p>
            <a:pPr algn="just"/>
            <a:r>
              <a:rPr lang="en-IN" sz="1900" dirty="0"/>
              <a:t>Once consignment is registered by Importer and processed by the system successfully, it is approved/rejected by CEIR Admin</a:t>
            </a:r>
          </a:p>
          <a:p>
            <a:pPr algn="just"/>
            <a:endParaRPr lang="en-IN" sz="1900" dirty="0"/>
          </a:p>
          <a:p>
            <a:pPr algn="just"/>
            <a:r>
              <a:rPr lang="en-IN" sz="1900" dirty="0"/>
              <a:t>If approved by CEIR Admin, the consignment goes to custom for clearance</a:t>
            </a:r>
          </a:p>
          <a:p>
            <a:pPr algn="just"/>
            <a:endParaRPr lang="en-IN" sz="1900" dirty="0"/>
          </a:p>
          <a:p>
            <a:pPr algn="just"/>
            <a:r>
              <a:rPr lang="en-IN" sz="1900" dirty="0"/>
              <a:t>If rejected by CEIR Admin, then the consignment goes back to Importer for updation and resubmission</a:t>
            </a:r>
          </a:p>
          <a:p>
            <a:pPr marL="0" indent="0" algn="just">
              <a:buNone/>
            </a:pPr>
            <a:endParaRPr lang="en-IN" sz="1900" dirty="0"/>
          </a:p>
          <a:p>
            <a:pPr algn="just"/>
            <a:r>
              <a:rPr lang="en-IN" sz="1900" dirty="0"/>
              <a:t> Email Notifications is sent to the importer on approval/rejection by CEIR Admin</a:t>
            </a:r>
          </a:p>
          <a:p>
            <a:pPr algn="just"/>
            <a:endParaRPr lang="en-IN" sz="1900" dirty="0"/>
          </a:p>
          <a:p>
            <a:pPr algn="just"/>
            <a:r>
              <a:rPr lang="en-IN" sz="1900" dirty="0"/>
              <a:t>Filter can be set on </a:t>
            </a:r>
          </a:p>
          <a:p>
            <a:pPr lvl="1" algn="just"/>
            <a:r>
              <a:rPr lang="en-IN" sz="1900" dirty="0"/>
              <a:t>Start Date/End Date</a:t>
            </a:r>
          </a:p>
          <a:p>
            <a:pPr lvl="1" algn="just"/>
            <a:r>
              <a:rPr lang="en-IN" sz="1900" dirty="0"/>
              <a:t>Transaction ID</a:t>
            </a:r>
          </a:p>
          <a:p>
            <a:pPr lvl="1" algn="just"/>
            <a:r>
              <a:rPr lang="en-IN" sz="1900" dirty="0"/>
              <a:t>Name</a:t>
            </a:r>
          </a:p>
          <a:p>
            <a:pPr lvl="1" algn="just"/>
            <a:r>
              <a:rPr lang="en-IN" sz="1900" dirty="0"/>
              <a:t>Consignment Status</a:t>
            </a:r>
          </a:p>
          <a:p>
            <a:pPr lvl="1" algn="just"/>
            <a:r>
              <a:rPr lang="en-IN" sz="1900" dirty="0"/>
              <a:t>Tax Paid Status</a:t>
            </a:r>
          </a:p>
          <a:p>
            <a:pPr marL="0" indent="0" algn="just">
              <a:buNone/>
            </a:pPr>
            <a:endParaRPr lang="en-IN" sz="1900" dirty="0"/>
          </a:p>
          <a:p>
            <a:pPr algn="just"/>
            <a:r>
              <a:rPr lang="en-IN" sz="1900" dirty="0"/>
              <a:t>All consignment details can be exported if required based on filtered value or otherwise.</a:t>
            </a:r>
          </a:p>
          <a:p>
            <a:pPr algn="just"/>
            <a:endParaRPr lang="en-IN" sz="1900" dirty="0"/>
          </a:p>
          <a:p>
            <a:pPr algn="just"/>
            <a:r>
              <a:rPr lang="en-IN" sz="1900" dirty="0"/>
              <a:t>History of the consignment raised can also be viewed by the CEIR Admin</a:t>
            </a:r>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583716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Consignment - View</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4DF42225-50E9-4135-9AC0-9847EB68BE7D}"/>
              </a:ext>
            </a:extLst>
          </p:cNvPr>
          <p:cNvPicPr>
            <a:picLocks noChangeAspect="1"/>
          </p:cNvPicPr>
          <p:nvPr/>
        </p:nvPicPr>
        <p:blipFill>
          <a:blip r:embed="rId2"/>
          <a:stretch>
            <a:fillRect/>
          </a:stretch>
        </p:blipFill>
        <p:spPr>
          <a:xfrm>
            <a:off x="369507" y="1409086"/>
            <a:ext cx="10623086" cy="4409823"/>
          </a:xfrm>
          <a:prstGeom prst="rect">
            <a:avLst/>
          </a:prstGeom>
        </p:spPr>
      </p:pic>
    </p:spTree>
    <p:extLst>
      <p:ext uri="{BB962C8B-B14F-4D97-AF65-F5344CB8AC3E}">
        <p14:creationId xmlns:p14="http://schemas.microsoft.com/office/powerpoint/2010/main" val="3498520065"/>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27906</TotalTime>
  <Words>1750</Words>
  <Application>Microsoft Office PowerPoint</Application>
  <PresentationFormat>Widescreen</PresentationFormat>
  <Paragraphs>370</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Arial</vt:lpstr>
      <vt:lpstr>Calibri</vt:lpstr>
      <vt:lpstr>Calibri Light</vt:lpstr>
      <vt:lpstr>Wingdings</vt:lpstr>
      <vt:lpstr>White Theme</vt:lpstr>
      <vt:lpstr>Document</vt:lpstr>
      <vt:lpstr>CEIR   CEIR Admin -Training Manual</vt:lpstr>
      <vt:lpstr>PowerPoint Presentation</vt:lpstr>
      <vt:lpstr>Overview</vt:lpstr>
      <vt:lpstr>Feature Impact / Use Cases</vt:lpstr>
      <vt:lpstr>Configuration - Items</vt:lpstr>
      <vt:lpstr>Configuration – Items – Contd …</vt:lpstr>
      <vt:lpstr>CEIR Admin User – System Interface</vt:lpstr>
      <vt:lpstr>Consignment</vt:lpstr>
      <vt:lpstr>Consignment - View</vt:lpstr>
      <vt:lpstr>Stock </vt:lpstr>
      <vt:lpstr>Stock Management - GUI</vt:lpstr>
      <vt:lpstr>Registration Request</vt:lpstr>
      <vt:lpstr>Registration Request - GUI</vt:lpstr>
      <vt:lpstr>Block / Unblock Device</vt:lpstr>
      <vt:lpstr>Block/Unblock - GUI</vt:lpstr>
      <vt:lpstr>Stolen and Recovery</vt:lpstr>
      <vt:lpstr>Stolen and Recovery - GUI</vt:lpstr>
      <vt:lpstr>Grievance </vt:lpstr>
      <vt:lpstr>Grievance - GUI</vt:lpstr>
      <vt:lpstr>Manage Type Approval</vt:lpstr>
      <vt:lpstr>Manage Type Approval - GUI</vt:lpstr>
      <vt:lpstr>Register Device</vt:lpstr>
      <vt:lpstr>Register Device - GUI</vt:lpstr>
      <vt:lpstr>Register Device - GUI</vt:lpstr>
      <vt:lpstr>Pending TAC List</vt:lpstr>
      <vt:lpstr>Pending TAC List- GUI</vt:lpstr>
      <vt:lpstr>Pending TAC List - GUI</vt:lpstr>
      <vt:lpstr>Update Visa</vt:lpstr>
      <vt:lpstr>Update VISA</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589</cp:revision>
  <dcterms:created xsi:type="dcterms:W3CDTF">2019-04-20T15:44:52Z</dcterms:created>
  <dcterms:modified xsi:type="dcterms:W3CDTF">2020-12-14T17:39:38Z</dcterms:modified>
</cp:coreProperties>
</file>