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40"/>
  </p:notesMasterIdLst>
  <p:sldIdLst>
    <p:sldId id="329" r:id="rId2"/>
    <p:sldId id="286" r:id="rId3"/>
    <p:sldId id="290" r:id="rId4"/>
    <p:sldId id="386" r:id="rId5"/>
    <p:sldId id="285" r:id="rId6"/>
    <p:sldId id="303" r:id="rId7"/>
    <p:sldId id="288" r:id="rId8"/>
    <p:sldId id="291" r:id="rId9"/>
    <p:sldId id="292" r:id="rId10"/>
    <p:sldId id="293" r:id="rId11"/>
    <p:sldId id="294" r:id="rId12"/>
    <p:sldId id="373" r:id="rId13"/>
    <p:sldId id="384" r:id="rId14"/>
    <p:sldId id="389" r:id="rId15"/>
    <p:sldId id="390" r:id="rId16"/>
    <p:sldId id="385" r:id="rId17"/>
    <p:sldId id="374" r:id="rId18"/>
    <p:sldId id="380" r:id="rId19"/>
    <p:sldId id="375" r:id="rId20"/>
    <p:sldId id="295" r:id="rId21"/>
    <p:sldId id="296" r:id="rId22"/>
    <p:sldId id="297" r:id="rId23"/>
    <p:sldId id="314" r:id="rId24"/>
    <p:sldId id="298" r:id="rId25"/>
    <p:sldId id="330" r:id="rId26"/>
    <p:sldId id="299" r:id="rId27"/>
    <p:sldId id="331" r:id="rId28"/>
    <p:sldId id="300" r:id="rId29"/>
    <p:sldId id="376" r:id="rId30"/>
    <p:sldId id="332" r:id="rId31"/>
    <p:sldId id="377" r:id="rId32"/>
    <p:sldId id="378" r:id="rId33"/>
    <p:sldId id="391" r:id="rId34"/>
    <p:sldId id="381" r:id="rId35"/>
    <p:sldId id="388" r:id="rId36"/>
    <p:sldId id="372" r:id="rId37"/>
    <p:sldId id="371" r:id="rId38"/>
    <p:sldId id="281"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FBF"/>
    <a:srgbClr val="1B47B6"/>
    <a:srgbClr val="1A47C5"/>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6036" autoAdjust="0"/>
  </p:normalViewPr>
  <p:slideViewPr>
    <p:cSldViewPr snapToGrid="0" snapToObjects="1">
      <p:cViewPr varScale="1">
        <p:scale>
          <a:sx n="106" d="100"/>
          <a:sy n="106" d="100"/>
        </p:scale>
        <p:origin x="822"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19 July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19 July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Consignment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0CB46C9-98AC-4565-8989-8D60DD1EE974}"/>
              </a:ext>
            </a:extLst>
          </p:cNvPr>
          <p:cNvPicPr>
            <a:picLocks noChangeAspect="1"/>
          </p:cNvPicPr>
          <p:nvPr/>
        </p:nvPicPr>
        <p:blipFill>
          <a:blip r:embed="rId2"/>
          <a:stretch>
            <a:fillRect/>
          </a:stretch>
        </p:blipFill>
        <p:spPr>
          <a:xfrm>
            <a:off x="380846" y="1541156"/>
            <a:ext cx="10169200" cy="3027565"/>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Callout 5"/>
          <p:cNvSpPr/>
          <p:nvPr/>
        </p:nvSpPr>
        <p:spPr>
          <a:xfrm>
            <a:off x="9533892" y="754212"/>
            <a:ext cx="1261108" cy="519348"/>
          </a:xfrm>
          <a:prstGeom prst="wedgeEllipseCallout">
            <a:avLst>
              <a:gd name="adj1" fmla="val -19452"/>
              <a:gd name="adj2" fmla="val 12118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Register</a:t>
            </a:r>
          </a:p>
        </p:txBody>
      </p:sp>
      <p:sp>
        <p:nvSpPr>
          <p:cNvPr id="8" name="Oval Callout 7"/>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8"/>
          <p:cNvSpPr/>
          <p:nvPr/>
        </p:nvSpPr>
        <p:spPr>
          <a:xfrm>
            <a:off x="10930187" y="1158013"/>
            <a:ext cx="1261108" cy="519348"/>
          </a:xfrm>
          <a:prstGeom prst="wedgeEllipseCallout">
            <a:avLst>
              <a:gd name="adj1" fmla="val -90377"/>
              <a:gd name="adj2" fmla="val 119094"/>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0" name="Oval Callout 9"/>
          <p:cNvSpPr/>
          <p:nvPr/>
        </p:nvSpPr>
        <p:spPr>
          <a:xfrm>
            <a:off x="4733292" y="4836317"/>
            <a:ext cx="1882918" cy="908861"/>
          </a:xfrm>
          <a:prstGeom prst="wedgeEllipseCallout">
            <a:avLst>
              <a:gd name="adj1" fmla="val -44465"/>
              <a:gd name="adj2" fmla="val -12686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Consignment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534928" y="4057940"/>
            <a:ext cx="1389240" cy="1298374"/>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572210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588337574"/>
              </p:ext>
            </p:extLst>
          </p:nvPr>
        </p:nvGraphicFramePr>
        <p:xfrm>
          <a:off x="466725" y="1096963"/>
          <a:ext cx="8713788" cy="5880100"/>
        </p:xfrm>
        <a:graphic>
          <a:graphicData uri="http://schemas.openxmlformats.org/presentationml/2006/ole">
            <mc:AlternateContent xmlns:mc="http://schemas.openxmlformats.org/markup-compatibility/2006">
              <mc:Choice xmlns:v="urn:schemas-microsoft-com:vml" Requires="v">
                <p:oleObj spid="_x0000_s8402" name="Document" r:id="rId3" imgW="6340744" imgH="4297333" progId="Word.Document.12">
                  <p:embed/>
                </p:oleObj>
              </mc:Choice>
              <mc:Fallback>
                <p:oleObj name="Document" r:id="rId3" imgW="6340744" imgH="4297333" progId="Word.Document.12">
                  <p:embed/>
                  <p:pic>
                    <p:nvPicPr>
                      <p:cNvPr id="0" name=""/>
                      <p:cNvPicPr/>
                      <p:nvPr/>
                    </p:nvPicPr>
                    <p:blipFill>
                      <a:blip r:embed="rId4"/>
                      <a:stretch>
                        <a:fillRect/>
                      </a:stretch>
                    </p:blipFill>
                    <p:spPr>
                      <a:xfrm>
                        <a:off x="466725" y="1096963"/>
                        <a:ext cx="8713788" cy="5880100"/>
                      </a:xfrm>
                      <a:prstGeom prst="rect">
                        <a:avLst/>
                      </a:prstGeom>
                    </p:spPr>
                  </p:pic>
                </p:oleObj>
              </mc:Fallback>
            </mc:AlternateContent>
          </a:graphicData>
        </a:graphic>
      </p:graphicFrame>
      <p:sp>
        <p:nvSpPr>
          <p:cNvPr id="7" name="Oval Callout 6"/>
          <p:cNvSpPr/>
          <p:nvPr/>
        </p:nvSpPr>
        <p:spPr>
          <a:xfrm>
            <a:off x="10058400" y="1764371"/>
            <a:ext cx="1971818" cy="2207237"/>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consignment.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Actions Enabled/ Disabled for Importer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07693279"/>
              </p:ext>
            </p:extLst>
          </p:nvPr>
        </p:nvGraphicFramePr>
        <p:xfrm>
          <a:off x="422181" y="1177318"/>
          <a:ext cx="7818438" cy="5467350"/>
        </p:xfrm>
        <a:graphic>
          <a:graphicData uri="http://schemas.openxmlformats.org/presentationml/2006/ole">
            <mc:AlternateContent xmlns:mc="http://schemas.openxmlformats.org/markup-compatibility/2006">
              <mc:Choice xmlns:v="urn:schemas-microsoft-com:vml" Requires="v">
                <p:oleObj spid="_x0000_s9366" name="Document" r:id="rId3" imgW="7009268" imgH="4930450" progId="Word.Document.12">
                  <p:embed/>
                </p:oleObj>
              </mc:Choice>
              <mc:Fallback>
                <p:oleObj name="Document" r:id="rId3" imgW="7009268" imgH="4930450" progId="Word.Document.12">
                  <p:embed/>
                  <p:pic>
                    <p:nvPicPr>
                      <p:cNvPr id="12" name="Object 11"/>
                      <p:cNvPicPr/>
                      <p:nvPr/>
                    </p:nvPicPr>
                    <p:blipFill>
                      <a:blip r:embed="rId4"/>
                      <a:stretch>
                        <a:fillRect/>
                      </a:stretch>
                    </p:blipFill>
                    <p:spPr>
                      <a:xfrm>
                        <a:off x="422181" y="1177318"/>
                        <a:ext cx="7818438" cy="5467350"/>
                      </a:xfrm>
                      <a:prstGeom prst="rect">
                        <a:avLst/>
                      </a:prstGeom>
                    </p:spPr>
                  </p:pic>
                </p:oleObj>
              </mc:Fallback>
            </mc:AlternateContent>
          </a:graphicData>
        </a:graphic>
      </p:graphicFrame>
    </p:spTree>
    <p:extLst>
      <p:ext uri="{BB962C8B-B14F-4D97-AF65-F5344CB8AC3E}">
        <p14:creationId xmlns:p14="http://schemas.microsoft.com/office/powerpoint/2010/main" val="1586534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271561"/>
            <a:ext cx="9805776" cy="601201"/>
          </a:xfrm>
        </p:spPr>
        <p:txBody>
          <a:bodyPr>
            <a:normAutofit/>
          </a:bodyPr>
          <a:lstStyle/>
          <a:p>
            <a:pPr marL="342900" indent="-342900" algn="just"/>
            <a:r>
              <a:rPr lang="en-IN" sz="1600" dirty="0"/>
              <a:t>By default, consignments with status “Pending approval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616039" y="3801012"/>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lgn="just"/>
            <a:r>
              <a:rPr lang="en-IN" sz="1600" dirty="0"/>
              <a:t>In case CEIR Admin wishes to view consignments in any other state, they can use the filter options to display the same.</a:t>
            </a:r>
          </a:p>
        </p:txBody>
      </p:sp>
      <p:pic>
        <p:nvPicPr>
          <p:cNvPr id="7" name="Picture 6">
            <a:extLst>
              <a:ext uri="{FF2B5EF4-FFF2-40B4-BE49-F238E27FC236}">
                <a16:creationId xmlns:a16="http://schemas.microsoft.com/office/drawing/2014/main" id="{2B524A39-925B-47A8-8404-910CBF05229E}"/>
              </a:ext>
            </a:extLst>
          </p:cNvPr>
          <p:cNvPicPr>
            <a:picLocks noChangeAspect="1"/>
          </p:cNvPicPr>
          <p:nvPr/>
        </p:nvPicPr>
        <p:blipFill>
          <a:blip r:embed="rId2"/>
          <a:stretch>
            <a:fillRect/>
          </a:stretch>
        </p:blipFill>
        <p:spPr>
          <a:xfrm>
            <a:off x="912092" y="1820398"/>
            <a:ext cx="9213669" cy="1915547"/>
          </a:xfrm>
          <a:prstGeom prst="rect">
            <a:avLst/>
          </a:prstGeom>
        </p:spPr>
      </p:pic>
      <p:pic>
        <p:nvPicPr>
          <p:cNvPr id="9" name="Picture 8">
            <a:extLst>
              <a:ext uri="{FF2B5EF4-FFF2-40B4-BE49-F238E27FC236}">
                <a16:creationId xmlns:a16="http://schemas.microsoft.com/office/drawing/2014/main" id="{42BC65A7-311C-4134-A5EC-F95A769E3E90}"/>
              </a:ext>
            </a:extLst>
          </p:cNvPr>
          <p:cNvPicPr>
            <a:picLocks noChangeAspect="1"/>
          </p:cNvPicPr>
          <p:nvPr/>
        </p:nvPicPr>
        <p:blipFill>
          <a:blip r:embed="rId3"/>
          <a:stretch>
            <a:fillRect/>
          </a:stretch>
        </p:blipFill>
        <p:spPr>
          <a:xfrm>
            <a:off x="912093" y="4489205"/>
            <a:ext cx="9244142" cy="687533"/>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dirty="0"/>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404363" y="4984992"/>
            <a:ext cx="9540825" cy="1640055"/>
          </a:xfrm>
        </p:spPr>
        <p:txBody>
          <a:bodyPr>
            <a:normAutofit fontScale="92500" lnSpcReduction="20000"/>
          </a:bodyPr>
          <a:lstStyle/>
          <a:p>
            <a:pPr marL="342900" indent="-342900"/>
            <a:r>
              <a:rPr lang="en-IN" sz="1600" dirty="0"/>
              <a:t>For consignment status </a:t>
            </a:r>
            <a:r>
              <a:rPr lang="en-IN" sz="1600" b="1" dirty="0"/>
              <a:t>PENDING APPROVAL FROM CEIR ADMIN</a:t>
            </a:r>
            <a:r>
              <a:rPr lang="en-IN" sz="1600" dirty="0"/>
              <a:t>, actions like View, Approve, Reject, Withdraw and History all will be enabled for CEIR Admin.</a:t>
            </a:r>
          </a:p>
          <a:p>
            <a:pPr marL="342900" indent="-342900"/>
            <a:r>
              <a:rPr lang="en-IN" sz="1600" dirty="0"/>
              <a:t>For consignment status </a:t>
            </a:r>
            <a:r>
              <a:rPr lang="en-IN" sz="1600" b="1" dirty="0"/>
              <a:t>REJECTED BY CEIR ADMIN </a:t>
            </a:r>
            <a:r>
              <a:rPr lang="en-IN" sz="1600" dirty="0"/>
              <a:t>, actions like View, Approve, Withdraw and History will be enabled for CEIR Admin.</a:t>
            </a:r>
          </a:p>
          <a:p>
            <a:pPr marL="342900" indent="-342900"/>
            <a:r>
              <a:rPr lang="en-IN" sz="1600" dirty="0"/>
              <a:t>For consignment status </a:t>
            </a:r>
            <a:r>
              <a:rPr lang="en-IN" sz="1600" b="1" dirty="0"/>
              <a:t>WITHDRAWN BY CEIR</a:t>
            </a:r>
            <a:r>
              <a:rPr lang="en-IN" sz="1600" dirty="0"/>
              <a:t>, only Download, View and History option will be enabled for CEIR Admin.</a:t>
            </a:r>
          </a:p>
          <a:p>
            <a:pPr marL="342900" indent="-342900" algn="just"/>
            <a:r>
              <a:rPr lang="en-IN" sz="1600" dirty="0"/>
              <a:t>All other states will have only View and History option enabled for CEIR Admin.</a:t>
            </a:r>
          </a:p>
        </p:txBody>
      </p:sp>
      <p:pic>
        <p:nvPicPr>
          <p:cNvPr id="9" name="Picture 8">
            <a:extLst>
              <a:ext uri="{FF2B5EF4-FFF2-40B4-BE49-F238E27FC236}">
                <a16:creationId xmlns:a16="http://schemas.microsoft.com/office/drawing/2014/main" id="{67F4FE04-0D6F-4FDB-B860-7801AE04EB27}"/>
              </a:ext>
            </a:extLst>
          </p:cNvPr>
          <p:cNvPicPr>
            <a:picLocks noChangeAspect="1"/>
          </p:cNvPicPr>
          <p:nvPr/>
        </p:nvPicPr>
        <p:blipFill>
          <a:blip r:embed="rId2"/>
          <a:stretch>
            <a:fillRect/>
          </a:stretch>
        </p:blipFill>
        <p:spPr>
          <a:xfrm>
            <a:off x="531161" y="1052980"/>
            <a:ext cx="9414028" cy="1914814"/>
          </a:xfrm>
          <a:prstGeom prst="rect">
            <a:avLst/>
          </a:prstGeom>
        </p:spPr>
      </p:pic>
      <p:pic>
        <p:nvPicPr>
          <p:cNvPr id="11" name="Picture 10">
            <a:extLst>
              <a:ext uri="{FF2B5EF4-FFF2-40B4-BE49-F238E27FC236}">
                <a16:creationId xmlns:a16="http://schemas.microsoft.com/office/drawing/2014/main" id="{9E916E78-4492-44F3-9BBB-B558903C7ADF}"/>
              </a:ext>
            </a:extLst>
          </p:cNvPr>
          <p:cNvPicPr>
            <a:picLocks noChangeAspect="1"/>
          </p:cNvPicPr>
          <p:nvPr/>
        </p:nvPicPr>
        <p:blipFill>
          <a:blip r:embed="rId3"/>
          <a:stretch>
            <a:fillRect/>
          </a:stretch>
        </p:blipFill>
        <p:spPr>
          <a:xfrm>
            <a:off x="583473" y="2988335"/>
            <a:ext cx="9361715" cy="1924573"/>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Custom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106702"/>
            <a:ext cx="9805776" cy="601201"/>
          </a:xfrm>
        </p:spPr>
        <p:txBody>
          <a:bodyPr>
            <a:normAutofit/>
          </a:bodyPr>
          <a:lstStyle/>
          <a:p>
            <a:pPr marL="342900" indent="-342900"/>
            <a:r>
              <a:rPr lang="en-IN" sz="1600" dirty="0"/>
              <a:t>By default, consignments with status “Pending clearance from Custom” will be displayed in the Custom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616039" y="3801012"/>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Custom wishes to view consignments in any other state, they can use the filter options to display the same.</a:t>
            </a:r>
          </a:p>
        </p:txBody>
      </p:sp>
      <p:pic>
        <p:nvPicPr>
          <p:cNvPr id="8" name="Picture 7">
            <a:extLst>
              <a:ext uri="{FF2B5EF4-FFF2-40B4-BE49-F238E27FC236}">
                <a16:creationId xmlns:a16="http://schemas.microsoft.com/office/drawing/2014/main" id="{96913494-851E-479A-A610-652F7F3BA0E6}"/>
              </a:ext>
            </a:extLst>
          </p:cNvPr>
          <p:cNvPicPr>
            <a:picLocks noChangeAspect="1"/>
          </p:cNvPicPr>
          <p:nvPr/>
        </p:nvPicPr>
        <p:blipFill>
          <a:blip r:embed="rId2"/>
          <a:stretch>
            <a:fillRect/>
          </a:stretch>
        </p:blipFill>
        <p:spPr>
          <a:xfrm>
            <a:off x="554605" y="4503754"/>
            <a:ext cx="9928643" cy="583629"/>
          </a:xfrm>
          <a:prstGeom prst="rect">
            <a:avLst/>
          </a:prstGeom>
        </p:spPr>
      </p:pic>
      <p:pic>
        <p:nvPicPr>
          <p:cNvPr id="3" name="Picture 2">
            <a:extLst>
              <a:ext uri="{FF2B5EF4-FFF2-40B4-BE49-F238E27FC236}">
                <a16:creationId xmlns:a16="http://schemas.microsoft.com/office/drawing/2014/main" id="{9CAE8209-3DB3-4DD7-8930-1D0CFD912378}"/>
              </a:ext>
            </a:extLst>
          </p:cNvPr>
          <p:cNvPicPr>
            <a:picLocks noChangeAspect="1"/>
          </p:cNvPicPr>
          <p:nvPr/>
        </p:nvPicPr>
        <p:blipFill>
          <a:blip r:embed="rId3"/>
          <a:stretch>
            <a:fillRect/>
          </a:stretch>
        </p:blipFill>
        <p:spPr>
          <a:xfrm>
            <a:off x="574930" y="1714723"/>
            <a:ext cx="9908317" cy="2011963"/>
          </a:xfrm>
          <a:prstGeom prst="rect">
            <a:avLst/>
          </a:prstGeom>
        </p:spPr>
      </p:pic>
    </p:spTree>
    <p:extLst>
      <p:ext uri="{BB962C8B-B14F-4D97-AF65-F5344CB8AC3E}">
        <p14:creationId xmlns:p14="http://schemas.microsoft.com/office/powerpoint/2010/main" val="317250151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CB74-028F-4A31-8A61-63389BE8A0F1}"/>
              </a:ext>
            </a:extLst>
          </p:cNvPr>
          <p:cNvSpPr>
            <a:spLocks noGrp="1"/>
          </p:cNvSpPr>
          <p:nvPr>
            <p:ph type="title"/>
          </p:nvPr>
        </p:nvSpPr>
        <p:spPr/>
        <p:txBody>
          <a:bodyPr/>
          <a:lstStyle/>
          <a:p>
            <a:r>
              <a:rPr lang="en-IN" dirty="0"/>
              <a:t>Custom Portal (Contd.)</a:t>
            </a:r>
          </a:p>
        </p:txBody>
      </p:sp>
      <p:sp>
        <p:nvSpPr>
          <p:cNvPr id="4" name="Slide Number Placeholder 3">
            <a:extLst>
              <a:ext uri="{FF2B5EF4-FFF2-40B4-BE49-F238E27FC236}">
                <a16:creationId xmlns:a16="http://schemas.microsoft.com/office/drawing/2014/main" id="{5B30A2F5-96E7-44A2-8A3C-2E712971AB66}"/>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EF708815-88C3-4FAA-8455-4F2126A30E1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2AD17A07-6EDA-4D16-B88E-E1431AE996A8}"/>
              </a:ext>
            </a:extLst>
          </p:cNvPr>
          <p:cNvSpPr>
            <a:spLocks noGrp="1"/>
          </p:cNvSpPr>
          <p:nvPr>
            <p:ph type="body" sz="quarter" idx="10"/>
          </p:nvPr>
        </p:nvSpPr>
        <p:spPr>
          <a:xfrm>
            <a:off x="463638" y="1391259"/>
            <a:ext cx="10261511" cy="2037741"/>
          </a:xfrm>
        </p:spPr>
        <p:txBody>
          <a:bodyPr>
            <a:normAutofit/>
          </a:bodyPr>
          <a:lstStyle/>
          <a:p>
            <a:pPr marL="342900" indent="-342900" algn="just"/>
            <a:r>
              <a:rPr lang="en-IN" sz="1600" dirty="0"/>
              <a:t>For consignment status </a:t>
            </a:r>
            <a:r>
              <a:rPr lang="en-IN" sz="1600" b="1" dirty="0"/>
              <a:t>PENDING CLEARANCE FROM CUSTOM</a:t>
            </a:r>
            <a:r>
              <a:rPr lang="en-IN" sz="1600" dirty="0"/>
              <a:t>, actions like Download, View, Approve, Reject and History will be enabled for Custom.</a:t>
            </a:r>
          </a:p>
          <a:p>
            <a:pPr marL="342900" indent="-342900"/>
            <a:r>
              <a:rPr lang="en-IN" sz="1600" dirty="0"/>
              <a:t>For consignment status </a:t>
            </a:r>
            <a:r>
              <a:rPr lang="en-IN" sz="1600" b="1" dirty="0"/>
              <a:t>REJECTED BY CUSTOM</a:t>
            </a:r>
            <a:r>
              <a:rPr lang="en-IN" sz="1600" dirty="0"/>
              <a:t>, actions like Download, View, Approve and history will be enabled for Custom.</a:t>
            </a:r>
          </a:p>
          <a:p>
            <a:pPr marL="342900" indent="-342900" algn="just"/>
            <a:r>
              <a:rPr lang="en-IN" sz="1600" dirty="0"/>
              <a:t>For consignment status </a:t>
            </a:r>
            <a:r>
              <a:rPr lang="en-IN" sz="1600" b="1" dirty="0"/>
              <a:t>APPROVED</a:t>
            </a:r>
            <a:r>
              <a:rPr lang="en-IN" sz="1600" dirty="0"/>
              <a:t>, actions like Download, View, Reject and History will be enabled for Custom.</a:t>
            </a:r>
          </a:p>
          <a:p>
            <a:pPr marL="342900" indent="-342900"/>
            <a:r>
              <a:rPr lang="en-IN" sz="1600" dirty="0"/>
              <a:t>All other states will have only View option available for Custom.</a:t>
            </a:r>
          </a:p>
        </p:txBody>
      </p:sp>
    </p:spTree>
    <p:extLst>
      <p:ext uri="{BB962C8B-B14F-4D97-AF65-F5344CB8AC3E}">
        <p14:creationId xmlns:p14="http://schemas.microsoft.com/office/powerpoint/2010/main" val="407772709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Consignment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55000" lnSpcReduction="20000"/>
          </a:bodyPr>
          <a:lstStyle/>
          <a:p>
            <a:pPr>
              <a:lnSpc>
                <a:spcPct val="120000"/>
              </a:lnSpc>
              <a:spcBef>
                <a:spcPts val="0"/>
              </a:spcBef>
            </a:pPr>
            <a:r>
              <a:rPr lang="en-IN" sz="2200" dirty="0"/>
              <a:t>Importer registers a consignment. </a:t>
            </a:r>
          </a:p>
          <a:p>
            <a:pPr marL="0" indent="0">
              <a:lnSpc>
                <a:spcPct val="120000"/>
              </a:lnSpc>
              <a:spcBef>
                <a:spcPts val="0"/>
              </a:spcBef>
              <a:buNone/>
            </a:pPr>
            <a:r>
              <a:rPr lang="en-IN" sz="2200" i="1" dirty="0"/>
              <a:t>      In order to register a consignment, an Importer needs to furnish the following details:</a:t>
            </a:r>
          </a:p>
          <a:p>
            <a:pPr marL="457200" lvl="1" indent="0">
              <a:lnSpc>
                <a:spcPct val="120000"/>
              </a:lnSpc>
              <a:spcBef>
                <a:spcPts val="0"/>
              </a:spcBef>
              <a:buNone/>
            </a:pPr>
            <a:r>
              <a:rPr lang="en-IN" sz="2200" i="1" dirty="0">
                <a:sym typeface="Wingdings" panose="05000000000000000000" pitchFamily="2" charset="2"/>
              </a:rPr>
              <a:t> </a:t>
            </a:r>
            <a:r>
              <a:rPr lang="en-IN" sz="2200" i="1" dirty="0"/>
              <a:t>Supplier / Manufacturer id, 			</a:t>
            </a:r>
            <a:r>
              <a:rPr lang="en-IN" sz="2200" i="1" dirty="0">
                <a:sym typeface="Wingdings" panose="05000000000000000000" pitchFamily="2" charset="2"/>
              </a:rPr>
              <a:t> </a:t>
            </a:r>
            <a:r>
              <a:rPr lang="en-IN" sz="2200" i="1" dirty="0"/>
              <a:t>Supplier / Manufacturer name, </a:t>
            </a:r>
          </a:p>
          <a:p>
            <a:pPr marL="457200" lvl="1" indent="0">
              <a:lnSpc>
                <a:spcPct val="120000"/>
              </a:lnSpc>
              <a:spcBef>
                <a:spcPts val="0"/>
              </a:spcBef>
              <a:buNone/>
            </a:pPr>
            <a:r>
              <a:rPr lang="en-IN" sz="2200" i="1" dirty="0">
                <a:sym typeface="Wingdings" panose="05000000000000000000" pitchFamily="2" charset="2"/>
              </a:rPr>
              <a:t> </a:t>
            </a:r>
            <a:r>
              <a:rPr lang="en-IN" sz="2200" i="1" dirty="0"/>
              <a:t>Consignment number (if any), 			</a:t>
            </a:r>
            <a:r>
              <a:rPr lang="en-IN" sz="2200" i="1" dirty="0">
                <a:sym typeface="Wingdings" panose="05000000000000000000" pitchFamily="2" charset="2"/>
              </a:rPr>
              <a:t> </a:t>
            </a:r>
            <a:r>
              <a:rPr lang="en-IN" sz="2200" i="1" dirty="0"/>
              <a:t>Expected dispatch and arrival date for the consignment, </a:t>
            </a:r>
          </a:p>
          <a:p>
            <a:pPr marL="457200" lvl="1" indent="0">
              <a:lnSpc>
                <a:spcPct val="120000"/>
              </a:lnSpc>
              <a:spcBef>
                <a:spcPts val="0"/>
              </a:spcBef>
              <a:buNone/>
            </a:pPr>
            <a:r>
              <a:rPr lang="en-IN" sz="2200" i="1" dirty="0">
                <a:sym typeface="Wingdings" panose="05000000000000000000" pitchFamily="2" charset="2"/>
              </a:rPr>
              <a:t> E</a:t>
            </a:r>
            <a:r>
              <a:rPr lang="en-IN" sz="2200" i="1" dirty="0"/>
              <a:t>xpected arrival port 			</a:t>
            </a:r>
            <a:r>
              <a:rPr lang="en-IN" sz="2200" i="1" dirty="0">
                <a:sym typeface="Wingdings" panose="05000000000000000000" pitchFamily="2" charset="2"/>
              </a:rPr>
              <a:t> </a:t>
            </a:r>
            <a:r>
              <a:rPr lang="en-IN" sz="2200" i="1" dirty="0"/>
              <a:t>Device Originating Country, </a:t>
            </a:r>
          </a:p>
          <a:p>
            <a:pPr marL="457200" lvl="1" indent="0">
              <a:lnSpc>
                <a:spcPct val="120000"/>
              </a:lnSpc>
              <a:spcBef>
                <a:spcPts val="0"/>
              </a:spcBef>
              <a:buNone/>
            </a:pPr>
            <a:r>
              <a:rPr lang="en-IN" sz="2200" i="1" dirty="0">
                <a:sym typeface="Wingdings" panose="05000000000000000000" pitchFamily="2" charset="2"/>
              </a:rPr>
              <a:t> </a:t>
            </a:r>
            <a:r>
              <a:rPr lang="en-IN" sz="2200" i="1" dirty="0"/>
              <a:t>Total price and quantity of the devices in consignment,  	</a:t>
            </a:r>
            <a:r>
              <a:rPr lang="en-IN" sz="2200" i="1" dirty="0">
                <a:sym typeface="Wingdings" panose="05000000000000000000" pitchFamily="2" charset="2"/>
              </a:rPr>
              <a:t> </a:t>
            </a:r>
            <a:r>
              <a:rPr lang="en-IN" sz="2200" i="1" dirty="0"/>
              <a:t>Bulk device information</a:t>
            </a:r>
          </a:p>
          <a:p>
            <a:pPr marL="457200" lvl="1" indent="0">
              <a:lnSpc>
                <a:spcPct val="120000"/>
              </a:lnSpc>
              <a:spcBef>
                <a:spcPts val="0"/>
              </a:spcBef>
              <a:buNone/>
            </a:pPr>
            <a:endParaRPr lang="en-IN" sz="2200" dirty="0"/>
          </a:p>
          <a:p>
            <a:pPr marL="457200" lvl="1" indent="0">
              <a:lnSpc>
                <a:spcPct val="120000"/>
              </a:lnSpc>
              <a:spcBef>
                <a:spcPts val="0"/>
              </a:spcBef>
              <a:buNone/>
            </a:pPr>
            <a:r>
              <a:rPr lang="en-IN" sz="2200" dirty="0"/>
              <a:t>A unique Transaction ID is generated for each new consignment which is registered. This transaction id can be used in future for raising grievance (if any) regarding the consignment. The transaction ID will be used for tracking the consignment at any state. Importer will pay tax with reference to the transaction ID. Status = </a:t>
            </a:r>
            <a:r>
              <a:rPr lang="en-IN" sz="2200" b="1" dirty="0"/>
              <a:t>NEW</a:t>
            </a:r>
          </a:p>
          <a:p>
            <a:pPr marL="0"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consignment is rejected by system. Status = </a:t>
            </a:r>
            <a:r>
              <a:rPr lang="en-IN" sz="2200" b="1" dirty="0"/>
              <a:t>REJECTED BY SYSTEM.</a:t>
            </a:r>
            <a:r>
              <a:rPr lang="en-IN" sz="2200" dirty="0"/>
              <a:t> An email and a notification is sent to the Importer who had uploaded the consignment about the rejection of consignment.</a:t>
            </a:r>
          </a:p>
          <a:p>
            <a:pPr lvl="1">
              <a:lnSpc>
                <a:spcPct val="120000"/>
              </a:lnSpc>
              <a:spcBef>
                <a:spcPts val="0"/>
              </a:spcBef>
            </a:pPr>
            <a:r>
              <a:rPr lang="en-IN" sz="2200" dirty="0"/>
              <a:t>System rejects the consignment in case there is some issue with the format of the file uploaded or any policy violation is done. The format of the file is available for download on the register consignment screen. </a:t>
            </a:r>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F7F5EDED-4DCB-4884-B3FD-E1E7A38120D2}"/>
              </a:ext>
            </a:extLst>
          </p:cNvPr>
          <p:cNvPicPr>
            <a:picLocks noChangeAspect="1"/>
          </p:cNvPicPr>
          <p:nvPr/>
        </p:nvPicPr>
        <p:blipFill>
          <a:blip r:embed="rId2"/>
          <a:stretch>
            <a:fillRect/>
          </a:stretch>
        </p:blipFill>
        <p:spPr>
          <a:xfrm>
            <a:off x="993502" y="4075425"/>
            <a:ext cx="8010525" cy="2000250"/>
          </a:xfrm>
          <a:prstGeom prst="rect">
            <a:avLst/>
          </a:prstGeom>
        </p:spPr>
      </p:pic>
    </p:spTree>
    <p:extLst>
      <p:ext uri="{BB962C8B-B14F-4D97-AF65-F5344CB8AC3E}">
        <p14:creationId xmlns:p14="http://schemas.microsoft.com/office/powerpoint/2010/main" val="18347662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Consignment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042455"/>
            <a:ext cx="11007103" cy="5385505"/>
          </a:xfrm>
        </p:spPr>
        <p:txBody>
          <a:bodyPr>
            <a:normAutofit fontScale="92500" lnSpcReduction="20000"/>
          </a:bodyPr>
          <a:lstStyle/>
          <a:p>
            <a:pPr algn="just">
              <a:lnSpc>
                <a:spcPct val="120000"/>
              </a:lnSpc>
              <a:spcBef>
                <a:spcPts val="0"/>
              </a:spcBef>
            </a:pPr>
            <a:r>
              <a:rPr lang="en-IN" sz="1400" dirty="0"/>
              <a:t>After successful internal processing, the consignment is sent to the CEIR Admin queue for Approval/ Rejection. Status = </a:t>
            </a:r>
            <a:r>
              <a:rPr lang="en-IN" sz="1400" b="1" dirty="0"/>
              <a:t>PENDING APPROVAL FROM CEIR ADMIN</a:t>
            </a:r>
            <a:r>
              <a:rPr lang="en-IN" sz="1400" dirty="0"/>
              <a:t>.  </a:t>
            </a:r>
            <a:r>
              <a:rPr lang="en-IN" sz="1400" b="1" dirty="0">
                <a:solidFill>
                  <a:srgbClr val="4B1FBF"/>
                </a:solidFill>
              </a:rPr>
              <a:t>Notification</a:t>
            </a:r>
            <a:r>
              <a:rPr lang="en-IN" sz="1400" dirty="0"/>
              <a:t> for the same is displayed on Importer dashboard and to all registered CEIR Admins dashboards. </a:t>
            </a:r>
            <a:r>
              <a:rPr lang="en-IN" sz="1400" b="1" dirty="0">
                <a:solidFill>
                  <a:srgbClr val="4B1FBF"/>
                </a:solidFill>
              </a:rPr>
              <a:t>Email</a:t>
            </a:r>
            <a:r>
              <a:rPr lang="en-IN" sz="1400" dirty="0"/>
              <a:t> is also sent to all registered CEIR Admins and Importer.</a:t>
            </a:r>
            <a:endParaRPr lang="en-IN" sz="1400" b="1" dirty="0"/>
          </a:p>
          <a:p>
            <a:pPr lvl="1">
              <a:lnSpc>
                <a:spcPct val="120000"/>
              </a:lnSpc>
              <a:spcBef>
                <a:spcPts val="0"/>
              </a:spcBef>
            </a:pPr>
            <a:r>
              <a:rPr lang="en-IN" sz="1400" dirty="0"/>
              <a:t>CEIR Admin rejects the consignment. Status = </a:t>
            </a:r>
            <a:r>
              <a:rPr lang="en-IN" sz="1400" b="1" dirty="0"/>
              <a:t>REJECTED BY CEIR</a:t>
            </a:r>
            <a:r>
              <a:rPr lang="en-IN" sz="1400" dirty="0"/>
              <a:t>.</a:t>
            </a:r>
            <a:r>
              <a:rPr lang="en-IN" sz="1400" b="1" dirty="0">
                <a:solidFill>
                  <a:srgbClr val="4B1FBF"/>
                </a:solidFill>
              </a:rPr>
              <a:t> Email</a:t>
            </a:r>
            <a:r>
              <a:rPr lang="en-IN" sz="1400" dirty="0"/>
              <a:t> is sent to Importer and all registered CEIR Admins. </a:t>
            </a:r>
            <a:r>
              <a:rPr lang="en-IN" sz="1400" b="1" dirty="0">
                <a:solidFill>
                  <a:srgbClr val="4B1FBF"/>
                </a:solidFill>
              </a:rPr>
              <a:t>Notifications</a:t>
            </a:r>
            <a:r>
              <a:rPr lang="en-IN" sz="1400" dirty="0"/>
              <a:t> is also displayed on the Importer dashboard.</a:t>
            </a:r>
            <a:endParaRPr lang="en-IN" sz="1400" b="1" dirty="0"/>
          </a:p>
          <a:p>
            <a:pPr lvl="1">
              <a:lnSpc>
                <a:spcPct val="120000"/>
              </a:lnSpc>
              <a:spcBef>
                <a:spcPts val="0"/>
              </a:spcBef>
            </a:pPr>
            <a:r>
              <a:rPr lang="en-IN" sz="1400" dirty="0"/>
              <a:t>CEIR Admin can also withdraw consignment. Status = </a:t>
            </a:r>
            <a:r>
              <a:rPr lang="en-IN" sz="1400" b="1" dirty="0"/>
              <a:t>WITHDRAWN BY CEIR. </a:t>
            </a:r>
            <a:r>
              <a:rPr lang="en-IN" sz="1400" dirty="0"/>
              <a:t>This can be done in scenarios like Importer didn’t turn up for claiming the consignment for more than allowed timelines and custom would want to auction the devices. Custom would then raise a request to CEIR Admin for Withdrawal of the consignment. </a:t>
            </a:r>
            <a:r>
              <a:rPr lang="en-IN" sz="1400" b="1" dirty="0">
                <a:solidFill>
                  <a:srgbClr val="4B1FBF"/>
                </a:solidFill>
              </a:rPr>
              <a:t>Email</a:t>
            </a:r>
            <a:r>
              <a:rPr lang="en-IN" sz="1400" dirty="0"/>
              <a:t> is sent to Importer and all registered CEIR Admins. </a:t>
            </a:r>
            <a:r>
              <a:rPr lang="en-IN" sz="1400" b="1" dirty="0">
                <a:solidFill>
                  <a:srgbClr val="4B1FBF"/>
                </a:solidFill>
              </a:rPr>
              <a:t>Notifications</a:t>
            </a:r>
            <a:r>
              <a:rPr lang="en-IN" sz="1400" dirty="0"/>
              <a:t> is also displayed on the Importer dashboard.</a:t>
            </a:r>
          </a:p>
          <a:p>
            <a:pPr marL="0" indent="0">
              <a:lnSpc>
                <a:spcPct val="120000"/>
              </a:lnSpc>
              <a:spcBef>
                <a:spcPts val="0"/>
              </a:spcBef>
              <a:buNone/>
            </a:pPr>
            <a:endParaRPr lang="en-IN" sz="1400" dirty="0"/>
          </a:p>
          <a:p>
            <a:pPr>
              <a:lnSpc>
                <a:spcPct val="120000"/>
              </a:lnSpc>
              <a:spcBef>
                <a:spcPts val="0"/>
              </a:spcBef>
            </a:pPr>
            <a:r>
              <a:rPr lang="en-IN" sz="1400" dirty="0"/>
              <a:t>CEIR Authority approves the consignment. The consignment is sent to the custom queue for clearance by custom. Status = </a:t>
            </a:r>
            <a:r>
              <a:rPr lang="en-IN" sz="1400" b="1" dirty="0"/>
              <a:t>PENDING CLEARANCE BY CUSTOM</a:t>
            </a:r>
            <a:r>
              <a:rPr lang="en-IN" sz="1400" dirty="0"/>
              <a:t>. </a:t>
            </a:r>
            <a:r>
              <a:rPr lang="en-IN" sz="1400" b="1" dirty="0">
                <a:solidFill>
                  <a:srgbClr val="4B1FBF"/>
                </a:solidFill>
              </a:rPr>
              <a:t>Email</a:t>
            </a:r>
            <a:r>
              <a:rPr lang="en-IN" sz="1400" dirty="0"/>
              <a:t> is sent to Importer and all registered CEIR Admins. </a:t>
            </a:r>
            <a:r>
              <a:rPr lang="en-IN" sz="1400" b="1" dirty="0">
                <a:solidFill>
                  <a:srgbClr val="4B1FBF"/>
                </a:solidFill>
              </a:rPr>
              <a:t>Notifications</a:t>
            </a:r>
            <a:r>
              <a:rPr lang="en-IN" sz="1400" dirty="0"/>
              <a:t> are also displayed on the Importer and all registered CEIR Admin dashboard.</a:t>
            </a:r>
            <a:endParaRPr lang="en-IN" sz="1400" b="1" dirty="0"/>
          </a:p>
          <a:p>
            <a:pPr marL="0" indent="0" algn="just">
              <a:lnSpc>
                <a:spcPct val="120000"/>
              </a:lnSpc>
              <a:spcBef>
                <a:spcPts val="0"/>
              </a:spcBef>
              <a:buNone/>
            </a:pPr>
            <a:r>
              <a:rPr lang="en-IN" sz="1400" b="1" dirty="0"/>
              <a:t>      </a:t>
            </a:r>
          </a:p>
          <a:p>
            <a:pPr lvl="1" algn="just">
              <a:lnSpc>
                <a:spcPct val="120000"/>
              </a:lnSpc>
              <a:spcBef>
                <a:spcPts val="0"/>
              </a:spcBef>
            </a:pPr>
            <a:r>
              <a:rPr lang="en-IN" sz="1400" dirty="0"/>
              <a:t>Custom clears the consignment. Status = </a:t>
            </a:r>
            <a:r>
              <a:rPr lang="en-IN" sz="1400" b="1" dirty="0"/>
              <a:t>APPROVED . </a:t>
            </a:r>
            <a:r>
              <a:rPr lang="en-IN" sz="1400" b="1" dirty="0">
                <a:solidFill>
                  <a:srgbClr val="4B1FBF"/>
                </a:solidFill>
              </a:rPr>
              <a:t>Email</a:t>
            </a:r>
            <a:r>
              <a:rPr lang="en-IN" sz="1400" dirty="0"/>
              <a:t> is sent to Importer and all registered CEIR Admin. </a:t>
            </a:r>
            <a:r>
              <a:rPr lang="en-IN" sz="1400" b="1" dirty="0">
                <a:solidFill>
                  <a:srgbClr val="4B1FBF"/>
                </a:solidFill>
              </a:rPr>
              <a:t>Notifications</a:t>
            </a:r>
            <a:r>
              <a:rPr lang="en-IN" sz="1400" dirty="0"/>
              <a:t> are also displayed on the Importer and all registered CEIR Admin dashboard.</a:t>
            </a:r>
            <a:endParaRPr lang="en-IN" sz="1400" b="1" dirty="0"/>
          </a:p>
          <a:p>
            <a:pPr lvl="1" algn="just">
              <a:lnSpc>
                <a:spcPct val="120000"/>
              </a:lnSpc>
              <a:spcBef>
                <a:spcPts val="0"/>
              </a:spcBef>
            </a:pPr>
            <a:r>
              <a:rPr lang="en-IN" sz="1400" dirty="0"/>
              <a:t>Custom rejects the consignment. Status = </a:t>
            </a:r>
            <a:r>
              <a:rPr lang="en-IN" sz="1400" b="1" dirty="0"/>
              <a:t>REJECTED BY CUSTOM .</a:t>
            </a:r>
            <a:r>
              <a:rPr lang="en-IN" sz="1400" b="1" dirty="0">
                <a:solidFill>
                  <a:srgbClr val="4B1FBF"/>
                </a:solidFill>
              </a:rPr>
              <a:t> Email</a:t>
            </a:r>
            <a:r>
              <a:rPr lang="en-IN" sz="1400" dirty="0"/>
              <a:t> is sent to Importer and all registered CEIR Admin. </a:t>
            </a:r>
            <a:r>
              <a:rPr lang="en-IN" sz="1400" b="1" dirty="0">
                <a:solidFill>
                  <a:srgbClr val="4B1FBF"/>
                </a:solidFill>
              </a:rPr>
              <a:t>Notifications</a:t>
            </a:r>
            <a:r>
              <a:rPr lang="en-IN" sz="1400" dirty="0"/>
              <a:t> are also displayed on the Importer and all registered CEIR Admin dashboard.</a:t>
            </a:r>
            <a:endParaRPr lang="en-IN" sz="1400" b="1" dirty="0"/>
          </a:p>
          <a:p>
            <a:pPr lvl="1" algn="just">
              <a:lnSpc>
                <a:spcPct val="120000"/>
              </a:lnSpc>
              <a:spcBef>
                <a:spcPts val="0"/>
              </a:spcBef>
            </a:pPr>
            <a:r>
              <a:rPr lang="en-IN" sz="1400" dirty="0"/>
              <a:t>Custom can reject consignment in case Importer is unable to produce Type Approved Certificate.</a:t>
            </a:r>
          </a:p>
          <a:p>
            <a:pPr marL="457200" lvl="1" indent="0">
              <a:lnSpc>
                <a:spcPct val="120000"/>
              </a:lnSpc>
              <a:spcBef>
                <a:spcPts val="0"/>
              </a:spcBef>
              <a:buNone/>
            </a:pPr>
            <a:endParaRPr lang="en-IN" sz="1400" b="1" dirty="0"/>
          </a:p>
          <a:p>
            <a:pPr>
              <a:lnSpc>
                <a:spcPct val="120000"/>
              </a:lnSpc>
              <a:spcBef>
                <a:spcPts val="0"/>
              </a:spcBef>
            </a:pPr>
            <a:r>
              <a:rPr lang="en-IN" sz="1400" dirty="0"/>
              <a:t>Importer can also withdraw consignment when it is in either NEW/ REJECTED BY SYSTEM state. Status = </a:t>
            </a:r>
            <a:r>
              <a:rPr lang="en-IN" sz="1400" b="1" dirty="0"/>
              <a:t>WITHDRAWN BY IMPORTER </a:t>
            </a:r>
          </a:p>
          <a:p>
            <a:pPr marL="0" indent="0">
              <a:lnSpc>
                <a:spcPct val="120000"/>
              </a:lnSpc>
              <a:spcBef>
                <a:spcPts val="0"/>
              </a:spcBef>
              <a:buNone/>
            </a:pPr>
            <a:endParaRPr lang="en-IN" sz="1400" b="1" dirty="0"/>
          </a:p>
          <a:p>
            <a:pPr marL="0" indent="0">
              <a:lnSpc>
                <a:spcPct val="120000"/>
              </a:lnSpc>
              <a:spcBef>
                <a:spcPts val="0"/>
              </a:spcBef>
              <a:buNone/>
            </a:pPr>
            <a:r>
              <a:rPr lang="en-IN" sz="1400" b="1" dirty="0"/>
              <a:t>Note:-</a:t>
            </a:r>
          </a:p>
          <a:p>
            <a:pPr marL="0" indent="0">
              <a:lnSpc>
                <a:spcPct val="120000"/>
              </a:lnSpc>
              <a:spcBef>
                <a:spcPts val="0"/>
              </a:spcBef>
              <a:buNone/>
            </a:pPr>
            <a:r>
              <a:rPr lang="en-IN" sz="1400" i="1" dirty="0"/>
              <a:t>Consignments are assigned to customs based on the port they are registered on. For e.g. if a consignment is registered for Land – Cham </a:t>
            </a:r>
            <a:r>
              <a:rPr lang="en-IN" sz="1400" i="1" dirty="0" err="1"/>
              <a:t>Yeam</a:t>
            </a:r>
            <a:r>
              <a:rPr lang="en-IN" sz="1400" i="1" dirty="0"/>
              <a:t> port, then the same will be assigned to customs officer who is registered for Cham </a:t>
            </a:r>
            <a:r>
              <a:rPr lang="en-IN" sz="1400" i="1" dirty="0" err="1"/>
              <a:t>Yeam</a:t>
            </a:r>
            <a:r>
              <a:rPr lang="en-IN" sz="1400" i="1" dirty="0"/>
              <a:t> port.</a:t>
            </a:r>
            <a:endParaRPr lang="en-IN" sz="1400" b="1" i="1" dirty="0"/>
          </a:p>
        </p:txBody>
      </p:sp>
    </p:spTree>
    <p:extLst>
      <p:ext uri="{BB962C8B-B14F-4D97-AF65-F5344CB8AC3E}">
        <p14:creationId xmlns:p14="http://schemas.microsoft.com/office/powerpoint/2010/main" val="19977829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71B71EFC-2658-4230-8176-CE6828F00623}"/>
              </a:ext>
            </a:extLst>
          </p:cNvPr>
          <p:cNvPicPr>
            <a:picLocks noChangeAspect="1"/>
          </p:cNvPicPr>
          <p:nvPr/>
        </p:nvPicPr>
        <p:blipFill>
          <a:blip r:embed="rId2"/>
          <a:stretch>
            <a:fillRect/>
          </a:stretch>
        </p:blipFill>
        <p:spPr>
          <a:xfrm>
            <a:off x="409039" y="1704168"/>
            <a:ext cx="5220964" cy="1460505"/>
          </a:xfrm>
          <a:prstGeom prst="rect">
            <a:avLst/>
          </a:prstGeom>
          <a:ln>
            <a:solidFill>
              <a:srgbClr val="1A47C5"/>
            </a:solidFill>
          </a:ln>
        </p:spPr>
      </p:pic>
      <p:pic>
        <p:nvPicPr>
          <p:cNvPr id="7" name="Picture 6">
            <a:extLst>
              <a:ext uri="{FF2B5EF4-FFF2-40B4-BE49-F238E27FC236}">
                <a16:creationId xmlns:a16="http://schemas.microsoft.com/office/drawing/2014/main" id="{A0E359A1-114C-4203-B605-6F2034093F9D}"/>
              </a:ext>
            </a:extLst>
          </p:cNvPr>
          <p:cNvPicPr>
            <a:picLocks noChangeAspect="1"/>
          </p:cNvPicPr>
          <p:nvPr/>
        </p:nvPicPr>
        <p:blipFill>
          <a:blip r:embed="rId3"/>
          <a:stretch>
            <a:fillRect/>
          </a:stretch>
        </p:blipFill>
        <p:spPr>
          <a:xfrm>
            <a:off x="6280325" y="1704168"/>
            <a:ext cx="5328969" cy="1540736"/>
          </a:xfrm>
          <a:prstGeom prst="rect">
            <a:avLst/>
          </a:prstGeom>
          <a:ln>
            <a:solidFill>
              <a:srgbClr val="1A47C5"/>
            </a:solidFill>
          </a:ln>
        </p:spPr>
      </p:pic>
      <p:pic>
        <p:nvPicPr>
          <p:cNvPr id="8" name="Picture 7">
            <a:extLst>
              <a:ext uri="{FF2B5EF4-FFF2-40B4-BE49-F238E27FC236}">
                <a16:creationId xmlns:a16="http://schemas.microsoft.com/office/drawing/2014/main" id="{94E0FB14-6134-4C6F-B9B2-C4225AE8F132}"/>
              </a:ext>
            </a:extLst>
          </p:cNvPr>
          <p:cNvPicPr>
            <a:picLocks noChangeAspect="1"/>
          </p:cNvPicPr>
          <p:nvPr/>
        </p:nvPicPr>
        <p:blipFill>
          <a:blip r:embed="rId4"/>
          <a:stretch>
            <a:fillRect/>
          </a:stretch>
        </p:blipFill>
        <p:spPr>
          <a:xfrm>
            <a:off x="463639" y="4043824"/>
            <a:ext cx="5111768" cy="1460505"/>
          </a:xfrm>
          <a:prstGeom prst="rect">
            <a:avLst/>
          </a:prstGeom>
          <a:ln>
            <a:solidFill>
              <a:srgbClr val="4B1FBF"/>
            </a:solidFill>
          </a:ln>
        </p:spPr>
      </p:pic>
      <p:pic>
        <p:nvPicPr>
          <p:cNvPr id="9" name="Picture 8">
            <a:extLst>
              <a:ext uri="{FF2B5EF4-FFF2-40B4-BE49-F238E27FC236}">
                <a16:creationId xmlns:a16="http://schemas.microsoft.com/office/drawing/2014/main" id="{C98545F1-6EFD-4D5B-AA2E-9949B874F936}"/>
              </a:ext>
            </a:extLst>
          </p:cNvPr>
          <p:cNvPicPr>
            <a:picLocks noChangeAspect="1"/>
          </p:cNvPicPr>
          <p:nvPr/>
        </p:nvPicPr>
        <p:blipFill>
          <a:blip r:embed="rId5"/>
          <a:stretch>
            <a:fillRect/>
          </a:stretch>
        </p:blipFill>
        <p:spPr>
          <a:xfrm>
            <a:off x="6280325" y="4043823"/>
            <a:ext cx="5539846" cy="1460505"/>
          </a:xfrm>
          <a:prstGeom prst="rect">
            <a:avLst/>
          </a:prstGeom>
          <a:ln>
            <a:solidFill>
              <a:srgbClr val="4B1FBF"/>
            </a:solidFill>
          </a:ln>
        </p:spPr>
      </p:pic>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1" name="Speech Bubble: Oval 10">
            <a:extLst>
              <a:ext uri="{FF2B5EF4-FFF2-40B4-BE49-F238E27FC236}">
                <a16:creationId xmlns:a16="http://schemas.microsoft.com/office/drawing/2014/main" id="{C451C5F6-338C-4281-A1A5-2D525844945A}"/>
              </a:ext>
            </a:extLst>
          </p:cNvPr>
          <p:cNvSpPr/>
          <p:nvPr/>
        </p:nvSpPr>
        <p:spPr>
          <a:xfrm>
            <a:off x="7091082" y="3385627"/>
            <a:ext cx="3068233"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Cleared by Custom</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13" name="Speech Bubble: Oval 12">
            <a:extLst>
              <a:ext uri="{FF2B5EF4-FFF2-40B4-BE49-F238E27FC236}">
                <a16:creationId xmlns:a16="http://schemas.microsoft.com/office/drawing/2014/main" id="{069CFAFB-0829-4839-BF07-20105CEFFB2A}"/>
              </a:ext>
            </a:extLst>
          </p:cNvPr>
          <p:cNvSpPr/>
          <p:nvPr/>
        </p:nvSpPr>
        <p:spPr>
          <a:xfrm>
            <a:off x="1385370" y="3370439"/>
            <a:ext cx="3382594"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Custom</a:t>
            </a:r>
          </a:p>
        </p:txBody>
      </p:sp>
      <p:sp>
        <p:nvSpPr>
          <p:cNvPr id="3" name="Rectangle 2">
            <a:extLst>
              <a:ext uri="{FF2B5EF4-FFF2-40B4-BE49-F238E27FC236}">
                <a16:creationId xmlns:a16="http://schemas.microsoft.com/office/drawing/2014/main" id="{1B74C83D-7EFC-492D-AF18-4F2E28422D4E}"/>
              </a:ext>
            </a:extLst>
          </p:cNvPr>
          <p:cNvSpPr/>
          <p:nvPr/>
        </p:nvSpPr>
        <p:spPr>
          <a:xfrm>
            <a:off x="409039" y="5694210"/>
            <a:ext cx="11306711"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spTree>
    <p:extLst>
      <p:ext uri="{BB962C8B-B14F-4D97-AF65-F5344CB8AC3E}">
        <p14:creationId xmlns:p14="http://schemas.microsoft.com/office/powerpoint/2010/main" val="198906363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77500" lnSpcReduction="20000"/>
          </a:bodyPr>
          <a:lstStyle/>
          <a:p>
            <a:pPr marL="0" indent="0">
              <a:buNone/>
            </a:pPr>
            <a:r>
              <a:rPr lang="en-US" sz="2400" b="1" dirty="0">
                <a:effectLst/>
              </a:rPr>
              <a:t>Consignment Feature</a:t>
            </a: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View All Consignment</a:t>
            </a:r>
          </a:p>
          <a:p>
            <a:pPr lvl="1"/>
            <a:r>
              <a:rPr lang="en-US" sz="2400" b="1" dirty="0">
                <a:effectLst/>
              </a:rPr>
              <a:t>View A Consignment</a:t>
            </a:r>
          </a:p>
          <a:p>
            <a:pPr lvl="1"/>
            <a:r>
              <a:rPr lang="en-US" sz="2400" b="1" dirty="0">
                <a:effectLst/>
              </a:rPr>
              <a:t>Register Consignment</a:t>
            </a:r>
          </a:p>
          <a:p>
            <a:pPr lvl="1"/>
            <a:r>
              <a:rPr lang="en-US" sz="2400" b="1" dirty="0">
                <a:effectLst/>
              </a:rPr>
              <a:t>Withdraw Consignment</a:t>
            </a:r>
          </a:p>
          <a:p>
            <a:pPr lvl="1"/>
            <a:r>
              <a:rPr lang="en-US" sz="2400" b="1" dirty="0">
                <a:effectLst/>
              </a:rPr>
              <a:t>Edit Consignment</a:t>
            </a:r>
          </a:p>
          <a:p>
            <a:pPr lvl="1"/>
            <a:r>
              <a:rPr lang="en-US" sz="2400" b="1" dirty="0">
                <a:effectLst/>
              </a:rPr>
              <a:t>View Consignment</a:t>
            </a:r>
          </a:p>
          <a:p>
            <a:pPr lvl="1"/>
            <a:r>
              <a:rPr lang="en-US" sz="2400" b="1" dirty="0">
                <a:effectLst/>
              </a:rPr>
              <a:t>Approve Consignment</a:t>
            </a:r>
          </a:p>
          <a:p>
            <a:pPr lvl="1"/>
            <a:r>
              <a:rPr lang="en-US" sz="2400" b="1" dirty="0">
                <a:effectLst/>
              </a:rPr>
              <a:t>Reject consignment</a:t>
            </a:r>
          </a:p>
          <a:p>
            <a:pPr lvl="1"/>
            <a:r>
              <a:rPr lang="en-US" sz="2400" b="1" dirty="0">
                <a:effectLst/>
              </a:rPr>
              <a:t>Clearance of a Consignment</a:t>
            </a:r>
          </a:p>
          <a:p>
            <a:pPr lvl="1"/>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822856" y="1270071"/>
            <a:ext cx="3101312"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Expected Dispatch date should be less than Expected arrival date.</a:t>
            </a: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lang="en-US" baseline="0"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price is filled, the currency field will be displayed and it has to be filled.</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lang="en-US" dirty="0">
                <a:latin typeface="Arial" panose="020B0604020202020204" pitchFamily="34" charset="0"/>
                <a:cs typeface="Arial" panose="020B0604020202020204" pitchFamily="34" charset="0"/>
              </a:rPr>
              <a:t>To upload the file, use the system format. For any confusion, download the sample format.</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7" name="Picture 6">
            <a:extLst>
              <a:ext uri="{FF2B5EF4-FFF2-40B4-BE49-F238E27FC236}">
                <a16:creationId xmlns:a16="http://schemas.microsoft.com/office/drawing/2014/main" id="{914C4E7A-9217-4824-95D6-37CF5D07606B}"/>
              </a:ext>
            </a:extLst>
          </p:cNvPr>
          <p:cNvPicPr>
            <a:picLocks noChangeAspect="1"/>
          </p:cNvPicPr>
          <p:nvPr/>
        </p:nvPicPr>
        <p:blipFill>
          <a:blip r:embed="rId2"/>
          <a:stretch>
            <a:fillRect/>
          </a:stretch>
        </p:blipFill>
        <p:spPr>
          <a:xfrm>
            <a:off x="463640" y="1233856"/>
            <a:ext cx="8264832" cy="4337141"/>
          </a:xfrm>
          <a:prstGeom prst="rect">
            <a:avLst/>
          </a:prstGeom>
        </p:spPr>
      </p:pic>
    </p:spTree>
    <p:extLst>
      <p:ext uri="{BB962C8B-B14F-4D97-AF65-F5344CB8AC3E}">
        <p14:creationId xmlns:p14="http://schemas.microsoft.com/office/powerpoint/2010/main" val="326849561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188924" y="4481691"/>
            <a:ext cx="4511688" cy="135838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7101730" y="1447800"/>
            <a:ext cx="4511688" cy="135838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Edit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7607300" y="1814188"/>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8826500" y="1704078"/>
            <a:ext cx="965200" cy="779023"/>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sp>
        <p:nvSpPr>
          <p:cNvPr id="9" name="Oval 8"/>
          <p:cNvSpPr/>
          <p:nvPr/>
        </p:nvSpPr>
        <p:spPr>
          <a:xfrm>
            <a:off x="10096500" y="1812276"/>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Custom</a:t>
            </a:r>
          </a:p>
        </p:txBody>
      </p:sp>
      <p:cxnSp>
        <p:nvCxnSpPr>
          <p:cNvPr id="11" name="Straight Arrow Connector 10"/>
          <p:cNvCxnSpPr/>
          <p:nvPr/>
        </p:nvCxnSpPr>
        <p:spPr>
          <a:xfrm>
            <a:off x="9330692" y="2806185"/>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308342" y="3647387"/>
            <a:ext cx="20447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Importer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8877300" y="5160884"/>
            <a:ext cx="965200"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p:nvPr/>
        </p:nvCxnSpPr>
        <p:spPr>
          <a:xfrm>
            <a:off x="9330692" y="4356100"/>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8619492" y="405668"/>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9223698" y="5988228"/>
            <a:ext cx="2258688" cy="715087"/>
          </a:xfrm>
          <a:prstGeom prst="wedgeRoundRectCallout">
            <a:avLst>
              <a:gd name="adj1" fmla="val -24527"/>
              <a:gd name="adj2" fmla="val -63277"/>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Consignment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TextBox 9"/>
          <p:cNvSpPr txBox="1"/>
          <p:nvPr/>
        </p:nvSpPr>
        <p:spPr>
          <a:xfrm>
            <a:off x="491388" y="5546154"/>
            <a:ext cx="620363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What is Editable</a:t>
            </a:r>
          </a:p>
          <a:p>
            <a:pPr marL="285750" marR="0" indent="-285750" algn="l" defTabSz="914400" rtl="0" fontAlgn="auto" latinLnBrk="0" hangingPunct="0">
              <a:lnSpc>
                <a:spcPct val="100000"/>
              </a:lnSpc>
              <a:spcBef>
                <a:spcPts val="0"/>
              </a:spcBef>
              <a:spcAft>
                <a:spcPts val="0"/>
              </a:spcAft>
              <a:buClrTx/>
              <a:buSzTx/>
              <a:buFont typeface="Arial"/>
              <a:buChar char="•"/>
              <a:tabLst/>
            </a:pPr>
            <a:r>
              <a:rPr lang="en-US" dirty="0"/>
              <a:t>Fields in the form </a:t>
            </a:r>
          </a:p>
          <a:p>
            <a:pPr marL="285750" marR="0" indent="-285750" algn="l" defTabSz="914400" rtl="0" fontAlgn="auto" latinLnBrk="0" hangingPunct="0">
              <a:lnSpc>
                <a:spcPct val="100000"/>
              </a:lnSpc>
              <a:spcBef>
                <a:spcPts val="0"/>
              </a:spcBef>
              <a:spcAft>
                <a:spcPts val="0"/>
              </a:spcAft>
              <a:buClrTx/>
              <a:buSzTx/>
              <a:buFont typeface="Arial"/>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File that</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was initially uploaded.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6" name="Picture 15">
            <a:extLst>
              <a:ext uri="{FF2B5EF4-FFF2-40B4-BE49-F238E27FC236}">
                <a16:creationId xmlns:a16="http://schemas.microsoft.com/office/drawing/2014/main" id="{7D7216F4-66C4-4C8F-94D4-12DAAC723A11}"/>
              </a:ext>
            </a:extLst>
          </p:cNvPr>
          <p:cNvPicPr>
            <a:picLocks noChangeAspect="1"/>
          </p:cNvPicPr>
          <p:nvPr/>
        </p:nvPicPr>
        <p:blipFill>
          <a:blip r:embed="rId2"/>
          <a:stretch>
            <a:fillRect/>
          </a:stretch>
        </p:blipFill>
        <p:spPr>
          <a:xfrm>
            <a:off x="463639" y="1101162"/>
            <a:ext cx="6394992" cy="4308886"/>
          </a:xfrm>
          <a:prstGeom prst="rect">
            <a:avLst/>
          </a:prstGeom>
        </p:spPr>
      </p:pic>
    </p:spTree>
    <p:extLst>
      <p:ext uri="{BB962C8B-B14F-4D97-AF65-F5344CB8AC3E}">
        <p14:creationId xmlns:p14="http://schemas.microsoft.com/office/powerpoint/2010/main" val="215613916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93D0BE34-3D31-42E7-A360-0C4853D7AF30}"/>
              </a:ext>
            </a:extLst>
          </p:cNvPr>
          <p:cNvSpPr txBox="1"/>
          <p:nvPr/>
        </p:nvSpPr>
        <p:spPr>
          <a:xfrm>
            <a:off x="463639" y="5571807"/>
            <a:ext cx="620363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latin typeface="Arial" panose="020B0604020202020204" pitchFamily="34" charset="0"/>
                <a:cs typeface="Arial" panose="020B0604020202020204" pitchFamily="34" charset="0"/>
              </a:rPr>
              <a:t>This screen is not editable. This is just to view the details filled in by the Importer.</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220640" y="1308485"/>
            <a:ext cx="3703528" cy="3046988"/>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Who all can view the consignment?</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Importer </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Custom</a:t>
            </a:r>
          </a:p>
        </p:txBody>
      </p:sp>
      <p:pic>
        <p:nvPicPr>
          <p:cNvPr id="7" name="Picture 6">
            <a:extLst>
              <a:ext uri="{FF2B5EF4-FFF2-40B4-BE49-F238E27FC236}">
                <a16:creationId xmlns:a16="http://schemas.microsoft.com/office/drawing/2014/main" id="{9415707F-B1F5-49D6-A3F2-0162454DF3EA}"/>
              </a:ext>
            </a:extLst>
          </p:cNvPr>
          <p:cNvPicPr>
            <a:picLocks noChangeAspect="1"/>
          </p:cNvPicPr>
          <p:nvPr/>
        </p:nvPicPr>
        <p:blipFill>
          <a:blip r:embed="rId2"/>
          <a:stretch>
            <a:fillRect/>
          </a:stretch>
        </p:blipFill>
        <p:spPr>
          <a:xfrm>
            <a:off x="463639" y="1096099"/>
            <a:ext cx="6827520" cy="4393494"/>
          </a:xfrm>
          <a:prstGeom prst="rect">
            <a:avLst/>
          </a:prstGeom>
        </p:spPr>
      </p:pic>
    </p:spTree>
    <p:extLst>
      <p:ext uri="{BB962C8B-B14F-4D97-AF65-F5344CB8AC3E}">
        <p14:creationId xmlns:p14="http://schemas.microsoft.com/office/powerpoint/2010/main" val="83800944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consignment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a:t>
            </a:r>
            <a:r>
              <a:rPr lang="en-US" sz="2200" b="1">
                <a:latin typeface="Arial" panose="020B0604020202020204" pitchFamily="34" charset="0"/>
                <a:cs typeface="Arial" panose="020B0604020202020204" pitchFamily="34" charset="0"/>
              </a:rPr>
              <a:t>CEIR_ADMIN</a:t>
            </a:r>
            <a:r>
              <a:rPr lang="en-US" sz="220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Importer in case of REJECTED_BY_SYSTEM and in case of SUCCESS email is sent to both Importer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Withdrawn By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66ED917E-1232-4843-87D7-0A056330632A}"/>
              </a:ext>
            </a:extLst>
          </p:cNvPr>
          <p:cNvSpPr/>
          <p:nvPr/>
        </p:nvSpPr>
        <p:spPr>
          <a:xfrm>
            <a:off x="545118" y="5382284"/>
            <a:ext cx="7344848"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Importer can withdraw consignments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pic>
        <p:nvPicPr>
          <p:cNvPr id="8" name="Picture 7">
            <a:extLst>
              <a:ext uri="{FF2B5EF4-FFF2-40B4-BE49-F238E27FC236}">
                <a16:creationId xmlns:a16="http://schemas.microsoft.com/office/drawing/2014/main" id="{3944E2E4-5788-48E9-AFEB-889CF65B3F93}"/>
              </a:ext>
            </a:extLst>
          </p:cNvPr>
          <p:cNvPicPr>
            <a:picLocks noChangeAspect="1"/>
          </p:cNvPicPr>
          <p:nvPr/>
        </p:nvPicPr>
        <p:blipFill>
          <a:blip r:embed="rId2"/>
          <a:stretch>
            <a:fillRect/>
          </a:stretch>
        </p:blipFill>
        <p:spPr>
          <a:xfrm>
            <a:off x="463639" y="1129486"/>
            <a:ext cx="10038898" cy="4137198"/>
          </a:xfrm>
          <a:prstGeom prst="rect">
            <a:avLst/>
          </a:prstGeom>
        </p:spPr>
      </p:pic>
    </p:spTree>
    <p:extLst>
      <p:ext uri="{BB962C8B-B14F-4D97-AF65-F5344CB8AC3E}">
        <p14:creationId xmlns:p14="http://schemas.microsoft.com/office/powerpoint/2010/main" val="22716719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544749" y="4469224"/>
            <a:ext cx="9377464"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Consignments after successful processing are sent to the CEIR Admin queue for Approval / Rejection.</a:t>
            </a:r>
          </a:p>
          <a:p>
            <a:r>
              <a:rPr lang="en-US" sz="2000" dirty="0">
                <a:latin typeface="Arial" panose="020B0604020202020204" pitchFamily="34" charset="0"/>
                <a:cs typeface="Arial" panose="020B0604020202020204" pitchFamily="34" charset="0"/>
              </a:rPr>
              <a:t>On Rejection, consignments are sent back to the Importer queue.</a:t>
            </a:r>
          </a:p>
        </p:txBody>
      </p:sp>
      <p:pic>
        <p:nvPicPr>
          <p:cNvPr id="8" name="Picture 7">
            <a:extLst>
              <a:ext uri="{FF2B5EF4-FFF2-40B4-BE49-F238E27FC236}">
                <a16:creationId xmlns:a16="http://schemas.microsoft.com/office/drawing/2014/main" id="{19EE5EF7-7936-4F9B-AEE3-9BB460A72818}"/>
              </a:ext>
            </a:extLst>
          </p:cNvPr>
          <p:cNvPicPr>
            <a:picLocks noChangeAspect="1"/>
          </p:cNvPicPr>
          <p:nvPr/>
        </p:nvPicPr>
        <p:blipFill>
          <a:blip r:embed="rId2"/>
          <a:stretch>
            <a:fillRect/>
          </a:stretch>
        </p:blipFill>
        <p:spPr>
          <a:xfrm>
            <a:off x="544749" y="1064291"/>
            <a:ext cx="10583361" cy="2837149"/>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154723"/>
            <a:ext cx="1093588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consignment. Remarks have to be updated for the same.</a:t>
            </a:r>
          </a:p>
        </p:txBody>
      </p:sp>
      <p:pic>
        <p:nvPicPr>
          <p:cNvPr id="8" name="Picture 7">
            <a:extLst>
              <a:ext uri="{FF2B5EF4-FFF2-40B4-BE49-F238E27FC236}">
                <a16:creationId xmlns:a16="http://schemas.microsoft.com/office/drawing/2014/main" id="{E3E42E2F-88F6-4D8D-B948-A7A098F71CF9}"/>
              </a:ext>
            </a:extLst>
          </p:cNvPr>
          <p:cNvPicPr>
            <a:picLocks noChangeAspect="1"/>
          </p:cNvPicPr>
          <p:nvPr/>
        </p:nvPicPr>
        <p:blipFill>
          <a:blip r:embed="rId2"/>
          <a:stretch>
            <a:fillRect/>
          </a:stretch>
        </p:blipFill>
        <p:spPr>
          <a:xfrm>
            <a:off x="463639" y="1175712"/>
            <a:ext cx="10866212" cy="3659488"/>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01C8AA2D-A0CB-425B-A7C8-31CBC49CE274}"/>
              </a:ext>
            </a:extLst>
          </p:cNvPr>
          <p:cNvSpPr/>
          <p:nvPr/>
        </p:nvSpPr>
        <p:spPr>
          <a:xfrm>
            <a:off x="463639" y="5228561"/>
            <a:ext cx="11014258" cy="70788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CEIR Admin has the authority to withdraw any consignment. Remarks have to be updated for the same.</a:t>
            </a:r>
          </a:p>
        </p:txBody>
      </p:sp>
      <p:pic>
        <p:nvPicPr>
          <p:cNvPr id="8" name="Picture 7">
            <a:extLst>
              <a:ext uri="{FF2B5EF4-FFF2-40B4-BE49-F238E27FC236}">
                <a16:creationId xmlns:a16="http://schemas.microsoft.com/office/drawing/2014/main" id="{8EFA748C-3582-41CB-8139-5213F2C6CF51}"/>
              </a:ext>
            </a:extLst>
          </p:cNvPr>
          <p:cNvPicPr>
            <a:picLocks noChangeAspect="1"/>
          </p:cNvPicPr>
          <p:nvPr/>
        </p:nvPicPr>
        <p:blipFill>
          <a:blip r:embed="rId2"/>
          <a:stretch>
            <a:fillRect/>
          </a:stretch>
        </p:blipFill>
        <p:spPr>
          <a:xfrm>
            <a:off x="463639" y="1241708"/>
            <a:ext cx="11014258" cy="3623312"/>
          </a:xfrm>
          <a:prstGeom prst="rect">
            <a:avLst/>
          </a:prstGeom>
        </p:spPr>
      </p:pic>
    </p:spTree>
    <p:extLst>
      <p:ext uri="{BB962C8B-B14F-4D97-AF65-F5344CB8AC3E}">
        <p14:creationId xmlns:p14="http://schemas.microsoft.com/office/powerpoint/2010/main" val="363998475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8805621" cy="800554"/>
          </a:xfrm>
        </p:spPr>
        <p:txBody>
          <a:bodyPr/>
          <a:lstStyle/>
          <a:p>
            <a:r>
              <a:rPr lang="en-IN" dirty="0"/>
              <a:t>Consignment cleared by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4C0226D6-E02E-4415-9CF0-F6316652D17F}"/>
              </a:ext>
            </a:extLst>
          </p:cNvPr>
          <p:cNvSpPr/>
          <p:nvPr/>
        </p:nvSpPr>
        <p:spPr>
          <a:xfrm>
            <a:off x="389107" y="5305319"/>
            <a:ext cx="10554510"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Consignments after approval by CEIR Admin are sent to the Customs queue for Clearance / Rejection.</a:t>
            </a:r>
          </a:p>
          <a:p>
            <a:r>
              <a:rPr lang="en-US" sz="2000" dirty="0">
                <a:latin typeface="Arial" panose="020B0604020202020204" pitchFamily="34" charset="0"/>
                <a:cs typeface="Arial" panose="020B0604020202020204" pitchFamily="34" charset="0"/>
              </a:rPr>
              <a:t>On Rejection, consignments are sent back to the Importer queue.</a:t>
            </a:r>
          </a:p>
        </p:txBody>
      </p:sp>
      <p:pic>
        <p:nvPicPr>
          <p:cNvPr id="8" name="Picture 7">
            <a:extLst>
              <a:ext uri="{FF2B5EF4-FFF2-40B4-BE49-F238E27FC236}">
                <a16:creationId xmlns:a16="http://schemas.microsoft.com/office/drawing/2014/main" id="{78BE8390-7F16-4F7F-A229-82400FE7E147}"/>
              </a:ext>
            </a:extLst>
          </p:cNvPr>
          <p:cNvPicPr>
            <a:picLocks noChangeAspect="1"/>
          </p:cNvPicPr>
          <p:nvPr/>
        </p:nvPicPr>
        <p:blipFill>
          <a:blip r:embed="rId2"/>
          <a:stretch>
            <a:fillRect/>
          </a:stretch>
        </p:blipFill>
        <p:spPr>
          <a:xfrm>
            <a:off x="463639" y="1185268"/>
            <a:ext cx="11256348" cy="3917955"/>
          </a:xfrm>
          <a:prstGeom prst="rect">
            <a:avLst/>
          </a:prstGeom>
        </p:spPr>
      </p:pic>
    </p:spTree>
    <p:extLst>
      <p:ext uri="{BB962C8B-B14F-4D97-AF65-F5344CB8AC3E}">
        <p14:creationId xmlns:p14="http://schemas.microsoft.com/office/powerpoint/2010/main" val="345176737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57B0-CD82-4054-9E63-D6DB263EF409}"/>
              </a:ext>
            </a:extLst>
          </p:cNvPr>
          <p:cNvSpPr>
            <a:spLocks noGrp="1"/>
          </p:cNvSpPr>
          <p:nvPr>
            <p:ph type="title"/>
          </p:nvPr>
        </p:nvSpPr>
        <p:spPr>
          <a:xfrm>
            <a:off x="463638" y="213332"/>
            <a:ext cx="10007137" cy="800554"/>
          </a:xfrm>
        </p:spPr>
        <p:txBody>
          <a:bodyPr/>
          <a:lstStyle/>
          <a:p>
            <a:r>
              <a:rPr lang="en-IN" dirty="0"/>
              <a:t>Consignment cleared by Custom ( Type Approval) </a:t>
            </a:r>
          </a:p>
        </p:txBody>
      </p:sp>
      <p:sp>
        <p:nvSpPr>
          <p:cNvPr id="4" name="Slide Number Placeholder 3">
            <a:extLst>
              <a:ext uri="{FF2B5EF4-FFF2-40B4-BE49-F238E27FC236}">
                <a16:creationId xmlns:a16="http://schemas.microsoft.com/office/drawing/2014/main" id="{5DB9C5AD-020C-4F4E-838A-82895BB78552}"/>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2DB36DBA-8074-43E7-AFE1-3B3F6A687DA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013C436-0AD9-4EC3-93D8-78F142C44DFB}"/>
              </a:ext>
            </a:extLst>
          </p:cNvPr>
          <p:cNvSpPr/>
          <p:nvPr/>
        </p:nvSpPr>
        <p:spPr>
          <a:xfrm>
            <a:off x="463638" y="4574755"/>
            <a:ext cx="10554510" cy="1754326"/>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When an Importer raises a consignment and the same has devices with new TAC information, an entry for the new TAC is made in Pending TAC list which is visible in CEIR Admin home. </a:t>
            </a:r>
          </a:p>
          <a:p>
            <a:pPr algn="just"/>
            <a:r>
              <a:rPr lang="en-US" dirty="0">
                <a:latin typeface="Arial" panose="020B0604020202020204" pitchFamily="34" charset="0"/>
                <a:cs typeface="Arial" panose="020B0604020202020204" pitchFamily="34" charset="0"/>
              </a:rPr>
              <a:t>For all the devices with new TAC details, an Importer has to furnish the TAC certificate to the customs official at the time of clearance. </a:t>
            </a:r>
          </a:p>
          <a:p>
            <a:pPr algn="just"/>
            <a:r>
              <a:rPr lang="en-US" dirty="0">
                <a:latin typeface="Arial" panose="020B0604020202020204" pitchFamily="34" charset="0"/>
                <a:cs typeface="Arial" panose="020B0604020202020204" pitchFamily="34" charset="0"/>
              </a:rPr>
              <a:t>Customs official will be prompted for confirmation at the time of clearance if they have received the TAC certificate from the Importer or not. </a:t>
            </a:r>
          </a:p>
        </p:txBody>
      </p:sp>
      <p:pic>
        <p:nvPicPr>
          <p:cNvPr id="8" name="Picture 7">
            <a:extLst>
              <a:ext uri="{FF2B5EF4-FFF2-40B4-BE49-F238E27FC236}">
                <a16:creationId xmlns:a16="http://schemas.microsoft.com/office/drawing/2014/main" id="{FBBF654A-5EAD-474F-95A4-014F5633F9A2}"/>
              </a:ext>
            </a:extLst>
          </p:cNvPr>
          <p:cNvPicPr>
            <a:picLocks noChangeAspect="1"/>
          </p:cNvPicPr>
          <p:nvPr/>
        </p:nvPicPr>
        <p:blipFill>
          <a:blip r:embed="rId2"/>
          <a:stretch>
            <a:fillRect/>
          </a:stretch>
        </p:blipFill>
        <p:spPr>
          <a:xfrm>
            <a:off x="536065" y="1103661"/>
            <a:ext cx="10237559" cy="3431269"/>
          </a:xfrm>
          <a:prstGeom prst="rect">
            <a:avLst/>
          </a:prstGeom>
        </p:spPr>
      </p:pic>
    </p:spTree>
    <p:extLst>
      <p:ext uri="{BB962C8B-B14F-4D97-AF65-F5344CB8AC3E}">
        <p14:creationId xmlns:p14="http://schemas.microsoft.com/office/powerpoint/2010/main" val="19359150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324599" y="1790700"/>
            <a:ext cx="4469765" cy="3124200"/>
          </a:xfrm>
          <a:prstGeom prst="rect">
            <a:avLst/>
          </a:prstGeom>
          <a:noFill/>
        </p:spPr>
      </p:pic>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3639" y="2996308"/>
            <a:ext cx="5873661" cy="2232917"/>
          </a:xfrm>
        </p:spPr>
        <p:txBody>
          <a:bodyPr>
            <a:normAutofit fontScale="85000" lnSpcReduction="10000"/>
          </a:bodyPr>
          <a:lstStyle/>
          <a:p>
            <a:r>
              <a:rPr lang="en-US" sz="1800" dirty="0">
                <a:effectLst/>
              </a:rPr>
              <a:t>Importer orders a consignment</a:t>
            </a:r>
          </a:p>
          <a:p>
            <a:r>
              <a:rPr lang="en-US" sz="1800" dirty="0">
                <a:effectLst/>
              </a:rPr>
              <a:t>Get complete information from supplier</a:t>
            </a:r>
          </a:p>
          <a:p>
            <a:r>
              <a:rPr lang="en-US" sz="1800" dirty="0">
                <a:effectLst/>
              </a:rPr>
              <a:t>Register Consignment on CEIR Portal</a:t>
            </a:r>
          </a:p>
          <a:p>
            <a:r>
              <a:rPr lang="en-US" sz="1800" dirty="0">
                <a:effectLst/>
              </a:rPr>
              <a:t>CEIR Admin approves the consignment</a:t>
            </a:r>
          </a:p>
          <a:p>
            <a:r>
              <a:rPr lang="en-US" sz="1800" dirty="0">
                <a:effectLst/>
              </a:rPr>
              <a:t>Importer pays TAX for all the devices as per the consignment</a:t>
            </a:r>
          </a:p>
          <a:p>
            <a:r>
              <a:rPr lang="en-US" sz="1800" dirty="0">
                <a:effectLst/>
              </a:rPr>
              <a:t>Custom clears the consignment</a:t>
            </a:r>
          </a:p>
          <a:p>
            <a:r>
              <a:rPr lang="en-US" sz="1800" dirty="0">
                <a:effectLst/>
              </a:rPr>
              <a:t>Consignment is ready to be sold in the market</a:t>
            </a:r>
            <a:endParaRPr lang="en-IN" sz="1800" dirty="0"/>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8" y="1013886"/>
            <a:ext cx="5873661" cy="4623692"/>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Consignment Feature allows importer to register SIM based devices as ordered from supplier. The consignment details for device can be uploaded using this feature</a:t>
            </a: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p:txBody>
      </p:sp>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Rejected by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DB385236-904D-4752-86C5-CC09B66C2268}"/>
              </a:ext>
            </a:extLst>
          </p:cNvPr>
          <p:cNvSpPr/>
          <p:nvPr/>
        </p:nvSpPr>
        <p:spPr>
          <a:xfrm>
            <a:off x="426373" y="5048258"/>
            <a:ext cx="10554510" cy="163121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Customs can reject consignment in case </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Importer has not submitted Type approved certificate</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Importer has not filled tax </a:t>
            </a:r>
          </a:p>
          <a:p>
            <a:r>
              <a:rPr lang="en-US" sz="2000" dirty="0">
                <a:latin typeface="Arial" panose="020B0604020202020204" pitchFamily="34" charset="0"/>
                <a:cs typeface="Arial" panose="020B0604020202020204" pitchFamily="34" charset="0"/>
              </a:rPr>
              <a:t>After rejection the consignment does back to Importer queue. An email is sent to Importer and CEIR Admin to update about the rejection.  </a:t>
            </a:r>
          </a:p>
        </p:txBody>
      </p:sp>
      <p:pic>
        <p:nvPicPr>
          <p:cNvPr id="8" name="Picture 7">
            <a:extLst>
              <a:ext uri="{FF2B5EF4-FFF2-40B4-BE49-F238E27FC236}">
                <a16:creationId xmlns:a16="http://schemas.microsoft.com/office/drawing/2014/main" id="{5E86188A-5A9C-45B0-9B59-2AE16D601DF2}"/>
              </a:ext>
            </a:extLst>
          </p:cNvPr>
          <p:cNvPicPr>
            <a:picLocks noChangeAspect="1"/>
          </p:cNvPicPr>
          <p:nvPr/>
        </p:nvPicPr>
        <p:blipFill>
          <a:blip r:embed="rId2"/>
          <a:stretch>
            <a:fillRect/>
          </a:stretch>
        </p:blipFill>
        <p:spPr>
          <a:xfrm>
            <a:off x="463639" y="1146631"/>
            <a:ext cx="10479978" cy="3923750"/>
          </a:xfrm>
          <a:prstGeom prst="rect">
            <a:avLst/>
          </a:prstGeom>
        </p:spPr>
      </p:pic>
    </p:spTree>
    <p:extLst>
      <p:ext uri="{BB962C8B-B14F-4D97-AF65-F5344CB8AC3E}">
        <p14:creationId xmlns:p14="http://schemas.microsoft.com/office/powerpoint/2010/main" val="312701322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Consignments</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199252"/>
            <a:ext cx="10683430" cy="4260850"/>
          </a:xfrm>
        </p:spPr>
        <p:txBody>
          <a:bodyPr/>
          <a:lstStyle/>
          <a:p>
            <a:r>
              <a:rPr lang="en-IN" dirty="0"/>
              <a:t>Consignments can be filtered on the basis of </a:t>
            </a:r>
          </a:p>
          <a:p>
            <a:pPr lvl="1"/>
            <a:r>
              <a:rPr lang="en-IN" dirty="0"/>
              <a:t>Date filters</a:t>
            </a:r>
          </a:p>
          <a:p>
            <a:pPr lvl="1"/>
            <a:r>
              <a:rPr lang="en-IN" dirty="0"/>
              <a:t>Transaction ID</a:t>
            </a:r>
          </a:p>
          <a:p>
            <a:pPr lvl="1"/>
            <a:r>
              <a:rPr lang="en-IN" dirty="0"/>
              <a:t>Consignment Status</a:t>
            </a:r>
          </a:p>
          <a:p>
            <a:pPr lvl="1"/>
            <a:r>
              <a:rPr lang="en-IN" dirty="0"/>
              <a:t>TAX paid status</a:t>
            </a:r>
          </a:p>
          <a:p>
            <a:r>
              <a:rPr lang="en-IN" dirty="0"/>
              <a:t>The User ( Importer/ CEIR Admin/ Custom) can also use a combination of more than one filters to filter the consignments.</a:t>
            </a:r>
          </a:p>
          <a:p>
            <a:r>
              <a:rPr lang="en-IN" dirty="0"/>
              <a:t>Users  can view old consignments using the date filter. </a:t>
            </a:r>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28130FFA-1A46-4165-B91F-503E759CA534}"/>
              </a:ext>
            </a:extLst>
          </p:cNvPr>
          <p:cNvPicPr>
            <a:picLocks noChangeAspect="1"/>
          </p:cNvPicPr>
          <p:nvPr/>
        </p:nvPicPr>
        <p:blipFill>
          <a:blip r:embed="rId2"/>
          <a:stretch>
            <a:fillRect/>
          </a:stretch>
        </p:blipFill>
        <p:spPr>
          <a:xfrm>
            <a:off x="463639" y="4531925"/>
            <a:ext cx="10719168" cy="554582"/>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Consignments</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Consignments can be exported in a .csv file using the export button.</a:t>
            </a:r>
          </a:p>
          <a:p>
            <a:pPr lvl="1"/>
            <a:r>
              <a:rPr lang="en-IN" dirty="0"/>
              <a:t>User ( Importer/ CEIR Admin/Custom) can export all consignments assigned to the respective user. </a:t>
            </a:r>
          </a:p>
          <a:p>
            <a:pPr lvl="1"/>
            <a:r>
              <a:rPr lang="en-IN" dirty="0"/>
              <a:t>User ( Importer/ CEIR Admin/Custom) can export filtered consignments.</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7031F60F-4799-4040-83AD-A3FCAA5BFB0D}"/>
              </a:ext>
            </a:extLst>
          </p:cNvPr>
          <p:cNvPicPr>
            <a:picLocks noChangeAspect="1"/>
          </p:cNvPicPr>
          <p:nvPr/>
        </p:nvPicPr>
        <p:blipFill>
          <a:blip r:embed="rId2"/>
          <a:stretch>
            <a:fillRect/>
          </a:stretch>
        </p:blipFill>
        <p:spPr>
          <a:xfrm>
            <a:off x="571500" y="3114412"/>
            <a:ext cx="10429875" cy="1389268"/>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5AE00-2F8D-42D5-BBB3-4B41AA597FC2}"/>
              </a:ext>
            </a:extLst>
          </p:cNvPr>
          <p:cNvSpPr>
            <a:spLocks noGrp="1"/>
          </p:cNvSpPr>
          <p:nvPr>
            <p:ph type="title"/>
          </p:nvPr>
        </p:nvSpPr>
        <p:spPr/>
        <p:txBody>
          <a:bodyPr/>
          <a:lstStyle/>
          <a:p>
            <a:r>
              <a:rPr lang="en-IN" dirty="0"/>
              <a:t>Consignment History</a:t>
            </a:r>
          </a:p>
        </p:txBody>
      </p:sp>
      <p:sp>
        <p:nvSpPr>
          <p:cNvPr id="4" name="Slide Number Placeholder 3">
            <a:extLst>
              <a:ext uri="{FF2B5EF4-FFF2-40B4-BE49-F238E27FC236}">
                <a16:creationId xmlns:a16="http://schemas.microsoft.com/office/drawing/2014/main" id="{F013A8C6-E57A-4886-81A5-CF3189F1798F}"/>
              </a:ext>
            </a:extLst>
          </p:cNvPr>
          <p:cNvSpPr>
            <a:spLocks noGrp="1"/>
          </p:cNvSpPr>
          <p:nvPr>
            <p:ph type="sldNum" sz="quarter" idx="2"/>
          </p:nvPr>
        </p:nvSpPr>
        <p:spPr/>
        <p:txBody>
          <a:bodyPr/>
          <a:lstStyle/>
          <a:p>
            <a:fld id="{86CB4B4D-7CA3-9044-876B-883B54F8677D}" type="slidenum">
              <a:rPr lang="en-IN" smtClean="0"/>
              <a:pPr/>
              <a:t>33</a:t>
            </a:fld>
            <a:endParaRPr lang="en-IN"/>
          </a:p>
        </p:txBody>
      </p:sp>
      <p:sp>
        <p:nvSpPr>
          <p:cNvPr id="5" name="Footer Placeholder 4">
            <a:extLst>
              <a:ext uri="{FF2B5EF4-FFF2-40B4-BE49-F238E27FC236}">
                <a16:creationId xmlns:a16="http://schemas.microsoft.com/office/drawing/2014/main" id="{952B38B9-8AB7-48BB-9849-1125C0755342}"/>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F3702DDC-7CBA-44EC-B63D-F8EE71D42637}"/>
              </a:ext>
            </a:extLst>
          </p:cNvPr>
          <p:cNvPicPr>
            <a:picLocks noChangeAspect="1"/>
          </p:cNvPicPr>
          <p:nvPr/>
        </p:nvPicPr>
        <p:blipFill>
          <a:blip r:embed="rId2"/>
          <a:stretch>
            <a:fillRect/>
          </a:stretch>
        </p:blipFill>
        <p:spPr>
          <a:xfrm>
            <a:off x="463640" y="1146833"/>
            <a:ext cx="8446334" cy="3977428"/>
          </a:xfrm>
          <a:prstGeom prst="rect">
            <a:avLst/>
          </a:prstGeom>
        </p:spPr>
      </p:pic>
      <p:sp>
        <p:nvSpPr>
          <p:cNvPr id="9" name="TextBox 8">
            <a:extLst>
              <a:ext uri="{FF2B5EF4-FFF2-40B4-BE49-F238E27FC236}">
                <a16:creationId xmlns:a16="http://schemas.microsoft.com/office/drawing/2014/main" id="{31A06344-99D0-412B-ACD0-CADC7A86D7DB}"/>
              </a:ext>
            </a:extLst>
          </p:cNvPr>
          <p:cNvSpPr txBox="1"/>
          <p:nvPr/>
        </p:nvSpPr>
        <p:spPr>
          <a:xfrm>
            <a:off x="463640" y="5228375"/>
            <a:ext cx="8109992"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b="0" i="0" u="none" strike="noStrike" cap="none" spc="0" normalizeH="0" baseline="0" dirty="0">
                <a:ln>
                  <a:noFill/>
                </a:ln>
                <a:solidFill>
                  <a:srgbClr val="000000"/>
                </a:solidFill>
                <a:effectLst/>
                <a:uFillTx/>
                <a:latin typeface="+mn-lt"/>
                <a:ea typeface="+mn-ea"/>
                <a:cs typeface="+mn-cs"/>
                <a:sym typeface="Calibri"/>
              </a:rPr>
              <a:t>History view is available for all stakeholders involved in the flow, i.e.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b="0" i="0" u="none" strike="noStrike" cap="none" spc="0" normalizeH="0" baseline="0" dirty="0">
                <a:ln>
                  <a:noFill/>
                </a:ln>
                <a:solidFill>
                  <a:srgbClr val="000000"/>
                </a:solidFill>
                <a:effectLst/>
                <a:uFillTx/>
                <a:latin typeface="+mn-lt"/>
                <a:ea typeface="+mn-ea"/>
                <a:cs typeface="+mn-cs"/>
                <a:sym typeface="Calibri"/>
              </a:rPr>
              <a:t>Importer,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b="0" i="0" u="none" strike="noStrike" cap="none" spc="0" normalizeH="0" baseline="0" dirty="0">
                <a:ln>
                  <a:noFill/>
                </a:ln>
                <a:solidFill>
                  <a:srgbClr val="000000"/>
                </a:solidFill>
                <a:effectLst/>
                <a:uFillTx/>
                <a:latin typeface="+mn-lt"/>
                <a:ea typeface="+mn-ea"/>
                <a:cs typeface="+mn-cs"/>
                <a:sym typeface="Calibri"/>
              </a:rPr>
              <a:t>CEIR Admin and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b="0" i="0" u="none" strike="noStrike" cap="none" spc="0" normalizeH="0" baseline="0" dirty="0">
                <a:ln>
                  <a:noFill/>
                </a:ln>
                <a:solidFill>
                  <a:srgbClr val="000000"/>
                </a:solidFill>
                <a:effectLst/>
                <a:uFillTx/>
                <a:latin typeface="+mn-lt"/>
                <a:ea typeface="+mn-ea"/>
                <a:cs typeface="+mn-cs"/>
                <a:sym typeface="Calibri"/>
              </a:rPr>
              <a:t>Customs. </a:t>
            </a:r>
          </a:p>
        </p:txBody>
      </p:sp>
    </p:spTree>
    <p:extLst>
      <p:ext uri="{BB962C8B-B14F-4D97-AF65-F5344CB8AC3E}">
        <p14:creationId xmlns:p14="http://schemas.microsoft.com/office/powerpoint/2010/main" val="192457335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p:txBody>
          <a:bodyPr/>
          <a:lstStyle/>
          <a:p>
            <a:r>
              <a:rPr lang="en-IN" dirty="0"/>
              <a:t>Policy for grace and post grace period will be same for registering consignment</a:t>
            </a:r>
          </a:p>
          <a:p>
            <a:endParaRPr lang="en-IN" dirty="0"/>
          </a:p>
          <a:p>
            <a:r>
              <a:rPr lang="en-IN" dirty="0"/>
              <a:t>In grace period, if any stakeholder (importer, distributor, retailer, and custom) want to whitelist the devices, “Stock Upload” feature can be used for same</a:t>
            </a:r>
          </a:p>
          <a:p>
            <a:endParaRPr lang="en-IN" dirty="0"/>
          </a:p>
          <a:p>
            <a:r>
              <a:rPr lang="en-IN" dirty="0"/>
              <a:t>Since importer consignment is one of the source of device information entering into country, it is desired that all rules should be in place to check the invalid devices at the entry point itself.</a:t>
            </a:r>
          </a:p>
          <a:p>
            <a:pPr marL="0" indent="0">
              <a:buNone/>
            </a:pPr>
            <a:endParaRPr lang="en-IN" dirty="0"/>
          </a:p>
          <a:p>
            <a:r>
              <a:rPr lang="en-IN" dirty="0"/>
              <a:t>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34</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3744175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dirty="0"/>
              <a:t>What next after Approval of Consignment?</a:t>
            </a:r>
          </a:p>
        </p:txBody>
      </p:sp>
      <p:sp>
        <p:nvSpPr>
          <p:cNvPr id="3" name="Text Placeholder 2">
            <a:extLst>
              <a:ext uri="{FF2B5EF4-FFF2-40B4-BE49-F238E27FC236}">
                <a16:creationId xmlns:a16="http://schemas.microsoft.com/office/drawing/2014/main" id="{4B435C14-CCDE-49B0-998F-5D80CB30A965}"/>
              </a:ext>
            </a:extLst>
          </p:cNvPr>
          <p:cNvSpPr>
            <a:spLocks noGrp="1"/>
          </p:cNvSpPr>
          <p:nvPr>
            <p:ph type="body" sz="quarter" idx="10"/>
          </p:nvPr>
        </p:nvSpPr>
        <p:spPr/>
        <p:txBody>
          <a:bodyPr/>
          <a:lstStyle/>
          <a:p>
            <a:r>
              <a:rPr lang="en-IN" dirty="0"/>
              <a:t>Importer can sell this stock to Distributor/ Retailer.</a:t>
            </a:r>
          </a:p>
          <a:p>
            <a:r>
              <a:rPr lang="en-IN" dirty="0"/>
              <a:t>Distributor/ Retailer can upload stock information in the CEIR system.</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35</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63389007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36</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37</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38</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lstStyle/>
          <a:p>
            <a:pPr marL="0" indent="0">
              <a:buNone/>
            </a:pPr>
            <a:r>
              <a:rPr lang="en-IN" dirty="0"/>
              <a:t>Importance of this feature for the CEIR System</a:t>
            </a:r>
          </a:p>
          <a:p>
            <a:pPr>
              <a:buFont typeface="Wingdings" panose="05000000000000000000" pitchFamily="2" charset="2"/>
              <a:buChar char="v"/>
            </a:pPr>
            <a:r>
              <a:rPr lang="en-IN" dirty="0"/>
              <a:t> White list cannot be prepared</a:t>
            </a:r>
          </a:p>
          <a:p>
            <a:pPr>
              <a:buFont typeface="Wingdings" panose="05000000000000000000" pitchFamily="2" charset="2"/>
              <a:buChar char="v"/>
            </a:pPr>
            <a:r>
              <a:rPr lang="en-IN" dirty="0"/>
              <a:t> TAX paid information cannot be extracted </a:t>
            </a:r>
          </a:p>
          <a:p>
            <a:pPr>
              <a:buFont typeface="Wingdings" panose="05000000000000000000" pitchFamily="2" charset="2"/>
              <a:buChar char="v"/>
            </a:pPr>
            <a:r>
              <a:rPr lang="en-IN" dirty="0"/>
              <a:t> Price related information will be missing </a:t>
            </a:r>
          </a:p>
          <a:p>
            <a:pPr marL="0" indent="0">
              <a:buNone/>
            </a:pPr>
            <a:endParaRPr lang="en-IN" dirty="0"/>
          </a:p>
          <a:p>
            <a:pPr marL="0" indent="0">
              <a:buNone/>
            </a:pPr>
            <a:r>
              <a:rPr lang="en-IN" dirty="0"/>
              <a:t>Registration of Consignments by Importers is a mandatory step to be done in the CEIR System. </a:t>
            </a:r>
          </a:p>
          <a:p>
            <a:pPr>
              <a:buFont typeface="Wingdings" panose="05000000000000000000" pitchFamily="2" charset="2"/>
              <a:buChar char="v"/>
            </a:pPr>
            <a:r>
              <a:rPr lang="en-IN" dirty="0"/>
              <a:t> Sale/ Purchase of devices without TAX clearance will not be allowed in Cambodia.</a:t>
            </a:r>
          </a:p>
          <a:p>
            <a:pPr>
              <a:buFont typeface="Wingdings" panose="05000000000000000000" pitchFamily="2" charset="2"/>
              <a:buChar char="v"/>
            </a:pPr>
            <a:r>
              <a:rPr lang="en-IN" dirty="0"/>
              <a:t> Devices without a valid Type approval certificate will be blocked on the network. </a:t>
            </a:r>
          </a:p>
          <a:p>
            <a:pPr>
              <a:buFont typeface="Wingdings" panose="05000000000000000000" pitchFamily="2" charset="2"/>
              <a:buChar char="v"/>
            </a:pPr>
            <a:r>
              <a:rPr lang="en-IN" dirty="0"/>
              <a:t> Devices those violate the regulations will be blocked by the operators in CEIR System.</a:t>
            </a:r>
          </a:p>
          <a:p>
            <a:pPr marL="0" indent="0">
              <a:buNone/>
            </a:pPr>
            <a:endParaRPr lang="en-IN" dirty="0"/>
          </a:p>
          <a:p>
            <a:pPr>
              <a:buFont typeface="Wingdings" panose="05000000000000000000" pitchFamily="2" charset="2"/>
              <a:buChar char="v"/>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96623D00-0CB2-4CE8-AC1D-DE0841A5C377}"/>
              </a:ext>
            </a:extLst>
          </p:cNvPr>
          <p:cNvGraphicFramePr>
            <a:graphicFrameLocks noGrp="1"/>
          </p:cNvGraphicFramePr>
          <p:nvPr>
            <p:extLst>
              <p:ext uri="{D42A27DB-BD31-4B8C-83A1-F6EECF244321}">
                <p14:modId xmlns:p14="http://schemas.microsoft.com/office/powerpoint/2010/main" val="1651074552"/>
              </p:ext>
            </p:extLst>
          </p:nvPr>
        </p:nvGraphicFramePr>
        <p:xfrm>
          <a:off x="463641" y="1275691"/>
          <a:ext cx="7426326" cy="1763598"/>
        </p:xfrm>
        <a:graphic>
          <a:graphicData uri="http://schemas.openxmlformats.org/drawingml/2006/table">
            <a:tbl>
              <a:tblPr firstRow="1" firstCol="1" bandRow="1">
                <a:tableStyleId>{5940675A-B579-460E-94D1-54222C63F5DA}</a:tableStyleId>
              </a:tblPr>
              <a:tblGrid>
                <a:gridCol w="851057">
                  <a:extLst>
                    <a:ext uri="{9D8B030D-6E8A-4147-A177-3AD203B41FA5}">
                      <a16:colId xmlns:a16="http://schemas.microsoft.com/office/drawing/2014/main" val="3722416377"/>
                    </a:ext>
                  </a:extLst>
                </a:gridCol>
                <a:gridCol w="1948667">
                  <a:extLst>
                    <a:ext uri="{9D8B030D-6E8A-4147-A177-3AD203B41FA5}">
                      <a16:colId xmlns:a16="http://schemas.microsoft.com/office/drawing/2014/main" val="1903449329"/>
                    </a:ext>
                  </a:extLst>
                </a:gridCol>
                <a:gridCol w="4626602">
                  <a:extLst>
                    <a:ext uri="{9D8B030D-6E8A-4147-A177-3AD203B41FA5}">
                      <a16:colId xmlns:a16="http://schemas.microsoft.com/office/drawing/2014/main" val="3167468752"/>
                    </a:ext>
                  </a:extLst>
                </a:gridCol>
              </a:tblGrid>
              <a:tr h="263418">
                <a:tc>
                  <a:txBody>
                    <a:bodyPr/>
                    <a:lstStyle/>
                    <a:p>
                      <a:pPr algn="ctr">
                        <a:lnSpc>
                          <a:spcPct val="107000"/>
                        </a:lnSpc>
                        <a:spcAft>
                          <a:spcPts val="800"/>
                        </a:spcAft>
                      </a:pPr>
                      <a:r>
                        <a:rPr lang="en-IN" sz="1600" b="1" dirty="0" err="1">
                          <a:effectLst/>
                        </a:rPr>
                        <a:t>S.No</a:t>
                      </a:r>
                      <a:r>
                        <a:rPr lang="en-IN" sz="1600" b="1" dirty="0">
                          <a:effectLst/>
                        </a:rPr>
                        <a:t>.</a:t>
                      </a:r>
                      <a:endParaRPr lang="en-IN"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rgbClr val="00B0F0"/>
                    </a:solidFill>
                  </a:tcPr>
                </a:tc>
                <a:tc>
                  <a:txBody>
                    <a:bodyPr/>
                    <a:lstStyle/>
                    <a:p>
                      <a:pPr algn="ctr">
                        <a:lnSpc>
                          <a:spcPct val="107000"/>
                        </a:lnSpc>
                        <a:spcAft>
                          <a:spcPts val="800"/>
                        </a:spcAft>
                      </a:pPr>
                      <a:r>
                        <a:rPr lang="en-IN" sz="1600" b="1" dirty="0">
                          <a:effectLst/>
                        </a:rPr>
                        <a:t>User </a:t>
                      </a:r>
                      <a:endParaRPr lang="en-IN"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rgbClr val="00B0F0"/>
                    </a:solidFill>
                  </a:tcPr>
                </a:tc>
                <a:tc>
                  <a:txBody>
                    <a:bodyPr/>
                    <a:lstStyle/>
                    <a:p>
                      <a:pPr algn="ctr">
                        <a:lnSpc>
                          <a:spcPct val="107000"/>
                        </a:lnSpc>
                        <a:spcAft>
                          <a:spcPts val="800"/>
                        </a:spcAft>
                      </a:pPr>
                      <a:r>
                        <a:rPr lang="en-IN" sz="1600" b="1" dirty="0">
                          <a:effectLst/>
                        </a:rPr>
                        <a:t>Key Feature</a:t>
                      </a:r>
                      <a:endParaRPr lang="en-IN"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rgbClr val="00B0F0"/>
                    </a:solidFill>
                  </a:tcPr>
                </a:tc>
                <a:extLst>
                  <a:ext uri="{0D108BD9-81ED-4DB2-BD59-A6C34878D82A}">
                    <a16:rowId xmlns:a16="http://schemas.microsoft.com/office/drawing/2014/main" val="3367952506"/>
                  </a:ext>
                </a:extLst>
              </a:tr>
              <a:tr h="500060">
                <a:tc>
                  <a:txBody>
                    <a:bodyPr/>
                    <a:lstStyle/>
                    <a:p>
                      <a:pPr algn="ctr">
                        <a:lnSpc>
                          <a:spcPct val="107000"/>
                        </a:lnSpc>
                        <a:spcAft>
                          <a:spcPts val="800"/>
                        </a:spcAft>
                      </a:pPr>
                      <a:r>
                        <a:rPr lang="en-IN" sz="1600" dirty="0">
                          <a:effectLst/>
                        </a:rPr>
                        <a:t>1</a:t>
                      </a:r>
                      <a:endParaRPr lang="en-IN" sz="16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600" dirty="0">
                          <a:effectLst/>
                        </a:rPr>
                        <a:t>Importer</a:t>
                      </a:r>
                      <a:endParaRPr lang="en-IN" sz="16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600" dirty="0">
                          <a:effectLst/>
                        </a:rPr>
                        <a:t>Upload Consignment</a:t>
                      </a:r>
                      <a:endParaRPr lang="en-IN" sz="16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6283024"/>
                  </a:ext>
                </a:extLst>
              </a:tr>
              <a:tr h="500060">
                <a:tc>
                  <a:txBody>
                    <a:bodyPr/>
                    <a:lstStyle/>
                    <a:p>
                      <a:pPr algn="ctr">
                        <a:lnSpc>
                          <a:spcPct val="107000"/>
                        </a:lnSpc>
                        <a:spcAft>
                          <a:spcPts val="800"/>
                        </a:spcAft>
                      </a:pPr>
                      <a:r>
                        <a:rPr lang="en-IN" sz="1600" dirty="0">
                          <a:effectLst/>
                        </a:rPr>
                        <a:t>2</a:t>
                      </a:r>
                      <a:endParaRPr lang="en-IN" sz="16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600" dirty="0">
                          <a:effectLst/>
                        </a:rPr>
                        <a:t>CEIR Admin</a:t>
                      </a:r>
                      <a:endParaRPr lang="en-IN" sz="16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600" dirty="0">
                          <a:effectLst/>
                        </a:rPr>
                        <a:t>Approve Consignment</a:t>
                      </a:r>
                      <a:endParaRPr lang="en-IN" sz="16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6873177"/>
                  </a:ext>
                </a:extLst>
              </a:tr>
              <a:tr h="500060">
                <a:tc>
                  <a:txBody>
                    <a:bodyPr/>
                    <a:lstStyle/>
                    <a:p>
                      <a:pPr algn="ctr">
                        <a:lnSpc>
                          <a:spcPct val="107000"/>
                        </a:lnSpc>
                        <a:spcAft>
                          <a:spcPts val="800"/>
                        </a:spcAft>
                      </a:pPr>
                      <a:r>
                        <a:rPr lang="en-IN" sz="1600" dirty="0">
                          <a:effectLst/>
                        </a:rPr>
                        <a:t>3</a:t>
                      </a:r>
                      <a:endParaRPr lang="en-IN" sz="16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600" dirty="0">
                          <a:effectLst/>
                        </a:rPr>
                        <a:t>Customs</a:t>
                      </a:r>
                      <a:endParaRPr lang="en-IN" sz="16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600" dirty="0">
                          <a:effectLst/>
                        </a:rPr>
                        <a:t>Collect Taxes and clear the consignment</a:t>
                      </a:r>
                      <a:endParaRPr lang="en-IN" sz="16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6900644"/>
                  </a:ext>
                </a:extLst>
              </a:tr>
            </a:tbl>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9" name="Oval 8"/>
          <p:cNvSpPr/>
          <p:nvPr/>
        </p:nvSpPr>
        <p:spPr>
          <a:xfrm>
            <a:off x="5978323"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a:t>
            </a:r>
            <a:r>
              <a:rPr kumimoji="0" lang="en-US" sz="800" b="0" i="0" u="none" strike="noStrike" cap="none" spc="0" normalizeH="0" dirty="0">
                <a:ln>
                  <a:noFill/>
                </a:ln>
                <a:solidFill>
                  <a:srgbClr val="000000"/>
                </a:solidFill>
                <a:effectLst/>
                <a:uFillTx/>
                <a:latin typeface="+mn-lt"/>
                <a:ea typeface="+mn-ea"/>
                <a:cs typeface="+mn-cs"/>
                <a:sym typeface="Calibri"/>
              </a:rPr>
              <a:t> For Clearance</a:t>
            </a:r>
          </a:p>
          <a:p>
            <a:pPr marL="0" marR="0" indent="0" algn="ctr"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11"/>
          <p:cNvSpPr/>
          <p:nvPr/>
        </p:nvSpPr>
        <p:spPr>
          <a:xfrm>
            <a:off x="6045960" y="3896259"/>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a:t>
            </a:r>
          </a:p>
          <a:p>
            <a:r>
              <a:rPr lang="en-US" sz="800" dirty="0">
                <a:solidFill>
                  <a:srgbClr val="000000"/>
                </a:solidFill>
              </a:rPr>
              <a:t>Custom</a:t>
            </a: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52834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Register</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35" name="Straight Arrow Connector 34"/>
          <p:cNvCxnSpPr/>
          <p:nvPr/>
        </p:nvCxnSpPr>
        <p:spPr>
          <a:xfrm>
            <a:off x="6458266" y="2247900"/>
            <a:ext cx="15357" cy="1571369"/>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7" name="TextBox 36"/>
          <p:cNvSpPr txBox="1"/>
          <p:nvPr/>
        </p:nvSpPr>
        <p:spPr>
          <a:xfrm>
            <a:off x="6473623" y="3419161"/>
            <a:ext cx="41744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46" name="Straight Arrow Connector 45"/>
          <p:cNvCxnSpPr/>
          <p:nvPr/>
        </p:nvCxnSpPr>
        <p:spPr>
          <a:xfrm>
            <a:off x="5818551" y="1397000"/>
            <a:ext cx="1318849" cy="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7" name="TextBox 46"/>
          <p:cNvSpPr txBox="1"/>
          <p:nvPr/>
        </p:nvSpPr>
        <p:spPr>
          <a:xfrm>
            <a:off x="5984665" y="1102786"/>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Customs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5" name="TextBox 54"/>
          <p:cNvSpPr txBox="1"/>
          <p:nvPr/>
        </p:nvSpPr>
        <p:spPr>
          <a:xfrm>
            <a:off x="2425217" y="3427185"/>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6" name="TextBox 55"/>
          <p:cNvSpPr txBox="1"/>
          <p:nvPr/>
        </p:nvSpPr>
        <p:spPr>
          <a:xfrm>
            <a:off x="3306507" y="3103186"/>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Importer</a:t>
            </a:r>
          </a:p>
        </p:txBody>
      </p:sp>
      <p:sp>
        <p:nvSpPr>
          <p:cNvPr id="61" name="TextBox 60"/>
          <p:cNvSpPr txBox="1"/>
          <p:nvPr/>
        </p:nvSpPr>
        <p:spPr>
          <a:xfrm>
            <a:off x="4038600" y="3882795"/>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a:t>
            </a:r>
            <a:r>
              <a:rPr kumimoji="0" lang="en-US" sz="1000" b="0" i="0" u="none" strike="noStrike" cap="none" spc="0" normalizeH="0" dirty="0">
                <a:ln>
                  <a:noFill/>
                </a:ln>
                <a:solidFill>
                  <a:srgbClr val="000000"/>
                </a:solidFill>
                <a:effectLst/>
                <a:uFillTx/>
                <a:latin typeface="+mn-lt"/>
                <a:ea typeface="+mn-ea"/>
                <a:cs typeface="+mn-cs"/>
                <a:sym typeface="Calibri"/>
              </a:rPr>
              <a:t> Importer</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Importer</a:t>
            </a:r>
          </a:p>
        </p:txBody>
      </p:sp>
      <p:sp>
        <p:nvSpPr>
          <p:cNvPr id="52" name="Oval 51"/>
          <p:cNvSpPr/>
          <p:nvPr/>
        </p:nvSpPr>
        <p:spPr>
          <a:xfrm>
            <a:off x="77231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54" name="TextBox 53"/>
          <p:cNvSpPr txBox="1"/>
          <p:nvPr/>
        </p:nvSpPr>
        <p:spPr>
          <a:xfrm>
            <a:off x="7137400" y="2017541"/>
            <a:ext cx="3616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Clear</a:t>
            </a:r>
          </a:p>
        </p:txBody>
      </p:sp>
      <p:cxnSp>
        <p:nvCxnSpPr>
          <p:cNvPr id="72" name="Straight Connector 71"/>
          <p:cNvCxnSpPr/>
          <p:nvPr/>
        </p:nvCxnSpPr>
        <p:spPr>
          <a:xfrm>
            <a:off x="7308535" y="1108771"/>
            <a:ext cx="0" cy="4885629"/>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9" name="Straight Arrow Connector 58"/>
          <p:cNvCxnSpPr/>
          <p:nvPr/>
        </p:nvCxnSpPr>
        <p:spPr>
          <a:xfrm>
            <a:off x="6972300" y="1971513"/>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0" name="Elbow Connector 69"/>
          <p:cNvCxnSpPr/>
          <p:nvPr/>
        </p:nvCxnSpPr>
        <p:spPr>
          <a:xfrm rot="10800000">
            <a:off x="1313236" y="3632204"/>
            <a:ext cx="4656524" cy="502091"/>
          </a:xfrm>
          <a:prstGeom prst="bentConnector3">
            <a:avLst>
              <a:gd name="adj1" fmla="val 100183"/>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8826500" y="1221717"/>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88" name="Oval 87"/>
          <p:cNvSpPr/>
          <p:nvPr/>
        </p:nvSpPr>
        <p:spPr>
          <a:xfrm>
            <a:off x="7699675"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ACTIVE</a:t>
            </a:r>
          </a:p>
          <a:p>
            <a:endParaRPr lang="en-US" sz="800" dirty="0">
              <a:solidFill>
                <a:srgbClr val="000000"/>
              </a:solidFill>
            </a:endParaRPr>
          </a:p>
        </p:txBody>
      </p:sp>
      <p:sp>
        <p:nvSpPr>
          <p:cNvPr id="89" name="Oval 88"/>
          <p:cNvSpPr/>
          <p:nvPr/>
        </p:nvSpPr>
        <p:spPr>
          <a:xfrm>
            <a:off x="4229805"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21964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5294926" y="5489687"/>
            <a:ext cx="21964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2409240"/>
            <a:ext cx="1371600" cy="1200327"/>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Consignment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916112"/>
            <a:ext cx="1371600" cy="923328"/>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58603209"/>
              </p:ext>
            </p:extLst>
          </p:nvPr>
        </p:nvGraphicFramePr>
        <p:xfrm>
          <a:off x="461963" y="1245130"/>
          <a:ext cx="11242675" cy="4806950"/>
        </p:xfrm>
        <a:graphic>
          <a:graphicData uri="http://schemas.openxmlformats.org/presentationml/2006/ole">
            <mc:AlternateContent xmlns:mc="http://schemas.openxmlformats.org/markup-compatibility/2006">
              <mc:Choice xmlns:v="urn:schemas-microsoft-com:vml" Requires="v">
                <p:oleObj spid="_x0000_s2249" name="Document" r:id="rId3" imgW="9046937" imgH="3868626" progId="Word.Document.12">
                  <p:embed/>
                </p:oleObj>
              </mc:Choice>
              <mc:Fallback>
                <p:oleObj name="Document" r:id="rId3" imgW="9046937" imgH="3868626" progId="Word.Document.12">
                  <p:embed/>
                  <p:pic>
                    <p:nvPicPr>
                      <p:cNvPr id="0" name=""/>
                      <p:cNvPicPr/>
                      <p:nvPr/>
                    </p:nvPicPr>
                    <p:blipFill>
                      <a:blip r:embed="rId4"/>
                      <a:stretch>
                        <a:fillRect/>
                      </a:stretch>
                    </p:blipFill>
                    <p:spPr>
                      <a:xfrm>
                        <a:off x="461963" y="1245130"/>
                        <a:ext cx="11242675" cy="4806950"/>
                      </a:xfrm>
                      <a:prstGeom prst="rect">
                        <a:avLst/>
                      </a:prstGeom>
                    </p:spPr>
                  </p:pic>
                </p:oleObj>
              </mc:Fallback>
            </mc:AlternateContent>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800" y="1345674"/>
            <a:ext cx="6096000" cy="4154983"/>
          </a:xfrm>
          <a:prstGeom prst="rect">
            <a:avLst/>
          </a:prstGeom>
        </p:spPr>
        <p:txBody>
          <a:bodyPr>
            <a:spAutoFit/>
          </a:bodyPr>
          <a:lstStyle/>
          <a:p>
            <a:pPr marL="342900" lvl="1" indent="-342900">
              <a:buFont typeface="Arial"/>
              <a:buChar char="•"/>
            </a:pPr>
            <a:r>
              <a:rPr lang="en-US" sz="2400" dirty="0"/>
              <a:t>View All Consignment</a:t>
            </a:r>
          </a:p>
          <a:p>
            <a:pPr marL="342900" lvl="1" indent="-342900">
              <a:buFont typeface="Arial"/>
              <a:buChar char="•"/>
            </a:pPr>
            <a:r>
              <a:rPr lang="en-US" sz="2400" dirty="0"/>
              <a:t>View A Consignment</a:t>
            </a:r>
          </a:p>
          <a:p>
            <a:pPr marL="342900" lvl="1" indent="-342900">
              <a:buFont typeface="Arial"/>
              <a:buChar char="•"/>
            </a:pPr>
            <a:r>
              <a:rPr lang="en-US" sz="2400" dirty="0"/>
              <a:t>Register Consignment</a:t>
            </a:r>
          </a:p>
          <a:p>
            <a:pPr marL="342900" lvl="1" indent="-342900">
              <a:buFont typeface="Arial"/>
              <a:buChar char="•"/>
            </a:pPr>
            <a:r>
              <a:rPr lang="en-US" sz="2400" dirty="0"/>
              <a:t>Withdraw Consignment</a:t>
            </a:r>
          </a:p>
          <a:p>
            <a:pPr marL="342900" lvl="1" indent="-342900">
              <a:buFont typeface="Arial"/>
              <a:buChar char="•"/>
            </a:pPr>
            <a:r>
              <a:rPr lang="en-US" sz="2400" dirty="0"/>
              <a:t>Edit Consignment</a:t>
            </a:r>
          </a:p>
          <a:p>
            <a:pPr marL="342900" lvl="1" indent="-342900">
              <a:buFont typeface="Arial"/>
              <a:buChar char="•"/>
            </a:pPr>
            <a:r>
              <a:rPr lang="en-US" sz="2400" dirty="0"/>
              <a:t>View Consignment</a:t>
            </a:r>
          </a:p>
          <a:p>
            <a:pPr marL="342900" lvl="1" indent="-342900">
              <a:buFont typeface="Arial"/>
              <a:buChar char="•"/>
            </a:pPr>
            <a:r>
              <a:rPr lang="en-US" sz="2400" dirty="0"/>
              <a:t>Approve Consignment</a:t>
            </a:r>
          </a:p>
          <a:p>
            <a:pPr marL="342900" lvl="1" indent="-342900">
              <a:buFont typeface="Arial"/>
              <a:buChar char="•"/>
            </a:pPr>
            <a:r>
              <a:rPr lang="en-US" sz="2400" dirty="0"/>
              <a:t>Reject consignment</a:t>
            </a:r>
          </a:p>
          <a:p>
            <a:pPr marL="342900" lvl="1" indent="-342900">
              <a:buFont typeface="Arial"/>
              <a:buChar char="•"/>
            </a:pPr>
            <a:r>
              <a:rPr lang="en-US" sz="2400" dirty="0"/>
              <a:t>Clear Consignment</a:t>
            </a:r>
          </a:p>
          <a:p>
            <a:pPr marL="342900" lvl="1"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247742422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3C66B579-EE3A-4113-BACA-549E5BD952B8}"/>
              </a:ext>
            </a:extLst>
          </p:cNvPr>
          <p:cNvGraphicFramePr>
            <a:graphicFrameLocks noGrp="1"/>
          </p:cNvGraphicFramePr>
          <p:nvPr>
            <p:extLst>
              <p:ext uri="{D42A27DB-BD31-4B8C-83A1-F6EECF244321}">
                <p14:modId xmlns:p14="http://schemas.microsoft.com/office/powerpoint/2010/main" val="1737992229"/>
              </p:ext>
            </p:extLst>
          </p:nvPr>
        </p:nvGraphicFramePr>
        <p:xfrm>
          <a:off x="600890" y="1178141"/>
          <a:ext cx="10267407" cy="4910726"/>
        </p:xfrm>
        <a:graphic>
          <a:graphicData uri="http://schemas.openxmlformats.org/drawingml/2006/table">
            <a:tbl>
              <a:tblPr firstRow="1" firstCol="1" bandRow="1">
                <a:tableStyleId>{5940675A-B579-460E-94D1-54222C63F5DA}</a:tableStyleId>
              </a:tblPr>
              <a:tblGrid>
                <a:gridCol w="1147896">
                  <a:extLst>
                    <a:ext uri="{9D8B030D-6E8A-4147-A177-3AD203B41FA5}">
                      <a16:colId xmlns:a16="http://schemas.microsoft.com/office/drawing/2014/main" val="1753596412"/>
                    </a:ext>
                  </a:extLst>
                </a:gridCol>
                <a:gridCol w="3860545">
                  <a:extLst>
                    <a:ext uri="{9D8B030D-6E8A-4147-A177-3AD203B41FA5}">
                      <a16:colId xmlns:a16="http://schemas.microsoft.com/office/drawing/2014/main" val="639278011"/>
                    </a:ext>
                  </a:extLst>
                </a:gridCol>
                <a:gridCol w="5258966">
                  <a:extLst>
                    <a:ext uri="{9D8B030D-6E8A-4147-A177-3AD203B41FA5}">
                      <a16:colId xmlns:a16="http://schemas.microsoft.com/office/drawing/2014/main" val="2059419794"/>
                    </a:ext>
                  </a:extLst>
                </a:gridCol>
              </a:tblGrid>
              <a:tr h="437005">
                <a:tc>
                  <a:txBody>
                    <a:bodyPr/>
                    <a:lstStyle/>
                    <a:p>
                      <a:pPr algn="ctr">
                        <a:lnSpc>
                          <a:spcPct val="107000"/>
                        </a:lnSpc>
                        <a:spcAft>
                          <a:spcPts val="800"/>
                        </a:spcAft>
                      </a:pPr>
                      <a:r>
                        <a:rPr lang="en-IN" sz="2400" b="1" dirty="0" err="1">
                          <a:effectLst/>
                        </a:rPr>
                        <a:t>S.No</a:t>
                      </a:r>
                      <a:r>
                        <a:rPr lang="en-IN" sz="2400" b="1" dirty="0">
                          <a:effectLst/>
                        </a:rPr>
                        <a:t>.</a:t>
                      </a:r>
                      <a:endParaRPr lang="en-IN" sz="2400" b="1"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rgbClr val="00B0F0"/>
                    </a:solidFill>
                  </a:tcPr>
                </a:tc>
                <a:tc>
                  <a:txBody>
                    <a:bodyPr/>
                    <a:lstStyle/>
                    <a:p>
                      <a:pPr algn="ctr">
                        <a:lnSpc>
                          <a:spcPct val="107000"/>
                        </a:lnSpc>
                        <a:spcAft>
                          <a:spcPts val="800"/>
                        </a:spcAft>
                      </a:pPr>
                      <a:r>
                        <a:rPr lang="en-IN" sz="2400" b="1">
                          <a:effectLst/>
                        </a:rPr>
                        <a:t>Feature</a:t>
                      </a:r>
                      <a:endParaRPr lang="en-IN" sz="2400" b="1">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rgbClr val="00B0F0"/>
                    </a:solidFill>
                  </a:tcPr>
                </a:tc>
                <a:tc>
                  <a:txBody>
                    <a:bodyPr/>
                    <a:lstStyle/>
                    <a:p>
                      <a:pPr algn="ctr">
                        <a:lnSpc>
                          <a:spcPct val="107000"/>
                        </a:lnSpc>
                        <a:spcAft>
                          <a:spcPts val="800"/>
                        </a:spcAft>
                      </a:pPr>
                      <a:r>
                        <a:rPr lang="en-IN" sz="2400" b="1" dirty="0">
                          <a:effectLst/>
                        </a:rPr>
                        <a:t>Stakeholder</a:t>
                      </a:r>
                      <a:endParaRPr lang="en-IN" sz="2400" b="1"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rgbClr val="00B0F0"/>
                    </a:solidFill>
                  </a:tcPr>
                </a:tc>
                <a:extLst>
                  <a:ext uri="{0D108BD9-81ED-4DB2-BD59-A6C34878D82A}">
                    <a16:rowId xmlns:a16="http://schemas.microsoft.com/office/drawing/2014/main" val="587312447"/>
                  </a:ext>
                </a:extLst>
              </a:tr>
              <a:tr h="977681">
                <a:tc>
                  <a:txBody>
                    <a:bodyPr/>
                    <a:lstStyle/>
                    <a:p>
                      <a:pPr algn="ctr">
                        <a:lnSpc>
                          <a:spcPct val="107000"/>
                        </a:lnSpc>
                        <a:spcAft>
                          <a:spcPts val="800"/>
                        </a:spcAft>
                      </a:pPr>
                      <a:r>
                        <a:rPr lang="en-IN" sz="2400" dirty="0">
                          <a:effectLst/>
                        </a:rPr>
                        <a:t>1</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dirty="0">
                          <a:effectLst/>
                        </a:rPr>
                        <a:t>View all consignments</a:t>
                      </a:r>
                    </a:p>
                    <a:p>
                      <a:pPr>
                        <a:lnSpc>
                          <a:spcPct val="107000"/>
                        </a:lnSpc>
                        <a:spcAft>
                          <a:spcPts val="800"/>
                        </a:spcAft>
                      </a:pPr>
                      <a:r>
                        <a:rPr lang="en-IN" sz="1100" dirty="0">
                          <a:effectLst/>
                        </a:rPr>
                        <a:t>(Only those that are pending for action to be taken by user. Here user can be any of Importer/CEIR Admin/ Customs)</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a:effectLst/>
                        </a:rPr>
                        <a:t>Importer, CEIR Admin, Customs</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5947401"/>
                  </a:ext>
                </a:extLst>
              </a:tr>
              <a:tr h="437005">
                <a:tc>
                  <a:txBody>
                    <a:bodyPr/>
                    <a:lstStyle/>
                    <a:p>
                      <a:pPr algn="ctr">
                        <a:lnSpc>
                          <a:spcPct val="107000"/>
                        </a:lnSpc>
                        <a:spcAft>
                          <a:spcPts val="800"/>
                        </a:spcAft>
                      </a:pPr>
                      <a:r>
                        <a:rPr lang="en-IN" sz="2400">
                          <a:effectLst/>
                        </a:rPr>
                        <a:t>2</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dirty="0">
                          <a:effectLst/>
                        </a:rPr>
                        <a:t>Register Consignment</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a:effectLst/>
                        </a:rPr>
                        <a:t>Importer</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33739"/>
                  </a:ext>
                </a:extLst>
              </a:tr>
              <a:tr h="437005">
                <a:tc>
                  <a:txBody>
                    <a:bodyPr/>
                    <a:lstStyle/>
                    <a:p>
                      <a:pPr algn="ctr">
                        <a:lnSpc>
                          <a:spcPct val="107000"/>
                        </a:lnSpc>
                        <a:spcAft>
                          <a:spcPts val="800"/>
                        </a:spcAft>
                      </a:pPr>
                      <a:r>
                        <a:rPr lang="en-IN" sz="2400">
                          <a:effectLst/>
                        </a:rPr>
                        <a:t>3</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dirty="0">
                          <a:effectLst/>
                        </a:rPr>
                        <a:t>Approve Consignment</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dirty="0">
                          <a:effectLst/>
                        </a:rPr>
                        <a:t>CEIR Admin, Custom</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2041679"/>
                  </a:ext>
                </a:extLst>
              </a:tr>
              <a:tr h="437005">
                <a:tc>
                  <a:txBody>
                    <a:bodyPr/>
                    <a:lstStyle/>
                    <a:p>
                      <a:pPr algn="ctr">
                        <a:lnSpc>
                          <a:spcPct val="107000"/>
                        </a:lnSpc>
                        <a:spcAft>
                          <a:spcPts val="800"/>
                        </a:spcAft>
                      </a:pPr>
                      <a:r>
                        <a:rPr lang="en-IN" sz="2400">
                          <a:effectLst/>
                        </a:rPr>
                        <a:t>4</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dirty="0">
                          <a:effectLst/>
                        </a:rPr>
                        <a:t>Reject Consignment</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a:effectLst/>
                        </a:rPr>
                        <a:t>System, CEIR Admin, Custom</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0180550"/>
                  </a:ext>
                </a:extLst>
              </a:tr>
              <a:tr h="437005">
                <a:tc>
                  <a:txBody>
                    <a:bodyPr/>
                    <a:lstStyle/>
                    <a:p>
                      <a:pPr algn="ctr">
                        <a:lnSpc>
                          <a:spcPct val="107000"/>
                        </a:lnSpc>
                        <a:spcAft>
                          <a:spcPts val="800"/>
                        </a:spcAft>
                      </a:pPr>
                      <a:r>
                        <a:rPr lang="en-IN" sz="2400">
                          <a:effectLst/>
                        </a:rPr>
                        <a:t>5</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dirty="0">
                          <a:effectLst/>
                        </a:rPr>
                        <a:t>Clear Consignment</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a:effectLst/>
                        </a:rPr>
                        <a:t>Customs</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7632156"/>
                  </a:ext>
                </a:extLst>
              </a:tr>
              <a:tr h="437005">
                <a:tc>
                  <a:txBody>
                    <a:bodyPr/>
                    <a:lstStyle/>
                    <a:p>
                      <a:pPr algn="ctr">
                        <a:lnSpc>
                          <a:spcPct val="107000"/>
                        </a:lnSpc>
                        <a:spcAft>
                          <a:spcPts val="800"/>
                        </a:spcAft>
                      </a:pPr>
                      <a:r>
                        <a:rPr lang="en-IN" sz="2400">
                          <a:effectLst/>
                        </a:rPr>
                        <a:t>6</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dirty="0">
                          <a:effectLst/>
                        </a:rPr>
                        <a:t>Edit</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dirty="0">
                          <a:effectLst/>
                        </a:rPr>
                        <a:t>Importer</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9969398"/>
                  </a:ext>
                </a:extLst>
              </a:tr>
              <a:tr h="437005">
                <a:tc>
                  <a:txBody>
                    <a:bodyPr/>
                    <a:lstStyle/>
                    <a:p>
                      <a:pPr algn="ctr">
                        <a:lnSpc>
                          <a:spcPct val="107000"/>
                        </a:lnSpc>
                        <a:spcAft>
                          <a:spcPts val="800"/>
                        </a:spcAft>
                      </a:pPr>
                      <a:r>
                        <a:rPr lang="en-IN" sz="2400">
                          <a:effectLst/>
                        </a:rPr>
                        <a:t>7</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a:effectLst/>
                        </a:rPr>
                        <a:t>Delete (Withdraw)</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dirty="0">
                          <a:effectLst/>
                        </a:rPr>
                        <a:t>Importer, CEIR Admin</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2241505"/>
                  </a:ext>
                </a:extLst>
              </a:tr>
              <a:tr h="437005">
                <a:tc>
                  <a:txBody>
                    <a:bodyPr/>
                    <a:lstStyle/>
                    <a:p>
                      <a:pPr algn="ctr">
                        <a:lnSpc>
                          <a:spcPct val="107000"/>
                        </a:lnSpc>
                        <a:spcAft>
                          <a:spcPts val="800"/>
                        </a:spcAft>
                      </a:pPr>
                      <a:r>
                        <a:rPr lang="en-IN" sz="2400">
                          <a:effectLst/>
                        </a:rPr>
                        <a:t>8</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a:effectLst/>
                        </a:rPr>
                        <a:t>View</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dirty="0">
                          <a:effectLst/>
                        </a:rPr>
                        <a:t>Importer, CEIR Admin, Customs</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6820331"/>
                  </a:ext>
                </a:extLst>
              </a:tr>
              <a:tr h="437005">
                <a:tc>
                  <a:txBody>
                    <a:bodyPr/>
                    <a:lstStyle/>
                    <a:p>
                      <a:pPr algn="ctr">
                        <a:lnSpc>
                          <a:spcPct val="107000"/>
                        </a:lnSpc>
                        <a:spcAft>
                          <a:spcPts val="800"/>
                        </a:spcAft>
                      </a:pPr>
                      <a:r>
                        <a:rPr lang="en-IN" sz="2400">
                          <a:effectLst/>
                        </a:rPr>
                        <a:t>8</a:t>
                      </a:r>
                      <a:endParaRPr lang="en-IN" sz="2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dirty="0">
                          <a:effectLst/>
                        </a:rPr>
                        <a:t>History</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400" dirty="0">
                          <a:effectLst/>
                        </a:rPr>
                        <a:t>Importer, CEIR Admin, Customs</a:t>
                      </a:r>
                      <a:endParaRPr lang="en-IN" sz="2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2541079"/>
                  </a:ext>
                </a:extLst>
              </a:tr>
            </a:tbl>
          </a:graphicData>
        </a:graphic>
      </p:graphicFrame>
    </p:spTree>
    <p:extLst>
      <p:ext uri="{BB962C8B-B14F-4D97-AF65-F5344CB8AC3E}">
        <p14:creationId xmlns:p14="http://schemas.microsoft.com/office/powerpoint/2010/main" val="360580327"/>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20244</TotalTime>
  <Words>2368</Words>
  <Application>Microsoft Office PowerPoint</Application>
  <PresentationFormat>Widescreen</PresentationFormat>
  <Paragraphs>392</Paragraphs>
  <Slides>38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6" baseType="lpstr">
      <vt:lpstr>Arial</vt:lpstr>
      <vt:lpstr>Calibri</vt:lpstr>
      <vt:lpstr>Calibri Light</vt:lpstr>
      <vt:lpstr>Garamond</vt:lpstr>
      <vt:lpstr>Wingdings</vt:lpstr>
      <vt:lpstr>White Theme</vt:lpstr>
      <vt:lpstr>Document</vt:lpstr>
      <vt:lpstr>Microsoft Word Document</vt:lpstr>
      <vt:lpstr>CEIR   Consignment Feature -Training Manual</vt:lpstr>
      <vt:lpstr>PowerPoint Presentation</vt:lpstr>
      <vt:lpstr>Feature Overview</vt:lpstr>
      <vt:lpstr>Feature Impact</vt:lpstr>
      <vt:lpstr>Stakeholder Overview</vt:lpstr>
      <vt:lpstr>State Transition – Overview - Consignment</vt:lpstr>
      <vt:lpstr>State Transition - Overview</vt:lpstr>
      <vt:lpstr>UI – Overview - Feature</vt:lpstr>
      <vt:lpstr>UI – Overview - Feature</vt:lpstr>
      <vt:lpstr>View All Consignment</vt:lpstr>
      <vt:lpstr>Action List</vt:lpstr>
      <vt:lpstr>Actions Enabled/ Disabled for Importer </vt:lpstr>
      <vt:lpstr>CEIR Admin Portal</vt:lpstr>
      <vt:lpstr>CEIR Admin Portal (contd.)</vt:lpstr>
      <vt:lpstr>Custom Portal</vt:lpstr>
      <vt:lpstr>Custom Portal (Contd.)</vt:lpstr>
      <vt:lpstr>Consignment Flow</vt:lpstr>
      <vt:lpstr>Consignment Flow ( contd..)</vt:lpstr>
      <vt:lpstr>Email samples</vt:lpstr>
      <vt:lpstr>Register Consignment</vt:lpstr>
      <vt:lpstr>Edit Consignment</vt:lpstr>
      <vt:lpstr>View Consignment</vt:lpstr>
      <vt:lpstr>System Processing</vt:lpstr>
      <vt:lpstr>Consignment Withdrawn By Importer</vt:lpstr>
      <vt:lpstr>Consignment Approved by CEIR Admin</vt:lpstr>
      <vt:lpstr>Consignment Rejected by CEIR Admin</vt:lpstr>
      <vt:lpstr>Consignment Withdrawn By CEIR Admin</vt:lpstr>
      <vt:lpstr>Consignment cleared by Custom</vt:lpstr>
      <vt:lpstr>Consignment cleared by Custom ( Type Approval) </vt:lpstr>
      <vt:lpstr>Consignment Rejected by Custom</vt:lpstr>
      <vt:lpstr>Filter Consignments</vt:lpstr>
      <vt:lpstr>Export Consignments</vt:lpstr>
      <vt:lpstr>Consignment History</vt:lpstr>
      <vt:lpstr>Policy </vt:lpstr>
      <vt:lpstr>What next after Approval of Consignment?</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Ishita Agnihotri TCIS Bangalore</cp:lastModifiedBy>
  <cp:revision>530</cp:revision>
  <dcterms:created xsi:type="dcterms:W3CDTF">2019-04-20T15:44:52Z</dcterms:created>
  <dcterms:modified xsi:type="dcterms:W3CDTF">2020-07-19T17:03:15Z</dcterms:modified>
</cp:coreProperties>
</file>