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4"/>
  </p:notesMasterIdLst>
  <p:sldIdLst>
    <p:sldId id="327" r:id="rId2"/>
    <p:sldId id="328" r:id="rId3"/>
    <p:sldId id="307" r:id="rId4"/>
    <p:sldId id="362" r:id="rId5"/>
    <p:sldId id="301" r:id="rId6"/>
    <p:sldId id="368" r:id="rId7"/>
    <p:sldId id="363" r:id="rId8"/>
    <p:sldId id="377" r:id="rId9"/>
    <p:sldId id="364" r:id="rId10"/>
    <p:sldId id="373" r:id="rId11"/>
    <p:sldId id="379" r:id="rId12"/>
    <p:sldId id="380" r:id="rId13"/>
    <p:sldId id="365" r:id="rId14"/>
    <p:sldId id="366" r:id="rId15"/>
    <p:sldId id="382" r:id="rId16"/>
    <p:sldId id="374" r:id="rId17"/>
    <p:sldId id="383" r:id="rId18"/>
    <p:sldId id="375" r:id="rId19"/>
    <p:sldId id="367" r:id="rId20"/>
    <p:sldId id="372" r:id="rId21"/>
    <p:sldId id="371" r:id="rId22"/>
    <p:sldId id="28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5" autoAdjust="0"/>
    <p:restoredTop sz="86436"/>
  </p:normalViewPr>
  <p:slideViewPr>
    <p:cSldViewPr snapToGrid="0" snapToObjects="1">
      <p:cViewPr>
        <p:scale>
          <a:sx n="110" d="100"/>
          <a:sy n="110" d="100"/>
        </p:scale>
        <p:origin x="85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8 July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8 July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21.png"/><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Custom Stakeholder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551844" y="503773"/>
            <a:ext cx="4058445" cy="5848882"/>
          </a:xfrm>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05F9A2-EC60-4ACB-9821-88F1412AC297}"/>
              </a:ext>
            </a:extLst>
          </p:cNvPr>
          <p:cNvPicPr>
            <a:picLocks noChangeAspect="1"/>
          </p:cNvPicPr>
          <p:nvPr/>
        </p:nvPicPr>
        <p:blipFill>
          <a:blip r:embed="rId2"/>
          <a:stretch>
            <a:fillRect/>
          </a:stretch>
        </p:blipFill>
        <p:spPr>
          <a:xfrm>
            <a:off x="644435" y="1681546"/>
            <a:ext cx="10107232" cy="230953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10</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sp>
        <p:nvSpPr>
          <p:cNvPr id="13" name="Oval Callout 7">
            <a:extLst>
              <a:ext uri="{FF2B5EF4-FFF2-40B4-BE49-F238E27FC236}">
                <a16:creationId xmlns:a16="http://schemas.microsoft.com/office/drawing/2014/main" id="{58EDDD8F-1BE7-4240-8283-EA616D515AF5}"/>
              </a:ext>
            </a:extLst>
          </p:cNvPr>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14" name="Oval Callout 8">
            <a:extLst>
              <a:ext uri="{FF2B5EF4-FFF2-40B4-BE49-F238E27FC236}">
                <a16:creationId xmlns:a16="http://schemas.microsoft.com/office/drawing/2014/main" id="{BF088306-CA64-4DB6-8EB4-94E21AB2715D}"/>
              </a:ext>
            </a:extLst>
          </p:cNvPr>
          <p:cNvSpPr/>
          <p:nvPr/>
        </p:nvSpPr>
        <p:spPr>
          <a:xfrm>
            <a:off x="7642230" y="1131585"/>
            <a:ext cx="1261108" cy="519348"/>
          </a:xfrm>
          <a:prstGeom prst="wedgeEllipseCallout">
            <a:avLst>
              <a:gd name="adj1" fmla="val 23396"/>
              <a:gd name="adj2" fmla="val 19296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5" name="Oval Callout 9">
            <a:extLst>
              <a:ext uri="{FF2B5EF4-FFF2-40B4-BE49-F238E27FC236}">
                <a16:creationId xmlns:a16="http://schemas.microsoft.com/office/drawing/2014/main" id="{823C8CBE-E6F9-46D6-BC9C-7F4208D3B17C}"/>
              </a:ext>
            </a:extLst>
          </p:cNvPr>
          <p:cNvSpPr/>
          <p:nvPr/>
        </p:nvSpPr>
        <p:spPr>
          <a:xfrm>
            <a:off x="10410964" y="2381880"/>
            <a:ext cx="1882918"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Oval Callout 10">
            <a:extLst>
              <a:ext uri="{FF2B5EF4-FFF2-40B4-BE49-F238E27FC236}">
                <a16:creationId xmlns:a16="http://schemas.microsoft.com/office/drawing/2014/main" id="{F55213EC-FF6B-433E-BC5F-0833AB3329F2}"/>
              </a:ext>
            </a:extLst>
          </p:cNvPr>
          <p:cNvSpPr/>
          <p:nvPr/>
        </p:nvSpPr>
        <p:spPr>
          <a:xfrm>
            <a:off x="7029864" y="4267593"/>
            <a:ext cx="2485839" cy="908861"/>
          </a:xfrm>
          <a:prstGeom prst="wedgeEllipseCallout">
            <a:avLst>
              <a:gd name="adj1" fmla="val 40039"/>
              <a:gd name="adj2" fmla="val -12633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Action like Download,  View,</a:t>
            </a:r>
            <a:r>
              <a:rPr kumimoji="0" lang="en-US" sz="1200" b="0" i="0" u="none" strike="noStrike" cap="none" spc="0" normalizeH="0" dirty="0">
                <a:ln>
                  <a:noFill/>
                </a:ln>
                <a:solidFill>
                  <a:srgbClr val="000000"/>
                </a:solidFill>
                <a:effectLst/>
                <a:uFillTx/>
                <a:latin typeface="+mn-lt"/>
                <a:ea typeface="+mn-ea"/>
                <a:cs typeface="+mn-cs"/>
                <a:sym typeface="Calibri"/>
              </a:rPr>
              <a:t> </a:t>
            </a:r>
            <a:r>
              <a:rPr lang="en-US" sz="1200" dirty="0"/>
              <a:t>Approve, Reject, History</a:t>
            </a:r>
            <a:endParaRPr kumimoji="0" lang="en-US" sz="12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833308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 - Approve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11</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37A484D8-327D-480C-B170-485E1D205407}"/>
              </a:ext>
            </a:extLst>
          </p:cNvPr>
          <p:cNvPicPr>
            <a:picLocks noChangeAspect="1"/>
          </p:cNvPicPr>
          <p:nvPr/>
        </p:nvPicPr>
        <p:blipFill>
          <a:blip r:embed="rId2"/>
          <a:stretch>
            <a:fillRect/>
          </a:stretch>
        </p:blipFill>
        <p:spPr>
          <a:xfrm>
            <a:off x="302003" y="1621698"/>
            <a:ext cx="11302518" cy="3350896"/>
          </a:xfrm>
          <a:prstGeom prst="rect">
            <a:avLst/>
          </a:prstGeom>
        </p:spPr>
      </p:pic>
    </p:spTree>
    <p:extLst>
      <p:ext uri="{BB962C8B-B14F-4D97-AF65-F5344CB8AC3E}">
        <p14:creationId xmlns:p14="http://schemas.microsoft.com/office/powerpoint/2010/main" val="4167410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 - Reject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12</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7B3DA835-1DD5-437F-8070-4BD1B3DA723A}"/>
              </a:ext>
            </a:extLst>
          </p:cNvPr>
          <p:cNvPicPr>
            <a:picLocks noChangeAspect="1"/>
          </p:cNvPicPr>
          <p:nvPr/>
        </p:nvPicPr>
        <p:blipFill>
          <a:blip r:embed="rId2"/>
          <a:stretch>
            <a:fillRect/>
          </a:stretch>
        </p:blipFill>
        <p:spPr>
          <a:xfrm>
            <a:off x="463639" y="1302299"/>
            <a:ext cx="11116848" cy="3147781"/>
          </a:xfrm>
          <a:prstGeom prst="rect">
            <a:avLst/>
          </a:prstGeom>
        </p:spPr>
      </p:pic>
    </p:spTree>
    <p:extLst>
      <p:ext uri="{BB962C8B-B14F-4D97-AF65-F5344CB8AC3E}">
        <p14:creationId xmlns:p14="http://schemas.microsoft.com/office/powerpoint/2010/main" val="26252326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35A894DE-9B19-459A-B77B-9E29C60D0547}"/>
              </a:ext>
            </a:extLst>
          </p:cNvPr>
          <p:cNvGraphicFramePr>
            <a:graphicFrameLocks noChangeAspect="1"/>
          </p:cNvGraphicFramePr>
          <p:nvPr>
            <p:extLst>
              <p:ext uri="{D42A27DB-BD31-4B8C-83A1-F6EECF244321}">
                <p14:modId xmlns:p14="http://schemas.microsoft.com/office/powerpoint/2010/main" val="1939287689"/>
              </p:ext>
            </p:extLst>
          </p:nvPr>
        </p:nvGraphicFramePr>
        <p:xfrm>
          <a:off x="463639" y="1600200"/>
          <a:ext cx="10347325" cy="2165350"/>
        </p:xfrm>
        <a:graphic>
          <a:graphicData uri="http://schemas.openxmlformats.org/presentationml/2006/ole">
            <mc:AlternateContent xmlns:mc="http://schemas.openxmlformats.org/markup-compatibility/2006">
              <mc:Choice xmlns:v="urn:schemas-microsoft-com:vml" Requires="v">
                <p:oleObj spid="_x0000_s33878" name="Document" r:id="rId3" imgW="6121400" imgH="1282700" progId="Word.Document.12">
                  <p:embed/>
                </p:oleObj>
              </mc:Choice>
              <mc:Fallback>
                <p:oleObj name="Document" r:id="rId3" imgW="6121400" imgH="1282700"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463639" y="1600200"/>
                        <a:ext cx="10347325" cy="2165350"/>
                      </a:xfrm>
                      <a:prstGeom prst="rect">
                        <a:avLst/>
                      </a:prstGeom>
                    </p:spPr>
                  </p:pic>
                </p:oleObj>
              </mc:Fallback>
            </mc:AlternateContent>
          </a:graphicData>
        </a:graphic>
      </p:graphicFrame>
    </p:spTree>
    <p:extLst>
      <p:ext uri="{BB962C8B-B14F-4D97-AF65-F5344CB8AC3E}">
        <p14:creationId xmlns:p14="http://schemas.microsoft.com/office/powerpoint/2010/main" val="2781109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4B34C77-8F6D-4684-A75A-5DEB9C66F537}"/>
              </a:ext>
            </a:extLst>
          </p:cNvPr>
          <p:cNvPicPr>
            <a:picLocks noChangeAspect="1"/>
          </p:cNvPicPr>
          <p:nvPr/>
        </p:nvPicPr>
        <p:blipFill>
          <a:blip r:embed="rId2"/>
          <a:stretch>
            <a:fillRect/>
          </a:stretch>
        </p:blipFill>
        <p:spPr>
          <a:xfrm>
            <a:off x="144957" y="1611232"/>
            <a:ext cx="10898616" cy="3921715"/>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4E6B6B1F-351A-47BA-9B44-FC2072D395E3}"/>
              </a:ext>
            </a:extLst>
          </p:cNvPr>
          <p:cNvSpPr/>
          <p:nvPr/>
        </p:nvSpPr>
        <p:spPr>
          <a:xfrm>
            <a:off x="4768106" y="1258836"/>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8787598" y="884648"/>
            <a:ext cx="1763125" cy="519348"/>
          </a:xfrm>
          <a:prstGeom prst="wedgeEllipseCallout">
            <a:avLst>
              <a:gd name="adj1" fmla="val 29161"/>
              <a:gd name="adj2" fmla="val 12594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Assign Stock</a:t>
            </a:r>
          </a:p>
        </p:txBody>
      </p:sp>
      <p:sp>
        <p:nvSpPr>
          <p:cNvPr id="10" name="Oval Callout 8">
            <a:extLst>
              <a:ext uri="{FF2B5EF4-FFF2-40B4-BE49-F238E27FC236}">
                <a16:creationId xmlns:a16="http://schemas.microsoft.com/office/drawing/2014/main" id="{4BD882BB-B317-4819-8A91-5B52A8883526}"/>
              </a:ext>
            </a:extLst>
          </p:cNvPr>
          <p:cNvSpPr/>
          <p:nvPr/>
        </p:nvSpPr>
        <p:spPr>
          <a:xfrm>
            <a:off x="7169918" y="1144322"/>
            <a:ext cx="1152725" cy="519348"/>
          </a:xfrm>
          <a:prstGeom prst="wedgeEllipseCallout">
            <a:avLst>
              <a:gd name="adj1" fmla="val 49621"/>
              <a:gd name="adj2" fmla="val 14537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10698449" y="2833146"/>
            <a:ext cx="1348594"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790653" y="4826680"/>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Assign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CC6B4DB7-3759-4937-9E83-B5FF42221E12}"/>
              </a:ext>
            </a:extLst>
          </p:cNvPr>
          <p:cNvSpPr txBox="1"/>
          <p:nvPr/>
        </p:nvSpPr>
        <p:spPr>
          <a:xfrm>
            <a:off x="8410832" y="1285103"/>
            <a:ext cx="341870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IN" dirty="0"/>
              <a:t>Steps to Assign Stock</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IN" sz="1800" b="0" i="0" u="none" strike="noStrike" cap="none" spc="0" normalizeH="0" baseline="0" dirty="0">
                <a:ln>
                  <a:noFill/>
                </a:ln>
                <a:solidFill>
                  <a:srgbClr val="000000"/>
                </a:solidFill>
                <a:effectLst/>
                <a:uFillTx/>
                <a:latin typeface="+mn-lt"/>
                <a:ea typeface="+mn-ea"/>
                <a:cs typeface="+mn-cs"/>
                <a:sym typeface="Calibri"/>
              </a:rPr>
              <a:t>Search for the assignee Information and select the assignee.</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en-IN" dirty="0"/>
              <a:t>Mandatory fields are Assignee ID, Assignee Name, Quantity and Bulk file.</a:t>
            </a:r>
          </a:p>
        </p:txBody>
      </p:sp>
      <p:pic>
        <p:nvPicPr>
          <p:cNvPr id="7" name="Picture 6">
            <a:extLst>
              <a:ext uri="{FF2B5EF4-FFF2-40B4-BE49-F238E27FC236}">
                <a16:creationId xmlns:a16="http://schemas.microsoft.com/office/drawing/2014/main" id="{5E8B94E6-BF17-432E-B788-0C55675B832B}"/>
              </a:ext>
            </a:extLst>
          </p:cNvPr>
          <p:cNvPicPr>
            <a:picLocks noChangeAspect="1"/>
          </p:cNvPicPr>
          <p:nvPr/>
        </p:nvPicPr>
        <p:blipFill>
          <a:blip r:embed="rId2"/>
          <a:stretch>
            <a:fillRect/>
          </a:stretch>
        </p:blipFill>
        <p:spPr>
          <a:xfrm>
            <a:off x="463639" y="1087527"/>
            <a:ext cx="7731771" cy="3367496"/>
          </a:xfrm>
          <a:prstGeom prst="rect">
            <a:avLst/>
          </a:prstGeom>
        </p:spPr>
      </p:pic>
      <p:sp>
        <p:nvSpPr>
          <p:cNvPr id="9" name="Rectangle 8">
            <a:extLst>
              <a:ext uri="{FF2B5EF4-FFF2-40B4-BE49-F238E27FC236}">
                <a16:creationId xmlns:a16="http://schemas.microsoft.com/office/drawing/2014/main" id="{98F3CAA7-C5D4-4217-9BD0-A7F67CCF77E9}"/>
              </a:ext>
            </a:extLst>
          </p:cNvPr>
          <p:cNvSpPr/>
          <p:nvPr/>
        </p:nvSpPr>
        <p:spPr>
          <a:xfrm>
            <a:off x="463639" y="1087527"/>
            <a:ext cx="7731771" cy="3367496"/>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561422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Individual Tax Paid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210010677"/>
              </p:ext>
            </p:extLst>
          </p:nvPr>
        </p:nvGraphicFramePr>
        <p:xfrm>
          <a:off x="587375" y="1326539"/>
          <a:ext cx="11255375" cy="4030662"/>
        </p:xfrm>
        <a:graphic>
          <a:graphicData uri="http://schemas.openxmlformats.org/presentationml/2006/ole">
            <mc:AlternateContent xmlns:mc="http://schemas.openxmlformats.org/markup-compatibility/2006">
              <mc:Choice xmlns:v="urn:schemas-microsoft-com:vml" Requires="v">
                <p:oleObj spid="_x0000_s37948" name="Document" r:id="rId3" imgW="6731000" imgH="2413000" progId="Word.Document.12">
                  <p:embed/>
                </p:oleObj>
              </mc:Choice>
              <mc:Fallback>
                <p:oleObj name="Document" r:id="rId3" imgW="6731000" imgH="2413000"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587375" y="1326539"/>
                        <a:ext cx="11255375" cy="4030662"/>
                      </a:xfrm>
                      <a:prstGeom prst="rect">
                        <a:avLst/>
                      </a:prstGeom>
                    </p:spPr>
                  </p:pic>
                </p:oleObj>
              </mc:Fallback>
            </mc:AlternateContent>
          </a:graphicData>
        </a:graphic>
      </p:graphicFrame>
    </p:spTree>
    <p:extLst>
      <p:ext uri="{BB962C8B-B14F-4D97-AF65-F5344CB8AC3E}">
        <p14:creationId xmlns:p14="http://schemas.microsoft.com/office/powerpoint/2010/main" val="36741095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3554328855"/>
              </p:ext>
            </p:extLst>
          </p:nvPr>
        </p:nvGraphicFramePr>
        <p:xfrm>
          <a:off x="587375" y="1322539"/>
          <a:ext cx="11255375" cy="3224213"/>
        </p:xfrm>
        <a:graphic>
          <a:graphicData uri="http://schemas.openxmlformats.org/presentationml/2006/ole">
            <mc:AlternateContent xmlns:mc="http://schemas.openxmlformats.org/markup-compatibility/2006">
              <mc:Choice xmlns:v="urn:schemas-microsoft-com:vml" Requires="v">
                <p:oleObj spid="_x0000_s1050" name="Document" r:id="rId3" imgW="6731000" imgH="1930400" progId="Word.Document.12">
                  <p:embed/>
                </p:oleObj>
              </mc:Choice>
              <mc:Fallback>
                <p:oleObj name="Document" r:id="rId3" imgW="6731000" imgH="1930400" progId="Word.Document.12">
                  <p:embed/>
                  <p:pic>
                    <p:nvPicPr>
                      <p:cNvPr id="0" name=""/>
                      <p:cNvPicPr/>
                      <p:nvPr/>
                    </p:nvPicPr>
                    <p:blipFill>
                      <a:blip r:embed="rId4"/>
                      <a:stretch>
                        <a:fillRect/>
                      </a:stretch>
                    </p:blipFill>
                    <p:spPr>
                      <a:xfrm>
                        <a:off x="587375" y="1322539"/>
                        <a:ext cx="11255375" cy="3224213"/>
                      </a:xfrm>
                      <a:prstGeom prst="rect">
                        <a:avLst/>
                      </a:prstGeom>
                    </p:spPr>
                  </p:pic>
                </p:oleObj>
              </mc:Fallback>
            </mc:AlternateContent>
          </a:graphicData>
        </a:graphic>
      </p:graphicFrame>
    </p:spTree>
    <p:extLst>
      <p:ext uri="{BB962C8B-B14F-4D97-AF65-F5344CB8AC3E}">
        <p14:creationId xmlns:p14="http://schemas.microsoft.com/office/powerpoint/2010/main" val="10530025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5F0453E-5101-4058-90B1-E46E96EAF689}"/>
              </a:ext>
            </a:extLst>
          </p:cNvPr>
          <p:cNvPicPr>
            <a:picLocks noChangeAspect="1"/>
          </p:cNvPicPr>
          <p:nvPr/>
        </p:nvPicPr>
        <p:blipFill>
          <a:blip r:embed="rId2"/>
          <a:stretch>
            <a:fillRect/>
          </a:stretch>
        </p:blipFill>
        <p:spPr>
          <a:xfrm>
            <a:off x="296091" y="1716724"/>
            <a:ext cx="10545711" cy="2818549"/>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F7B7BB37-BC45-4C6F-AF0D-BBE777FE343D}"/>
              </a:ext>
            </a:extLst>
          </p:cNvPr>
          <p:cNvSpPr/>
          <p:nvPr/>
        </p:nvSpPr>
        <p:spPr>
          <a:xfrm>
            <a:off x="4842998" y="139755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8" name="Oval Callout 8">
            <a:extLst>
              <a:ext uri="{FF2B5EF4-FFF2-40B4-BE49-F238E27FC236}">
                <a16:creationId xmlns:a16="http://schemas.microsoft.com/office/drawing/2014/main" id="{70FD4D57-D245-4EC0-9B90-49BE37B000C2}"/>
              </a:ext>
            </a:extLst>
          </p:cNvPr>
          <p:cNvSpPr/>
          <p:nvPr/>
        </p:nvSpPr>
        <p:spPr>
          <a:xfrm>
            <a:off x="10841802" y="1716724"/>
            <a:ext cx="1152725"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9" name="Oval Callout 5">
            <a:extLst>
              <a:ext uri="{FF2B5EF4-FFF2-40B4-BE49-F238E27FC236}">
                <a16:creationId xmlns:a16="http://schemas.microsoft.com/office/drawing/2014/main" id="{68542345-82DB-4F20-B1A9-86C16C32FFD0}"/>
              </a:ext>
            </a:extLst>
          </p:cNvPr>
          <p:cNvSpPr/>
          <p:nvPr/>
        </p:nvSpPr>
        <p:spPr>
          <a:xfrm>
            <a:off x="9230751" y="1033841"/>
            <a:ext cx="1261108" cy="519348"/>
          </a:xfrm>
          <a:prstGeom prst="wedgeEllipseCallout">
            <a:avLst>
              <a:gd name="adj1" fmla="val 7479"/>
              <a:gd name="adj2" fmla="val 9603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a:t>
            </a:r>
          </a:p>
        </p:txBody>
      </p:sp>
      <p:sp>
        <p:nvSpPr>
          <p:cNvPr id="10" name="Oval Callout 9">
            <a:extLst>
              <a:ext uri="{FF2B5EF4-FFF2-40B4-BE49-F238E27FC236}">
                <a16:creationId xmlns:a16="http://schemas.microsoft.com/office/drawing/2014/main" id="{C78F5540-EB43-4C3E-B48E-A957ECA6B02B}"/>
              </a:ext>
            </a:extLst>
          </p:cNvPr>
          <p:cNvSpPr/>
          <p:nvPr/>
        </p:nvSpPr>
        <p:spPr>
          <a:xfrm>
            <a:off x="5881817" y="4854445"/>
            <a:ext cx="1618489" cy="908861"/>
          </a:xfrm>
          <a:prstGeom prst="wedgeEllipseCallout">
            <a:avLst>
              <a:gd name="adj1" fmla="val 37351"/>
              <a:gd name="adj2" fmla="val -14889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grievances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a:extLst>
              <a:ext uri="{FF2B5EF4-FFF2-40B4-BE49-F238E27FC236}">
                <a16:creationId xmlns:a16="http://schemas.microsoft.com/office/drawing/2014/main" id="{658C6799-0173-482D-B508-0820C7C5D3EE}"/>
              </a:ext>
            </a:extLst>
          </p:cNvPr>
          <p:cNvSpPr/>
          <p:nvPr/>
        </p:nvSpPr>
        <p:spPr>
          <a:xfrm>
            <a:off x="10830341" y="3882543"/>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Reply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88688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Profile Management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19A69E68-114D-4F9E-8810-ECA018BC8403}"/>
              </a:ext>
            </a:extLst>
          </p:cNvPr>
          <p:cNvGraphicFramePr>
            <a:graphicFrameLocks noChangeAspect="1"/>
          </p:cNvGraphicFramePr>
          <p:nvPr>
            <p:extLst>
              <p:ext uri="{D42A27DB-BD31-4B8C-83A1-F6EECF244321}">
                <p14:modId xmlns:p14="http://schemas.microsoft.com/office/powerpoint/2010/main" val="3289783205"/>
              </p:ext>
            </p:extLst>
          </p:nvPr>
        </p:nvGraphicFramePr>
        <p:xfrm>
          <a:off x="596124" y="1262844"/>
          <a:ext cx="8137525" cy="3989387"/>
        </p:xfrm>
        <a:graphic>
          <a:graphicData uri="http://schemas.openxmlformats.org/presentationml/2006/ole">
            <mc:AlternateContent xmlns:mc="http://schemas.openxmlformats.org/markup-compatibility/2006">
              <mc:Choice xmlns:v="urn:schemas-microsoft-com:vml" Requires="v">
                <p:oleObj spid="_x0000_s29783" name="Document" r:id="rId3" imgW="4760798" imgH="2334495" progId="Word.Document.12">
                  <p:embed/>
                </p:oleObj>
              </mc:Choice>
              <mc:Fallback>
                <p:oleObj name="Document" r:id="rId3" imgW="4760798" imgH="2334495" progId="Word.Document.12">
                  <p:embed/>
                  <p:pic>
                    <p:nvPicPr>
                      <p:cNvPr id="7" name="Object 6">
                        <a:extLst>
                          <a:ext uri="{FF2B5EF4-FFF2-40B4-BE49-F238E27FC236}">
                            <a16:creationId xmlns:a16="http://schemas.microsoft.com/office/drawing/2014/main" id="{1668E076-0A97-40EA-9E78-7D9C66C24CFD}"/>
                          </a:ext>
                        </a:extLst>
                      </p:cNvPr>
                      <p:cNvPicPr/>
                      <p:nvPr/>
                    </p:nvPicPr>
                    <p:blipFill>
                      <a:blip r:embed="rId4"/>
                      <a:stretch>
                        <a:fillRect/>
                      </a:stretch>
                    </p:blipFill>
                    <p:spPr>
                      <a:xfrm>
                        <a:off x="596124" y="1262844"/>
                        <a:ext cx="8137525" cy="3989387"/>
                      </a:xfrm>
                      <a:prstGeom prst="rect">
                        <a:avLst/>
                      </a:prstGeom>
                      <a:ln>
                        <a:solidFill>
                          <a:schemeClr val="bg1"/>
                        </a:solidFill>
                      </a:ln>
                    </p:spPr>
                  </p:pic>
                </p:oleObj>
              </mc:Fallback>
            </mc:AlternateContent>
          </a:graphicData>
        </a:graphic>
      </p:graphicFrame>
      <p:pic>
        <p:nvPicPr>
          <p:cNvPr id="3" name="Picture 2">
            <a:extLst>
              <a:ext uri="{FF2B5EF4-FFF2-40B4-BE49-F238E27FC236}">
                <a16:creationId xmlns:a16="http://schemas.microsoft.com/office/drawing/2014/main" id="{84CEB7DA-1761-4620-8D5D-5EC5641CAC81}"/>
              </a:ext>
            </a:extLst>
          </p:cNvPr>
          <p:cNvPicPr>
            <a:picLocks noChangeAspect="1"/>
          </p:cNvPicPr>
          <p:nvPr/>
        </p:nvPicPr>
        <p:blipFill>
          <a:blip r:embed="rId5"/>
          <a:stretch>
            <a:fillRect/>
          </a:stretch>
        </p:blipFill>
        <p:spPr>
          <a:xfrm>
            <a:off x="7184102" y="1715787"/>
            <a:ext cx="3900539" cy="2768901"/>
          </a:xfrm>
          <a:prstGeom prst="rect">
            <a:avLst/>
          </a:prstGeom>
        </p:spPr>
      </p:pic>
      <p:cxnSp>
        <p:nvCxnSpPr>
          <p:cNvPr id="8" name="Straight Arrow Connector 7">
            <a:extLst>
              <a:ext uri="{FF2B5EF4-FFF2-40B4-BE49-F238E27FC236}">
                <a16:creationId xmlns:a16="http://schemas.microsoft.com/office/drawing/2014/main" id="{E2DEF4EC-802F-498C-BF48-EA0DDD6AAEF0}"/>
              </a:ext>
            </a:extLst>
          </p:cNvPr>
          <p:cNvCxnSpPr>
            <a:cxnSpLocks/>
          </p:cNvCxnSpPr>
          <p:nvPr/>
        </p:nvCxnSpPr>
        <p:spPr>
          <a:xfrm>
            <a:off x="4288630" y="1968843"/>
            <a:ext cx="3220330"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 name="Oval 9">
            <a:extLst>
              <a:ext uri="{FF2B5EF4-FFF2-40B4-BE49-F238E27FC236}">
                <a16:creationId xmlns:a16="http://schemas.microsoft.com/office/drawing/2014/main" id="{FCD30811-8B05-4C14-B1F7-183E5563770B}"/>
              </a:ext>
            </a:extLst>
          </p:cNvPr>
          <p:cNvSpPr/>
          <p:nvPr/>
        </p:nvSpPr>
        <p:spPr>
          <a:xfrm>
            <a:off x="7508960" y="1744447"/>
            <a:ext cx="420130" cy="500191"/>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12" name="Straight Arrow Connector 11">
            <a:extLst>
              <a:ext uri="{FF2B5EF4-FFF2-40B4-BE49-F238E27FC236}">
                <a16:creationId xmlns:a16="http://schemas.microsoft.com/office/drawing/2014/main" id="{85210826-D533-4915-BADA-C9422D9A72C8}"/>
              </a:ext>
            </a:extLst>
          </p:cNvPr>
          <p:cNvCxnSpPr>
            <a:cxnSpLocks/>
          </p:cNvCxnSpPr>
          <p:nvPr/>
        </p:nvCxnSpPr>
        <p:spPr>
          <a:xfrm flipV="1">
            <a:off x="3585172" y="3000632"/>
            <a:ext cx="5090005" cy="403247"/>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03CB1E-5437-47A0-BB3D-EDD3663AC38F}"/>
              </a:ext>
            </a:extLst>
          </p:cNvPr>
          <p:cNvCxnSpPr>
            <a:cxnSpLocks/>
          </p:cNvCxnSpPr>
          <p:nvPr/>
        </p:nvCxnSpPr>
        <p:spPr>
          <a:xfrm flipV="1">
            <a:off x="4581053" y="3454121"/>
            <a:ext cx="4094124" cy="38793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D0052947-C4DD-473E-AFEF-303A8D6C80CC}"/>
              </a:ext>
            </a:extLst>
          </p:cNvPr>
          <p:cNvCxnSpPr>
            <a:cxnSpLocks/>
          </p:cNvCxnSpPr>
          <p:nvPr/>
        </p:nvCxnSpPr>
        <p:spPr>
          <a:xfrm flipV="1">
            <a:off x="2145671" y="3967392"/>
            <a:ext cx="6617329" cy="394544"/>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350B636C-B01E-4A45-B580-CA2CC5ACBB23}"/>
              </a:ext>
            </a:extLst>
          </p:cNvPr>
          <p:cNvCxnSpPr>
            <a:cxnSpLocks/>
          </p:cNvCxnSpPr>
          <p:nvPr/>
        </p:nvCxnSpPr>
        <p:spPr>
          <a:xfrm flipV="1">
            <a:off x="3521798" y="2193240"/>
            <a:ext cx="4997513" cy="22854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492E630-13BE-4C93-94F8-C4ADED62823F}"/>
              </a:ext>
            </a:extLst>
          </p:cNvPr>
          <p:cNvCxnSpPr/>
          <p:nvPr/>
        </p:nvCxnSpPr>
        <p:spPr>
          <a:xfrm flipV="1">
            <a:off x="3123446" y="2575511"/>
            <a:ext cx="5551731" cy="37102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887361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759391"/>
            <a:ext cx="5932508" cy="4499088"/>
          </a:xfrm>
        </p:spPr>
        <p:txBody>
          <a:bodyPr>
            <a:normAutofit fontScale="70000" lnSpcReduction="20000"/>
          </a:bodyPr>
          <a:lstStyle/>
          <a:p>
            <a:pPr marL="285750" indent="-285750">
              <a:buFont typeface="Wingdings" panose="05000000000000000000" pitchFamily="2" charset="2"/>
              <a:buChar char="§"/>
            </a:pPr>
            <a:r>
              <a:rPr lang="en-US" sz="4600" b="1" dirty="0">
                <a:effectLst/>
              </a:rPr>
              <a:t>Agenda</a:t>
            </a:r>
          </a:p>
          <a:p>
            <a:pPr marL="285750" indent="-285750">
              <a:buFont typeface="Wingdings" panose="05000000000000000000" pitchFamily="2" charset="2"/>
              <a:buChar char="§"/>
            </a:pPr>
            <a:endParaRPr lang="en-US" sz="2400" b="1" dirty="0">
              <a:effectLst/>
            </a:endParaRPr>
          </a:p>
          <a:p>
            <a:pPr marL="781050" lvl="1" indent="-285750">
              <a:buFont typeface="Wingdings" panose="05000000000000000000" pitchFamily="2" charset="2"/>
              <a:buChar char="§"/>
            </a:pPr>
            <a:r>
              <a:rPr lang="en-US" sz="3200" b="1" dirty="0">
                <a:effectLst/>
              </a:rPr>
              <a:t>Importer Definition and Overview</a:t>
            </a:r>
          </a:p>
          <a:p>
            <a:pPr marL="781050" lvl="1" indent="-285750">
              <a:buFont typeface="Wingdings" panose="05000000000000000000" pitchFamily="2" charset="2"/>
              <a:buChar char="§"/>
            </a:pPr>
            <a:r>
              <a:rPr lang="en-US" sz="3200" b="1" dirty="0">
                <a:effectLst/>
              </a:rPr>
              <a:t>Assumptions </a:t>
            </a:r>
          </a:p>
          <a:p>
            <a:pPr marL="781050" lvl="1" indent="-285750">
              <a:buFont typeface="Wingdings" panose="05000000000000000000" pitchFamily="2" charset="2"/>
              <a:buChar char="§"/>
            </a:pPr>
            <a:r>
              <a:rPr lang="en-US" sz="3200" b="1" dirty="0">
                <a:effectLst/>
              </a:rPr>
              <a:t>Features</a:t>
            </a:r>
          </a:p>
          <a:p>
            <a:pPr marL="1291589" lvl="2" indent="-285750">
              <a:buFont typeface="Wingdings" panose="05000000000000000000" pitchFamily="2" charset="2"/>
              <a:buChar char="§"/>
            </a:pPr>
            <a:r>
              <a:rPr lang="en-US" sz="3200" b="1" dirty="0">
                <a:effectLst/>
              </a:rPr>
              <a:t>Registration</a:t>
            </a:r>
          </a:p>
          <a:p>
            <a:pPr marL="1291589" lvl="2" indent="-285750">
              <a:buFont typeface="Wingdings" panose="05000000000000000000" pitchFamily="2" charset="2"/>
              <a:buChar char="§"/>
            </a:pPr>
            <a:r>
              <a:rPr lang="en-US" sz="3200" b="1" dirty="0">
                <a:effectLst/>
              </a:rPr>
              <a:t>Dashboard</a:t>
            </a:r>
          </a:p>
          <a:p>
            <a:pPr marL="1291589" lvl="2" indent="-285750">
              <a:buFont typeface="Wingdings" panose="05000000000000000000" pitchFamily="2" charset="2"/>
              <a:buChar char="§"/>
            </a:pPr>
            <a:r>
              <a:rPr lang="en-US" sz="3200" b="1" dirty="0">
                <a:effectLst/>
              </a:rPr>
              <a:t>Consignment</a:t>
            </a:r>
          </a:p>
          <a:p>
            <a:pPr marL="1291589" lvl="2" indent="-285750">
              <a:buFont typeface="Wingdings" panose="05000000000000000000" pitchFamily="2" charset="2"/>
              <a:buChar char="§"/>
            </a:pPr>
            <a:r>
              <a:rPr lang="en-US" sz="3200" b="1" dirty="0">
                <a:effectLst/>
              </a:rPr>
              <a:t>Stock Management</a:t>
            </a:r>
          </a:p>
          <a:p>
            <a:pPr marL="1291589" lvl="2" indent="-285750">
              <a:buFont typeface="Wingdings" panose="05000000000000000000" pitchFamily="2" charset="2"/>
              <a:buChar char="§"/>
            </a:pPr>
            <a:r>
              <a:rPr lang="en-US" sz="3200" b="1" dirty="0">
                <a:effectLst/>
              </a:rPr>
              <a:t>Grievance</a:t>
            </a:r>
          </a:p>
          <a:p>
            <a:pPr marL="1291589" lvl="2" indent="-285750">
              <a:buFont typeface="Wingdings" panose="05000000000000000000" pitchFamily="2" charset="2"/>
              <a:buChar char="§"/>
            </a:pPr>
            <a:r>
              <a:rPr lang="en-US" sz="3200" b="1" dirty="0">
                <a:effectLst/>
              </a:rPr>
              <a:t>Individual Tax Payment Cases</a:t>
            </a:r>
          </a:p>
          <a:p>
            <a:pPr marL="1291589" lvl="2" indent="-285750">
              <a:buFont typeface="Wingdings" panose="05000000000000000000" pitchFamily="2" charset="2"/>
              <a:buChar char="§"/>
            </a:pPr>
            <a:r>
              <a:rPr lang="en-US" sz="3200" b="1" dirty="0">
                <a:effectLst/>
              </a:rPr>
              <a:t>Profile Management</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Custom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463639" y="1092131"/>
            <a:ext cx="10186284" cy="3477875"/>
          </a:xfrm>
          <a:prstGeom prst="rect">
            <a:avLst/>
          </a:prstGeom>
        </p:spPr>
        <p:txBody>
          <a:bodyPr wrap="square">
            <a:spAutoFit/>
          </a:bodyPr>
          <a:lstStyle/>
          <a:p>
            <a:pPr algn="just"/>
            <a:r>
              <a:rPr lang="en-IN" sz="2200" dirty="0"/>
              <a:t>Cambodian Customs (Government) who is responsible for validating the imported consignment as per the designed procedure by Government. </a:t>
            </a:r>
          </a:p>
          <a:p>
            <a:pPr algn="just"/>
            <a:endParaRPr lang="en-IN" sz="2200" dirty="0"/>
          </a:p>
          <a:p>
            <a:pPr algn="just"/>
            <a:r>
              <a:rPr lang="en-IN" sz="2200" dirty="0"/>
              <a:t>Customs also collects the Import Duty from Importer or Third party organization or Individuals or tourists based on the custom value and law and to clear their consignment for further distribution or usage in Cambodia for commercial or personnel usage.</a:t>
            </a:r>
          </a:p>
          <a:p>
            <a:pPr algn="just"/>
            <a:r>
              <a:rPr lang="en-IN" sz="2200" dirty="0"/>
              <a:t> </a:t>
            </a:r>
          </a:p>
          <a:p>
            <a:pPr algn="just"/>
            <a:r>
              <a:rPr lang="en-IN" sz="2200" dirty="0"/>
              <a:t>Only authority in Cambodia to collect the custom duty is Cambodian custom department. CEIR authority does not collect import duty/taxes.</a:t>
            </a:r>
          </a:p>
        </p:txBody>
      </p:sp>
    </p:spTree>
    <p:extLst>
      <p:ext uri="{BB962C8B-B14F-4D97-AF65-F5344CB8AC3E}">
        <p14:creationId xmlns:p14="http://schemas.microsoft.com/office/powerpoint/2010/main" val="3058907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208-3077-4B72-A14D-4460D7DF6F36}"/>
              </a:ext>
            </a:extLst>
          </p:cNvPr>
          <p:cNvSpPr>
            <a:spLocks noGrp="1"/>
          </p:cNvSpPr>
          <p:nvPr>
            <p:ph type="title"/>
          </p:nvPr>
        </p:nvSpPr>
        <p:spPr/>
        <p:txBody>
          <a:bodyPr/>
          <a:lstStyle/>
          <a:p>
            <a:r>
              <a:rPr lang="en-IN" dirty="0"/>
              <a:t>Assumptions</a:t>
            </a:r>
          </a:p>
        </p:txBody>
      </p:sp>
      <p:sp>
        <p:nvSpPr>
          <p:cNvPr id="4" name="Slide Number Placeholder 3">
            <a:extLst>
              <a:ext uri="{FF2B5EF4-FFF2-40B4-BE49-F238E27FC236}">
                <a16:creationId xmlns:a16="http://schemas.microsoft.com/office/drawing/2014/main" id="{401C8850-EC6F-4BB2-85BB-F4EE5750923E}"/>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977E5CDF-D0D8-4FE1-ABC1-4C2C7F8DF89F}"/>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Table 5">
            <a:extLst>
              <a:ext uri="{FF2B5EF4-FFF2-40B4-BE49-F238E27FC236}">
                <a16:creationId xmlns:a16="http://schemas.microsoft.com/office/drawing/2014/main" id="{7F17C549-4132-4FEB-8D05-03ED768A1DF1}"/>
              </a:ext>
            </a:extLst>
          </p:cNvPr>
          <p:cNvGraphicFramePr>
            <a:graphicFrameLocks noGrp="1"/>
          </p:cNvGraphicFramePr>
          <p:nvPr>
            <p:extLst>
              <p:ext uri="{D42A27DB-BD31-4B8C-83A1-F6EECF244321}">
                <p14:modId xmlns:p14="http://schemas.microsoft.com/office/powerpoint/2010/main" val="57192768"/>
              </p:ext>
            </p:extLst>
          </p:nvPr>
        </p:nvGraphicFramePr>
        <p:xfrm>
          <a:off x="525752" y="1167007"/>
          <a:ext cx="10241101" cy="5270901"/>
        </p:xfrm>
        <a:graphic>
          <a:graphicData uri="http://schemas.openxmlformats.org/drawingml/2006/table">
            <a:tbl>
              <a:tblPr firstRow="1" firstCol="1" bandRow="1">
                <a:tableStyleId>{5940675A-B579-460E-94D1-54222C63F5DA}</a:tableStyleId>
              </a:tblPr>
              <a:tblGrid>
                <a:gridCol w="1326342">
                  <a:extLst>
                    <a:ext uri="{9D8B030D-6E8A-4147-A177-3AD203B41FA5}">
                      <a16:colId xmlns:a16="http://schemas.microsoft.com/office/drawing/2014/main" val="277527418"/>
                    </a:ext>
                  </a:extLst>
                </a:gridCol>
                <a:gridCol w="8914759">
                  <a:extLst>
                    <a:ext uri="{9D8B030D-6E8A-4147-A177-3AD203B41FA5}">
                      <a16:colId xmlns:a16="http://schemas.microsoft.com/office/drawing/2014/main" val="1880909796"/>
                    </a:ext>
                  </a:extLst>
                </a:gridCol>
              </a:tblGrid>
              <a:tr h="515571">
                <a:tc>
                  <a:txBody>
                    <a:bodyPr/>
                    <a:lstStyle/>
                    <a:p>
                      <a:pPr algn="ct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Importers will be able to take the device related information from their suppliers and upload the same into the CEIR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3555060"/>
                  </a:ext>
                </a:extLst>
              </a:tr>
              <a:tr h="515571">
                <a:tc>
                  <a:txBody>
                    <a:bodyPr/>
                    <a:lstStyle/>
                    <a:p>
                      <a:pPr algn="ct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There will be regulation in place for Customs officials to register with CEIR authority in the respective phases of project rollout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2749514"/>
                  </a:ext>
                </a:extLst>
              </a:tr>
              <a:tr h="565860">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Importers , Distributers , Retailers, Individual anyone can place the Consignment to Import and pay the duty to Customs</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4234191"/>
                  </a:ext>
                </a:extLst>
              </a:tr>
              <a:tr h="1173243">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4</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Any tax relief/Concession provided to Importers/Distributers/Retailers to log their relief status with respective government tax or Custom department.</a:t>
                      </a:r>
                      <a:endParaRPr lang="en-IN" sz="2000" dirty="0">
                        <a:effectLst/>
                        <a:latin typeface="Arial" panose="020B0604020202020204" pitchFamily="34" charset="0"/>
                        <a:cs typeface="Arial" panose="020B0604020202020204" pitchFamily="34" charset="0"/>
                      </a:endParaRPr>
                    </a:p>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CEIR will not keep any information related to Tax relief to mentioned entities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3180519"/>
                  </a:ext>
                </a:extLst>
              </a:tr>
              <a:tr h="515571">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5</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Regulation has to be in place for rejecting the device upload based on the Invalid TAC.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2827844"/>
                  </a:ext>
                </a:extLst>
              </a:tr>
              <a:tr h="777824">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6</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All the tax related regulation to be governed by Customs only in the current CEIR system. Other tax related departments are not involved in current platform.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2709941"/>
                  </a:ext>
                </a:extLst>
              </a:tr>
              <a:tr h="515571">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7</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Regulation to be in place for allowing Customs to regulate the devices in time bound manner for end-to-end clearance of devices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2698812"/>
                  </a:ext>
                </a:extLst>
              </a:tr>
            </a:tbl>
          </a:graphicData>
        </a:graphic>
      </p:graphicFrame>
    </p:spTree>
    <p:extLst>
      <p:ext uri="{BB962C8B-B14F-4D97-AF65-F5344CB8AC3E}">
        <p14:creationId xmlns:p14="http://schemas.microsoft.com/office/powerpoint/2010/main" val="564333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98B6587F-C7B4-4D4B-B2AD-FF14375B8A1C}"/>
              </a:ext>
            </a:extLst>
          </p:cNvPr>
          <p:cNvSpPr/>
          <p:nvPr/>
        </p:nvSpPr>
        <p:spPr>
          <a:xfrm>
            <a:off x="463638" y="1114282"/>
            <a:ext cx="8457939" cy="2044342"/>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Custom select the port. The port could be </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Air</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Water</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Land</a:t>
            </a:r>
          </a:p>
          <a:p>
            <a:pPr marL="914400">
              <a:lnSpc>
                <a:spcPct val="107000"/>
              </a:lnSpc>
            </a:pPr>
            <a:r>
              <a:rPr lang="en-IN" sz="2000" dirty="0">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07000"/>
              </a:lnSpc>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Custom select the port address from the defined list in CEIR system</a:t>
            </a:r>
          </a:p>
        </p:txBody>
      </p:sp>
    </p:spTree>
    <p:extLst>
      <p:ext uri="{BB962C8B-B14F-4D97-AF65-F5344CB8AC3E}">
        <p14:creationId xmlns:p14="http://schemas.microsoft.com/office/powerpoint/2010/main" val="37920943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B2A0-47E2-4767-AA20-1B12B258D70F}"/>
              </a:ext>
            </a:extLst>
          </p:cNvPr>
          <p:cNvSpPr>
            <a:spLocks noGrp="1"/>
          </p:cNvSpPr>
          <p:nvPr>
            <p:ph type="title"/>
          </p:nvPr>
        </p:nvSpPr>
        <p:spPr>
          <a:xfrm>
            <a:off x="84699" y="213332"/>
            <a:ext cx="9070253" cy="800554"/>
          </a:xfrm>
        </p:spPr>
        <p:txBody>
          <a:bodyPr/>
          <a:lstStyle/>
          <a:p>
            <a:r>
              <a:rPr lang="en-IN" dirty="0"/>
              <a:t>Registration – Custom (Form)</a:t>
            </a:r>
          </a:p>
        </p:txBody>
      </p:sp>
      <p:sp>
        <p:nvSpPr>
          <p:cNvPr id="4" name="Slide Number Placeholder 3">
            <a:extLst>
              <a:ext uri="{FF2B5EF4-FFF2-40B4-BE49-F238E27FC236}">
                <a16:creationId xmlns:a16="http://schemas.microsoft.com/office/drawing/2014/main" id="{63AA2DD4-92C5-4BC4-9EFA-86C3FEB03BAB}"/>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EB2C9A49-0DDF-4938-9286-4E08A093C6D7}"/>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440113CE-55ED-444A-8EB8-52264B253132}"/>
              </a:ext>
            </a:extLst>
          </p:cNvPr>
          <p:cNvPicPr/>
          <p:nvPr/>
        </p:nvPicPr>
        <p:blipFill rotWithShape="1">
          <a:blip r:embed="rId2"/>
          <a:srcRect l="4724"/>
          <a:stretch/>
        </p:blipFill>
        <p:spPr bwMode="auto">
          <a:xfrm>
            <a:off x="449623" y="1037135"/>
            <a:ext cx="9864150" cy="56075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7616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E9833F0B-61E1-45FA-933A-2B275C8E6F72}"/>
              </a:ext>
            </a:extLst>
          </p:cNvPr>
          <p:cNvSpPr/>
          <p:nvPr/>
        </p:nvSpPr>
        <p:spPr>
          <a:xfrm>
            <a:off x="403654" y="1114145"/>
            <a:ext cx="10387914" cy="2476255"/>
          </a:xfrm>
          <a:prstGeom prst="rect">
            <a:avLst/>
          </a:prstGeom>
        </p:spPr>
        <p:txBody>
          <a:bodyPr wrap="square">
            <a:spAutoFit/>
          </a:bodyPr>
          <a:lstStyle/>
          <a:p>
            <a:pPr>
              <a:lnSpc>
                <a:spcPct val="107000"/>
              </a:lnSpc>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The Dashboard has information about the following </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number of consignments in progress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Devices in transit</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Stock requests uploaded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devices waiting for upload</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Grievances raised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Notifications on feature requests raised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422335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A9DF0E-AB4F-406F-83C4-CBEDE7547CB4}"/>
              </a:ext>
            </a:extLst>
          </p:cNvPr>
          <p:cNvPicPr>
            <a:picLocks noChangeAspect="1"/>
          </p:cNvPicPr>
          <p:nvPr/>
        </p:nvPicPr>
        <p:blipFill>
          <a:blip r:embed="rId2"/>
          <a:stretch>
            <a:fillRect/>
          </a:stretch>
        </p:blipFill>
        <p:spPr>
          <a:xfrm>
            <a:off x="314173" y="1410025"/>
            <a:ext cx="10706967" cy="4231429"/>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5">
            <a:extLst>
              <a:ext uri="{FF2B5EF4-FFF2-40B4-BE49-F238E27FC236}">
                <a16:creationId xmlns:a16="http://schemas.microsoft.com/office/drawing/2014/main" id="{5A198848-A452-4866-BE2B-797EBA49A96D}"/>
              </a:ext>
            </a:extLst>
          </p:cNvPr>
          <p:cNvSpPr/>
          <p:nvPr/>
        </p:nvSpPr>
        <p:spPr>
          <a:xfrm>
            <a:off x="8260451" y="384797"/>
            <a:ext cx="1761851" cy="735744"/>
          </a:xfrm>
          <a:prstGeom prst="wedgeEllipseCallout">
            <a:avLst>
              <a:gd name="adj1" fmla="val 32115"/>
              <a:gd name="adj2" fmla="val 10490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Download User Manual</a:t>
            </a:r>
          </a:p>
        </p:txBody>
      </p:sp>
      <p:sp>
        <p:nvSpPr>
          <p:cNvPr id="12" name="Oval Callout 10">
            <a:extLst>
              <a:ext uri="{FF2B5EF4-FFF2-40B4-BE49-F238E27FC236}">
                <a16:creationId xmlns:a16="http://schemas.microsoft.com/office/drawing/2014/main" id="{92858592-990D-4B07-871D-26FB9B9BD829}"/>
              </a:ext>
            </a:extLst>
          </p:cNvPr>
          <p:cNvSpPr/>
          <p:nvPr/>
        </p:nvSpPr>
        <p:spPr>
          <a:xfrm>
            <a:off x="9631900" y="2246743"/>
            <a:ext cx="1389240" cy="908861"/>
          </a:xfrm>
          <a:prstGeom prst="wedgeEllipseCallout">
            <a:avLst>
              <a:gd name="adj1" fmla="val -4342"/>
              <a:gd name="adj2" fmla="val -11781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Language Change</a:t>
            </a:r>
          </a:p>
        </p:txBody>
      </p:sp>
      <p:sp>
        <p:nvSpPr>
          <p:cNvPr id="13" name="Oval Callout 10">
            <a:extLst>
              <a:ext uri="{FF2B5EF4-FFF2-40B4-BE49-F238E27FC236}">
                <a16:creationId xmlns:a16="http://schemas.microsoft.com/office/drawing/2014/main" id="{F5B63899-8D08-4E81-927D-D718B1C31B6C}"/>
              </a:ext>
            </a:extLst>
          </p:cNvPr>
          <p:cNvSpPr/>
          <p:nvPr/>
        </p:nvSpPr>
        <p:spPr>
          <a:xfrm>
            <a:off x="10980072" y="1850604"/>
            <a:ext cx="1063060" cy="908861"/>
          </a:xfrm>
          <a:prstGeom prst="wedgeEllipseCallout">
            <a:avLst>
              <a:gd name="adj1" fmla="val -64129"/>
              <a:gd name="adj2" fmla="val -7358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Edit Profile</a:t>
            </a:r>
          </a:p>
        </p:txBody>
      </p:sp>
      <p:sp>
        <p:nvSpPr>
          <p:cNvPr id="14" name="Oval Callout 10">
            <a:extLst>
              <a:ext uri="{FF2B5EF4-FFF2-40B4-BE49-F238E27FC236}">
                <a16:creationId xmlns:a16="http://schemas.microsoft.com/office/drawing/2014/main" id="{79E74249-AFDA-4CE2-9EBE-6059618B9A91}"/>
              </a:ext>
            </a:extLst>
          </p:cNvPr>
          <p:cNvSpPr/>
          <p:nvPr/>
        </p:nvSpPr>
        <p:spPr>
          <a:xfrm>
            <a:off x="-1799" y="3525739"/>
            <a:ext cx="1917069" cy="519348"/>
          </a:xfrm>
          <a:prstGeom prst="wedgeEllipseCallout">
            <a:avLst>
              <a:gd name="adj1" fmla="val 53718"/>
              <a:gd name="adj2" fmla="val 729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Notifications</a:t>
            </a:r>
          </a:p>
        </p:txBody>
      </p:sp>
      <p:sp>
        <p:nvSpPr>
          <p:cNvPr id="15" name="Oval Callout 10">
            <a:extLst>
              <a:ext uri="{FF2B5EF4-FFF2-40B4-BE49-F238E27FC236}">
                <a16:creationId xmlns:a16="http://schemas.microsoft.com/office/drawing/2014/main" id="{7B99499E-2EF5-4264-989C-2AA0C5503007}"/>
              </a:ext>
            </a:extLst>
          </p:cNvPr>
          <p:cNvSpPr/>
          <p:nvPr/>
        </p:nvSpPr>
        <p:spPr>
          <a:xfrm>
            <a:off x="4571185" y="993547"/>
            <a:ext cx="2015737" cy="908861"/>
          </a:xfrm>
          <a:prstGeom prst="wedgeEllipseCallout">
            <a:avLst>
              <a:gd name="adj1" fmla="val -17610"/>
              <a:gd name="adj2" fmla="val 1387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All features status</a:t>
            </a:r>
          </a:p>
        </p:txBody>
      </p:sp>
      <p:sp>
        <p:nvSpPr>
          <p:cNvPr id="16" name="Oval Callout 10">
            <a:extLst>
              <a:ext uri="{FF2B5EF4-FFF2-40B4-BE49-F238E27FC236}">
                <a16:creationId xmlns:a16="http://schemas.microsoft.com/office/drawing/2014/main" id="{58AB5DDD-145A-4E33-85CC-74539D2562B6}"/>
              </a:ext>
            </a:extLst>
          </p:cNvPr>
          <p:cNvSpPr/>
          <p:nvPr/>
        </p:nvSpPr>
        <p:spPr>
          <a:xfrm>
            <a:off x="112205" y="752669"/>
            <a:ext cx="1035005" cy="908861"/>
          </a:xfrm>
          <a:prstGeom prst="wedgeEllipseCallout">
            <a:avLst>
              <a:gd name="adj1" fmla="val 22969"/>
              <a:gd name="adj2" fmla="val 10913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Left Panel</a:t>
            </a:r>
          </a:p>
        </p:txBody>
      </p:sp>
      <p:sp>
        <p:nvSpPr>
          <p:cNvPr id="17" name="Oval Callout 10">
            <a:extLst>
              <a:ext uri="{FF2B5EF4-FFF2-40B4-BE49-F238E27FC236}">
                <a16:creationId xmlns:a16="http://schemas.microsoft.com/office/drawing/2014/main" id="{9BCB8F02-D65B-42BA-AEA0-658DC78943F5}"/>
              </a:ext>
            </a:extLst>
          </p:cNvPr>
          <p:cNvSpPr/>
          <p:nvPr/>
        </p:nvSpPr>
        <p:spPr>
          <a:xfrm>
            <a:off x="2721748" y="1001693"/>
            <a:ext cx="1568161" cy="519348"/>
          </a:xfrm>
          <a:prstGeom prst="wedgeEllipseCallout">
            <a:avLst>
              <a:gd name="adj1" fmla="val -22351"/>
              <a:gd name="adj2" fmla="val 19283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Work Area</a:t>
            </a:r>
          </a:p>
        </p:txBody>
      </p:sp>
      <p:sp>
        <p:nvSpPr>
          <p:cNvPr id="18" name="Oval Callout 10">
            <a:extLst>
              <a:ext uri="{FF2B5EF4-FFF2-40B4-BE49-F238E27FC236}">
                <a16:creationId xmlns:a16="http://schemas.microsoft.com/office/drawing/2014/main" id="{A2EBA1B2-E9ED-49FB-8FFA-09952A046A50}"/>
              </a:ext>
            </a:extLst>
          </p:cNvPr>
          <p:cNvSpPr/>
          <p:nvPr/>
        </p:nvSpPr>
        <p:spPr>
          <a:xfrm>
            <a:off x="4839869" y="3727164"/>
            <a:ext cx="2512262" cy="735744"/>
          </a:xfrm>
          <a:prstGeom prst="wedgeEllipseCallout">
            <a:avLst>
              <a:gd name="adj1" fmla="val -46111"/>
              <a:gd name="adj2" fmla="val -10944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On click it takes user to respective home page</a:t>
            </a:r>
          </a:p>
        </p:txBody>
      </p:sp>
    </p:spTree>
    <p:extLst>
      <p:ext uri="{BB962C8B-B14F-4D97-AF65-F5344CB8AC3E}">
        <p14:creationId xmlns:p14="http://schemas.microsoft.com/office/powerpoint/2010/main" val="402883170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TextBox 2"/>
          <p:cNvSpPr txBox="1"/>
          <p:nvPr/>
        </p:nvSpPr>
        <p:spPr>
          <a:xfrm>
            <a:off x="397934" y="4627359"/>
            <a:ext cx="1088813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dirty="0">
                <a:solidFill>
                  <a:schemeClr val="tx1"/>
                </a:solidFill>
                <a:latin typeface="Arial" panose="020B0604020202020204" pitchFamily="34" charset="0"/>
                <a:cs typeface="Arial" panose="020B0604020202020204" pitchFamily="34" charset="0"/>
              </a:rPr>
              <a:t>All custom official sees the same view.  So, if 5 consignment are waiting to be approved, then all registered custom officials will see the 5 consignments </a:t>
            </a:r>
            <a:endParaRPr kumimoji="0" lang="en-US" sz="20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endParaRPr>
          </a:p>
        </p:txBody>
      </p:sp>
      <p:sp>
        <p:nvSpPr>
          <p:cNvPr id="7" name="Rectangle 6">
            <a:extLst>
              <a:ext uri="{FF2B5EF4-FFF2-40B4-BE49-F238E27FC236}">
                <a16:creationId xmlns:a16="http://schemas.microsoft.com/office/drawing/2014/main" id="{DBC3FE47-9DF3-4EBE-83CC-7BD304E54963}"/>
              </a:ext>
            </a:extLst>
          </p:cNvPr>
          <p:cNvSpPr/>
          <p:nvPr/>
        </p:nvSpPr>
        <p:spPr>
          <a:xfrm>
            <a:off x="463638" y="1020881"/>
            <a:ext cx="10121983" cy="3215945"/>
          </a:xfrm>
          <a:prstGeom prst="rect">
            <a:avLst/>
          </a:prstGeom>
        </p:spPr>
        <p:txBody>
          <a:bodyPr wrap="square">
            <a:spAutoFit/>
          </a:bodyPr>
          <a:lstStyle/>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Once the Importers purchase consignments from suppliers, Importer need to pay tax. </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Once the CEIR Admin has approved the consignment, it is sent to Custom queue for approval</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Custom can either approve or reject the consignment</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If consignment is found to be ok as per customs, and taxes are paid by Importers, then </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Custom should approve the consignment.</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In case custom has any objection with respect to information provided in the consignment, the same can be rejected as well. </a:t>
            </a:r>
          </a:p>
        </p:txBody>
      </p:sp>
    </p:spTree>
    <p:extLst>
      <p:ext uri="{BB962C8B-B14F-4D97-AF65-F5344CB8AC3E}">
        <p14:creationId xmlns:p14="http://schemas.microsoft.com/office/powerpoint/2010/main" val="1354962706"/>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16494</TotalTime>
  <Words>776</Words>
  <Application>Microsoft Office PowerPoint</Application>
  <PresentationFormat>Widescreen</PresentationFormat>
  <Paragraphs>149</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Wingdings</vt:lpstr>
      <vt:lpstr>White Theme</vt:lpstr>
      <vt:lpstr>Document</vt:lpstr>
      <vt:lpstr>CEIR   Custom Stakeholder -Training Manual</vt:lpstr>
      <vt:lpstr>PowerPoint Presentation</vt:lpstr>
      <vt:lpstr>Custom - Definition</vt:lpstr>
      <vt:lpstr>Assumptions</vt:lpstr>
      <vt:lpstr>Registration – Custom</vt:lpstr>
      <vt:lpstr>Registration – Custom (Form)</vt:lpstr>
      <vt:lpstr>Dashboard – Custom</vt:lpstr>
      <vt:lpstr>Dashboard – Customs</vt:lpstr>
      <vt:lpstr>Consignment – Customs</vt:lpstr>
      <vt:lpstr>Consignment – Customs</vt:lpstr>
      <vt:lpstr>Consignment – Customs - Approve</vt:lpstr>
      <vt:lpstr>Consignment – Customs - Reject</vt:lpstr>
      <vt:lpstr>Stock Management – Customs</vt:lpstr>
      <vt:lpstr>Stock Management – Custom</vt:lpstr>
      <vt:lpstr>Stock Management – Assign Stock</vt:lpstr>
      <vt:lpstr>Individual Tax Paid – Custom</vt:lpstr>
      <vt:lpstr>Grievance – Custom</vt:lpstr>
      <vt:lpstr>Grievance – Custom</vt:lpstr>
      <vt:lpstr>Profile Management – Custom</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Ishita Agnihotri TCIS Bangalore</cp:lastModifiedBy>
  <cp:revision>444</cp:revision>
  <dcterms:created xsi:type="dcterms:W3CDTF">2019-04-20T15:44:52Z</dcterms:created>
  <dcterms:modified xsi:type="dcterms:W3CDTF">2020-07-08T05:26:55Z</dcterms:modified>
</cp:coreProperties>
</file>