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20"/>
  </p:notesMasterIdLst>
  <p:sldIdLst>
    <p:sldId id="327" r:id="rId2"/>
    <p:sldId id="328" r:id="rId3"/>
    <p:sldId id="307" r:id="rId4"/>
    <p:sldId id="362" r:id="rId5"/>
    <p:sldId id="309" r:id="rId6"/>
    <p:sldId id="308" r:id="rId7"/>
    <p:sldId id="301" r:id="rId8"/>
    <p:sldId id="368" r:id="rId9"/>
    <p:sldId id="363" r:id="rId10"/>
    <p:sldId id="377" r:id="rId11"/>
    <p:sldId id="365" r:id="rId12"/>
    <p:sldId id="366" r:id="rId13"/>
    <p:sldId id="374" r:id="rId14"/>
    <p:sldId id="375" r:id="rId15"/>
    <p:sldId id="367" r:id="rId16"/>
    <p:sldId id="372" r:id="rId17"/>
    <p:sldId id="371" r:id="rId18"/>
    <p:sldId id="281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8B6"/>
    <a:srgbClr val="1A47C5"/>
    <a:srgbClr val="1B47B6"/>
    <a:srgbClr val="4B1FBF"/>
    <a:srgbClr val="8606B6"/>
    <a:srgbClr val="6440C3"/>
    <a:srgbClr val="A98AFF"/>
    <a:srgbClr val="FFFFFF"/>
    <a:srgbClr val="C2B1EF"/>
    <a:srgbClr val="AC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5" autoAdjust="0"/>
    <p:restoredTop sz="86436"/>
  </p:normalViewPr>
  <p:slideViewPr>
    <p:cSldViewPr snapToGrid="0" snapToObjects="1">
      <p:cViewPr varScale="1">
        <p:scale>
          <a:sx n="109" d="100"/>
          <a:sy n="109" d="100"/>
        </p:scale>
        <p:origin x="87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840"/>
    </p:cViewPr>
  </p:sorterViewPr>
  <p:notesViewPr>
    <p:cSldViewPr snapToGrid="0" snapToObjects="1">
      <p:cViewPr varScale="1">
        <p:scale>
          <a:sx n="119" d="100"/>
          <a:sy n="119" d="100"/>
        </p:scale>
        <p:origin x="2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E9063E-BD64-BB48-AF38-6A482292C1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060" y="559924"/>
            <a:ext cx="1397000" cy="54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BFF03-D30A-5945-8EBE-8D5591FA80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315" y="5885258"/>
            <a:ext cx="5820228" cy="127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A38AA8A-CB4E-5A46-80A2-884EE068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2" y="5243813"/>
            <a:ext cx="6289778" cy="4349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123C6-DEC0-0D41-9525-9436A7FC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60" y="2028063"/>
            <a:ext cx="6289780" cy="2814411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34F6D2-EF2F-BE48-9123-3E204FA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2186" y="490713"/>
            <a:ext cx="1849674" cy="365125"/>
          </a:xfrm>
          <a:prstGeom prst="rect">
            <a:avLst/>
          </a:prstGeom>
        </p:spPr>
        <p:txBody>
          <a:bodyPr lIns="9000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9C6505-0DB4-4F42-9517-8EE46F733C69}" type="datetime3">
              <a:rPr lang="en-IN" smtClean="0"/>
              <a:pPr/>
              <a:t>16 November 2020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87880-BB7D-0540-BA4F-ED0941AE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BBE3CE-FDC1-8B44-8E98-60EE7188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8840" y="491792"/>
            <a:ext cx="4058445" cy="584888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7346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EE61D0-22FD-F144-9C72-2BF46C79D28F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6BBF0-7BBA-4B4D-A30C-4B11EF13D8F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4630F0-C9FC-AE42-A7D6-C7006ED0963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EC4B4C-D11E-EA4F-9B19-1BAAA5399636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52DFF-E61F-1E45-8C89-CC54A6F29C95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BBF58-ED40-9546-82AA-F2152073AF8E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C568B-2F3D-DE4C-A657-7F982D14B4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61216-0A32-494A-8AEE-F1744A2C2977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62CF0-BAC6-924C-92D2-9F0777401529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AA3AE-229E-FB45-B815-22EFA3FA1EF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08613-DB98-8748-B9E4-4B3F245C6B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5F79A0-567B-A849-A947-8A09296B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0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DADCE-D593-2B4C-ACB9-3FC9C22734E1}"/>
              </a:ext>
            </a:extLst>
          </p:cNvPr>
          <p:cNvGrpSpPr/>
          <p:nvPr userDrawn="1"/>
        </p:nvGrpSpPr>
        <p:grpSpPr>
          <a:xfrm>
            <a:off x="3215678" y="2940163"/>
            <a:ext cx="4999327" cy="875744"/>
            <a:chOff x="3242838" y="3018288"/>
            <a:chExt cx="4999327" cy="875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84A69-80E3-194A-AEB4-140592EB2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838" y="3018288"/>
              <a:ext cx="2247900" cy="87574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4A5E78-5DD6-3141-ACA9-462B3D026C09}"/>
                </a:ext>
              </a:extLst>
            </p:cNvPr>
            <p:cNvSpPr txBox="1"/>
            <p:nvPr userDrawn="1"/>
          </p:nvSpPr>
          <p:spPr>
            <a:xfrm>
              <a:off x="6170125" y="3192211"/>
              <a:ext cx="207204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Calibri"/>
                </a:rPr>
                <a:t>beyond tomorrow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CB8ED5-85E8-6D42-BE05-EF3E861F038E}"/>
                </a:ext>
              </a:extLst>
            </p:cNvPr>
            <p:cNvCxnSpPr/>
            <p:nvPr userDrawn="1"/>
          </p:nvCxnSpPr>
          <p:spPr>
            <a:xfrm>
              <a:off x="5830431" y="3018288"/>
              <a:ext cx="0" cy="875744"/>
            </a:xfrm>
            <a:prstGeom prst="line">
              <a:avLst/>
            </a:prstGeom>
            <a:noFill/>
            <a:ln w="12700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1422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C4BB-3987-0846-AAAF-4626EF25E880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3AFB2-9E67-0B4B-B83A-3FB7DED2F8B7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96B8A1-59BE-354F-B966-FAAE465D156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99621F-F68B-B448-A273-E25305FCD7E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37514E-A55B-9B40-8A7A-A746633001F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E61A4F-BAFF-884E-9839-7B44E1B3DCB5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88D02-C8B1-6C48-9C28-A2A9DB8CDC7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CE807-6079-914A-8F5C-73C658630709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6261F-EB91-1F4C-9340-2137E4E5727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206C8-684A-DF4A-9958-8AB38911CC6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208EE5F-E7C6-5D4A-9515-69C9E4176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3FF98A13-DF45-134F-A30B-44DBACB2B4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73" y="492574"/>
            <a:ext cx="4004350" cy="577092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57860-C767-4247-BDA3-5F46998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826" y="715477"/>
            <a:ext cx="6929080" cy="7881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9F71CED-5046-4E47-AB85-9D39CDD41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494" y="1626761"/>
            <a:ext cx="6929080" cy="44752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5120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C808054-F6A8-944C-B278-21B7816A8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C0545F-2DC0-AD4C-8EEE-A6BCC558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71" y="549105"/>
            <a:ext cx="5589735" cy="1508126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B559D-C1CE-8747-8028-6E91AC21E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14" y="2569639"/>
            <a:ext cx="5620192" cy="2819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1CA03-F831-9A42-BF8D-F5030C57A577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C311CC-746C-5C46-89B4-F9CE6A041F6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99CD3-B95E-F840-8F3D-AB25A49BDC62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D11A5-EDD9-414D-B306-B9D1B117AEB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6C9D4-8C2A-4640-9716-2730F8FF2E9E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093E14-BD23-0340-992F-1DF17F14108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28637D-C818-6546-AB2C-45324A86CAF9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F5E8B9-B337-BE44-854D-3F30AE8FBB9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D418E-93D7-2244-8F5D-AC4BBD0618E3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7F25D-6D0F-2A4F-AE75-3F187AD1802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5D04E4D-5087-D544-8EBB-71674727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770E198-EE0F-2449-B311-8220C7AF11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18618" y="469958"/>
            <a:ext cx="5159165" cy="7435199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57397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1FDC2C6-A8FE-6746-A135-C26E230B99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19950" y="963290"/>
            <a:ext cx="3421832" cy="4931420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4A394E3-CEF4-434E-B8BA-A7752FE2F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67" y="2040510"/>
            <a:ext cx="6289780" cy="2814411"/>
          </a:xfrm>
          <a:prstGeom prst="rect">
            <a:avLst/>
          </a:prstGeom>
        </p:spPr>
        <p:txBody>
          <a:bodyPr/>
          <a:lstStyle>
            <a:lvl1pPr algn="r"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1114397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0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1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52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275199-1176-234D-B686-65D73C4B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241" y="0"/>
            <a:ext cx="1809906" cy="205723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B403B51-449A-F04D-8120-455AD13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518AC-5284-4348-BFA3-EB2E7703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3CBE094-E58C-9C48-933C-D84E2D9153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5760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4AE565-3152-D84D-A473-D02463E77880}"/>
              </a:ext>
            </a:extLst>
          </p:cNvPr>
          <p:cNvSpPr txBox="1">
            <a:spLocks/>
          </p:cNvSpPr>
          <p:nvPr userDrawn="1"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8D209-98BF-2A4B-8298-8ECBD9E9DA5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6C49EE-74EB-734C-ADC5-B157448EAC83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A4171B-28D4-784C-BD71-4A2D84F793E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8F22A-8EA5-CB4E-A80D-9B523B637ADF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98B80-281F-9B47-8E7B-22546316352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8F259-801C-0A4D-BB5F-2913FC195DB0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9AEC-F46C-9343-8876-241CA7F0CF01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65890-881F-0548-9AA6-6BEDB629FF4A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82B1-016E-8448-9F6D-DA4F5A7FD212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73868-2303-4649-B151-B5A1C678C25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E51ABC6-722D-AE40-BF6A-71179F5B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5F1593E0-C9DB-A34D-A37F-5F91CD76862C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A265A8-3ECE-064E-8900-221003CE63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23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FD5DEF-8845-E346-A3B7-5EF31727D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5312" y="0"/>
            <a:ext cx="6305119" cy="688498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C1AFB-42A8-7C43-8A0A-F4D5B06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6047"/>
            <a:ext cx="4968240" cy="150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5CB6CA-D25C-644C-9DDA-C9C031EB1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198913"/>
            <a:ext cx="4968240" cy="41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3F7FCB-6635-8547-A913-042F71665ECE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C5EAA-9890-6D4F-B6DD-06E08EC943C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14545-6D0C-734A-9600-67C80E4F962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95F89-F616-B045-A0F1-65C5B7C1C16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54A1C-013F-CD42-A9D1-FDBB4C667153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422DF1-0EFA-C742-BB28-AAF9C6054EA1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A4FCD-EC75-884E-AFE1-DE4786E9B4A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ECCD77-613C-5543-B304-CB32BE0607B5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EA8AD-0425-A242-AD86-5A3F4710A1F8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D096F-E9B5-AA45-BCC4-A3F00ECC15DF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CC531F1-94DC-5846-B783-81E4F7B3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4F94BF-A772-AC48-B5A7-5FBACF873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95EA3E-423D-EE4B-A1D4-2CC9DF173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98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50E3B-71A1-7143-B226-BC52CDEF4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2430" y="0"/>
            <a:ext cx="12230432" cy="4297363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4B1AF3-67B6-7549-90E1-3911384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D528F5-3E4C-C645-AA07-F1CE93C10175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0CBD1-34C8-DA42-9F50-61C10F7A0E0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BA68C-503B-F348-9865-CE71E28D303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885681-6F08-F34A-91C1-1CCA0A3A9BD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1E0FD0-C7A1-F442-8BF9-9AAFDD98CED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FBBC50-F96B-8A46-AD87-A9EF28413F10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2F63F-8326-1B46-957C-930CAA61C76C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06250-E97E-0943-8036-5AD1C0F9E728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9B677C-CE8F-2D44-A748-C339BF7F525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763AF-8998-DE4A-84AF-BB772C446EEB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C6FB5-83E4-834D-B047-49459EDAF9A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4387320-F11C-1C4A-8DFF-F21E5E702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29CEF4-3AF8-184B-95F2-0FC5EAC2E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07E3C-871C-F844-B04A-4891E2CD26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943" y="469958"/>
            <a:ext cx="1078963" cy="4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55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249" y="6642855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CB1658E-5C68-CB43-BACB-788A5B6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DF0C4F-9045-3548-9802-128CB5B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3" y="1906476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CF39F0-44BA-E647-AA99-658BDDE7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467" y="749850"/>
            <a:ext cx="235112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AC1B52D-7485-264C-B4F3-6A96EBB94E64}" type="datetime3">
              <a:rPr lang="en-IN" smtClean="0"/>
              <a:pPr/>
              <a:t>16 November 2020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7519A-E37F-4748-9265-06035F60EDA4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01688B-5BBF-494D-A11B-601370B2C360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F81A8-2C73-3246-8DF2-B7994515FA8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9F8BC5-62B8-154A-8456-2FF4CA07D3B9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83601-7305-E24D-BE5B-DCE43F9C003B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96B8D-1B4E-4B47-9FDA-4B816603B824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E025-9E92-B24D-B3B5-E5C787C7D03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16BB-3F8A-7744-842C-5CEE50C7ECC4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9ED89-C260-6545-B790-2DD3B26ED52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99DF4-495D-5342-BA47-C4329DE33F7D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F94B498-FE55-AB43-864B-02ED9B50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5" r:id="rId3"/>
    <p:sldLayoutId id="2147483710" r:id="rId4"/>
    <p:sldLayoutId id="2147483708" r:id="rId5"/>
    <p:sldLayoutId id="2147483720" r:id="rId6"/>
    <p:sldLayoutId id="2147483713" r:id="rId7"/>
    <p:sldLayoutId id="2147483716" r:id="rId8"/>
    <p:sldLayoutId id="2147483717" r:id="rId9"/>
    <p:sldLayoutId id="2147483718" r:id="rId10"/>
    <p:sldLayoutId id="2147483719" r:id="rId11"/>
  </p:sldLayoutIdLst>
  <p:transition spd="med"/>
  <p:hf hdr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7A6B-AA9B-1C4A-BFE4-731C53B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" y="2009027"/>
            <a:ext cx="7820259" cy="2814411"/>
          </a:xfrm>
        </p:spPr>
        <p:txBody>
          <a:bodyPr/>
          <a:lstStyle/>
          <a:p>
            <a:pPr fontAlgn="base"/>
            <a:r>
              <a:rPr lang="en-US" sz="4400" dirty="0"/>
              <a:t>CEIR </a:t>
            </a:r>
            <a:br>
              <a:rPr lang="en-US" sz="4400" dirty="0"/>
            </a:br>
            <a:br>
              <a:rPr lang="en-US" sz="4400" dirty="0"/>
            </a:br>
            <a:r>
              <a:rPr lang="en-US" sz="3200" dirty="0"/>
              <a:t>Distributor Training Manual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F076-EAE8-8247-8839-32CF1F995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 err="1"/>
              <a:t>Sterlite</a:t>
            </a:r>
            <a:r>
              <a:rPr lang="en-IN"/>
              <a:t>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0A63DC5-559E-0D46-8DE6-1089F24AD3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599795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706D15-B7E0-478C-9F7C-1D9FD18EC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03" y="2028426"/>
            <a:ext cx="10786617" cy="39101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– Distributor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5">
            <a:extLst>
              <a:ext uri="{FF2B5EF4-FFF2-40B4-BE49-F238E27FC236}">
                <a16:creationId xmlns:a16="http://schemas.microsoft.com/office/drawing/2014/main" id="{5A198848-A452-4866-BE2B-797EBA49A96D}"/>
              </a:ext>
            </a:extLst>
          </p:cNvPr>
          <p:cNvSpPr/>
          <p:nvPr/>
        </p:nvSpPr>
        <p:spPr>
          <a:xfrm>
            <a:off x="8640834" y="766552"/>
            <a:ext cx="1588865" cy="735744"/>
          </a:xfrm>
          <a:prstGeom prst="wedgeEllipseCallout">
            <a:avLst>
              <a:gd name="adj1" fmla="val 26504"/>
              <a:gd name="adj2" fmla="val 136250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Download User Manual</a:t>
            </a:r>
          </a:p>
        </p:txBody>
      </p:sp>
      <p:sp>
        <p:nvSpPr>
          <p:cNvPr id="12" name="Oval Callout 10">
            <a:extLst>
              <a:ext uri="{FF2B5EF4-FFF2-40B4-BE49-F238E27FC236}">
                <a16:creationId xmlns:a16="http://schemas.microsoft.com/office/drawing/2014/main" id="{92858592-990D-4B07-871D-26FB9B9BD829}"/>
              </a:ext>
            </a:extLst>
          </p:cNvPr>
          <p:cNvSpPr/>
          <p:nvPr/>
        </p:nvSpPr>
        <p:spPr>
          <a:xfrm>
            <a:off x="9771480" y="2871718"/>
            <a:ext cx="1389240" cy="908861"/>
          </a:xfrm>
          <a:prstGeom prst="wedgeEllipseCallout">
            <a:avLst>
              <a:gd name="adj1" fmla="val -4342"/>
              <a:gd name="adj2" fmla="val -117810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Language Change</a:t>
            </a:r>
          </a:p>
        </p:txBody>
      </p:sp>
      <p:sp>
        <p:nvSpPr>
          <p:cNvPr id="13" name="Oval Callout 10">
            <a:extLst>
              <a:ext uri="{FF2B5EF4-FFF2-40B4-BE49-F238E27FC236}">
                <a16:creationId xmlns:a16="http://schemas.microsoft.com/office/drawing/2014/main" id="{F5B63899-8D08-4E81-927D-D718B1C31B6C}"/>
              </a:ext>
            </a:extLst>
          </p:cNvPr>
          <p:cNvSpPr/>
          <p:nvPr/>
        </p:nvSpPr>
        <p:spPr>
          <a:xfrm>
            <a:off x="11128940" y="2417287"/>
            <a:ext cx="1063060" cy="908861"/>
          </a:xfrm>
          <a:prstGeom prst="wedgeEllipseCallout">
            <a:avLst>
              <a:gd name="adj1" fmla="val -64129"/>
              <a:gd name="adj2" fmla="val -7358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Edit Profile</a:t>
            </a:r>
          </a:p>
        </p:txBody>
      </p:sp>
      <p:sp>
        <p:nvSpPr>
          <p:cNvPr id="14" name="Oval Callout 10">
            <a:extLst>
              <a:ext uri="{FF2B5EF4-FFF2-40B4-BE49-F238E27FC236}">
                <a16:creationId xmlns:a16="http://schemas.microsoft.com/office/drawing/2014/main" id="{79E74249-AFDA-4CE2-9EBE-6059618B9A91}"/>
              </a:ext>
            </a:extLst>
          </p:cNvPr>
          <p:cNvSpPr/>
          <p:nvPr/>
        </p:nvSpPr>
        <p:spPr>
          <a:xfrm>
            <a:off x="-1799" y="4006934"/>
            <a:ext cx="1917069" cy="519348"/>
          </a:xfrm>
          <a:prstGeom prst="wedgeEllipseCallout">
            <a:avLst>
              <a:gd name="adj1" fmla="val 53718"/>
              <a:gd name="adj2" fmla="val 7290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Notifications</a:t>
            </a:r>
          </a:p>
        </p:txBody>
      </p:sp>
      <p:sp>
        <p:nvSpPr>
          <p:cNvPr id="15" name="Oval Callout 10">
            <a:extLst>
              <a:ext uri="{FF2B5EF4-FFF2-40B4-BE49-F238E27FC236}">
                <a16:creationId xmlns:a16="http://schemas.microsoft.com/office/drawing/2014/main" id="{7B99499E-2EF5-4264-989C-2AA0C5503007}"/>
              </a:ext>
            </a:extLst>
          </p:cNvPr>
          <p:cNvSpPr/>
          <p:nvPr/>
        </p:nvSpPr>
        <p:spPr>
          <a:xfrm>
            <a:off x="4900229" y="1646364"/>
            <a:ext cx="2015737" cy="908861"/>
          </a:xfrm>
          <a:prstGeom prst="wedgeEllipseCallout">
            <a:avLst>
              <a:gd name="adj1" fmla="val -36409"/>
              <a:gd name="adj2" fmla="val 11157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All features status</a:t>
            </a:r>
          </a:p>
        </p:txBody>
      </p:sp>
      <p:sp>
        <p:nvSpPr>
          <p:cNvPr id="16" name="Oval Callout 10">
            <a:extLst>
              <a:ext uri="{FF2B5EF4-FFF2-40B4-BE49-F238E27FC236}">
                <a16:creationId xmlns:a16="http://schemas.microsoft.com/office/drawing/2014/main" id="{58AB5DDD-145A-4E33-85CC-74539D2562B6}"/>
              </a:ext>
            </a:extLst>
          </p:cNvPr>
          <p:cNvSpPr/>
          <p:nvPr/>
        </p:nvSpPr>
        <p:spPr>
          <a:xfrm>
            <a:off x="95738" y="888341"/>
            <a:ext cx="860997" cy="908861"/>
          </a:xfrm>
          <a:prstGeom prst="wedgeEllipseCallout">
            <a:avLst>
              <a:gd name="adj1" fmla="val 28540"/>
              <a:gd name="adj2" fmla="val 15626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Left Panel</a:t>
            </a:r>
          </a:p>
        </p:txBody>
      </p:sp>
      <p:sp>
        <p:nvSpPr>
          <p:cNvPr id="17" name="Oval Callout 10">
            <a:extLst>
              <a:ext uri="{FF2B5EF4-FFF2-40B4-BE49-F238E27FC236}">
                <a16:creationId xmlns:a16="http://schemas.microsoft.com/office/drawing/2014/main" id="{9BCB8F02-D65B-42BA-AEA0-658DC78943F5}"/>
              </a:ext>
            </a:extLst>
          </p:cNvPr>
          <p:cNvSpPr/>
          <p:nvPr/>
        </p:nvSpPr>
        <p:spPr>
          <a:xfrm>
            <a:off x="2199646" y="1711909"/>
            <a:ext cx="1568161" cy="519348"/>
          </a:xfrm>
          <a:prstGeom prst="wedgeEllipseCallout">
            <a:avLst>
              <a:gd name="adj1" fmla="val -5015"/>
              <a:gd name="adj2" fmla="val 12304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Work Area</a:t>
            </a:r>
          </a:p>
        </p:txBody>
      </p:sp>
      <p:sp>
        <p:nvSpPr>
          <p:cNvPr id="18" name="Oval Callout 10">
            <a:extLst>
              <a:ext uri="{FF2B5EF4-FFF2-40B4-BE49-F238E27FC236}">
                <a16:creationId xmlns:a16="http://schemas.microsoft.com/office/drawing/2014/main" id="{A2EBA1B2-E9ED-49FB-8FFA-09952A046A50}"/>
              </a:ext>
            </a:extLst>
          </p:cNvPr>
          <p:cNvSpPr/>
          <p:nvPr/>
        </p:nvSpPr>
        <p:spPr>
          <a:xfrm>
            <a:off x="4900229" y="4305631"/>
            <a:ext cx="2512262" cy="735744"/>
          </a:xfrm>
          <a:prstGeom prst="wedgeEllipseCallout">
            <a:avLst>
              <a:gd name="adj1" fmla="val -46111"/>
              <a:gd name="adj2" fmla="val -10944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On click it takes user to respective home page</a:t>
            </a:r>
          </a:p>
        </p:txBody>
      </p:sp>
    </p:spTree>
    <p:extLst>
      <p:ext uri="{BB962C8B-B14F-4D97-AF65-F5344CB8AC3E}">
        <p14:creationId xmlns:p14="http://schemas.microsoft.com/office/powerpoint/2010/main" val="402883170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Stock Management – Distributor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6EE387-3E76-4F31-AB89-AE4D1E83CFBE}"/>
              </a:ext>
            </a:extLst>
          </p:cNvPr>
          <p:cNvSpPr/>
          <p:nvPr/>
        </p:nvSpPr>
        <p:spPr>
          <a:xfrm>
            <a:off x="378940" y="1171227"/>
            <a:ext cx="10799805" cy="2361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Stock is uploaded to the system to be made available for sale. </a:t>
            </a:r>
          </a:p>
          <a:p>
            <a:pPr marL="270510">
              <a:lnSpc>
                <a:spcPct val="107000"/>
              </a:lnSpc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Distributor can upload stock in post grace period as well as after the grace period. </a:t>
            </a:r>
          </a:p>
          <a:p>
            <a:pPr marL="270510">
              <a:lnSpc>
                <a:spcPct val="107000"/>
              </a:lnSpc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811098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E2CB04-B7E9-460A-8FD3-81AB25627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83" y="1814440"/>
            <a:ext cx="10223863" cy="20116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Stock Management – Distributor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7">
            <a:extLst>
              <a:ext uri="{FF2B5EF4-FFF2-40B4-BE49-F238E27FC236}">
                <a16:creationId xmlns:a16="http://schemas.microsoft.com/office/drawing/2014/main" id="{4E6B6B1F-351A-47BA-9B44-FC2072D395E3}"/>
              </a:ext>
            </a:extLst>
          </p:cNvPr>
          <p:cNvSpPr/>
          <p:nvPr/>
        </p:nvSpPr>
        <p:spPr>
          <a:xfrm>
            <a:off x="4842998" y="1295092"/>
            <a:ext cx="1038819" cy="519348"/>
          </a:xfrm>
          <a:prstGeom prst="wedgeEllipseCallout">
            <a:avLst>
              <a:gd name="adj1" fmla="val -128587"/>
              <a:gd name="adj2" fmla="val 10651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Filters</a:t>
            </a:r>
          </a:p>
        </p:txBody>
      </p:sp>
      <p:sp>
        <p:nvSpPr>
          <p:cNvPr id="9" name="Oval Callout 5">
            <a:extLst>
              <a:ext uri="{FF2B5EF4-FFF2-40B4-BE49-F238E27FC236}">
                <a16:creationId xmlns:a16="http://schemas.microsoft.com/office/drawing/2014/main" id="{0DEDD526-A9D1-49EA-B280-A8106022CA2B}"/>
              </a:ext>
            </a:extLst>
          </p:cNvPr>
          <p:cNvSpPr/>
          <p:nvPr/>
        </p:nvSpPr>
        <p:spPr>
          <a:xfrm>
            <a:off x="10382716" y="1180518"/>
            <a:ext cx="1261108" cy="519348"/>
          </a:xfrm>
          <a:prstGeom prst="wedgeEllipseCallout">
            <a:avLst>
              <a:gd name="adj1" fmla="val -21486"/>
              <a:gd name="adj2" fmla="val 83121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Upload</a:t>
            </a:r>
          </a:p>
        </p:txBody>
      </p:sp>
      <p:sp>
        <p:nvSpPr>
          <p:cNvPr id="10" name="Oval Callout 8">
            <a:extLst>
              <a:ext uri="{FF2B5EF4-FFF2-40B4-BE49-F238E27FC236}">
                <a16:creationId xmlns:a16="http://schemas.microsoft.com/office/drawing/2014/main" id="{4BD882BB-B317-4819-8A91-5B52A8883526}"/>
              </a:ext>
            </a:extLst>
          </p:cNvPr>
          <p:cNvSpPr/>
          <p:nvPr/>
        </p:nvSpPr>
        <p:spPr>
          <a:xfrm>
            <a:off x="8957529" y="1481622"/>
            <a:ext cx="1152725" cy="519348"/>
          </a:xfrm>
          <a:prstGeom prst="wedgeEllipseCallout">
            <a:avLst>
              <a:gd name="adj1" fmla="val -66151"/>
              <a:gd name="adj2" fmla="val 8827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Export</a:t>
            </a:r>
          </a:p>
        </p:txBody>
      </p:sp>
      <p:sp>
        <p:nvSpPr>
          <p:cNvPr id="11" name="Oval Callout 9">
            <a:extLst>
              <a:ext uri="{FF2B5EF4-FFF2-40B4-BE49-F238E27FC236}">
                <a16:creationId xmlns:a16="http://schemas.microsoft.com/office/drawing/2014/main" id="{AD5CEC1F-508E-4809-A81C-76BFE8160640}"/>
              </a:ext>
            </a:extLst>
          </p:cNvPr>
          <p:cNvSpPr/>
          <p:nvPr/>
        </p:nvSpPr>
        <p:spPr>
          <a:xfrm>
            <a:off x="6515449" y="3688404"/>
            <a:ext cx="1348594" cy="908861"/>
          </a:xfrm>
          <a:prstGeom prst="wedgeEllipseCallout">
            <a:avLst>
              <a:gd name="adj1" fmla="val -55949"/>
              <a:gd name="adj2" fmla="val -88534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View All Stocks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Callout 10">
            <a:extLst>
              <a:ext uri="{FF2B5EF4-FFF2-40B4-BE49-F238E27FC236}">
                <a16:creationId xmlns:a16="http://schemas.microsoft.com/office/drawing/2014/main" id="{5DD526DD-284F-4404-8B71-C9B058CB4FA0}"/>
              </a:ext>
            </a:extLst>
          </p:cNvPr>
          <p:cNvSpPr/>
          <p:nvPr/>
        </p:nvSpPr>
        <p:spPr>
          <a:xfrm>
            <a:off x="10431177" y="3298892"/>
            <a:ext cx="1164186" cy="1687887"/>
          </a:xfrm>
          <a:prstGeom prst="wedgeEllipseCallout">
            <a:avLst>
              <a:gd name="adj1" fmla="val -111390"/>
              <a:gd name="adj2" fmla="val -4705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Action like View,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Delete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504916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– Distributor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F49F2F-9B05-45AF-AF7C-B14FC31E7CFE}"/>
              </a:ext>
            </a:extLst>
          </p:cNvPr>
          <p:cNvSpPr/>
          <p:nvPr/>
        </p:nvSpPr>
        <p:spPr>
          <a:xfrm>
            <a:off x="387177" y="1115105"/>
            <a:ext cx="10445579" cy="4050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a Distributor, you can register grievances when there is some problem in the CEIR system.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example, there could be situations when the registration feature is not working or there could be a problem in stock upload.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Once a grievance is raised, it reaches the CEIR Admin queue for response from CEIR Admin.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CEIR Admin can ask for more details in case required.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Else CEIR Admin will respond and close the grievance.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10959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C9AE341-F72F-48F5-9BF1-7DA5CE6BD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18" y="1880280"/>
            <a:ext cx="9960178" cy="19584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– Distributor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7">
            <a:extLst>
              <a:ext uri="{FF2B5EF4-FFF2-40B4-BE49-F238E27FC236}">
                <a16:creationId xmlns:a16="http://schemas.microsoft.com/office/drawing/2014/main" id="{F7B7BB37-BC45-4C6F-AF0D-BBE777FE343D}"/>
              </a:ext>
            </a:extLst>
          </p:cNvPr>
          <p:cNvSpPr/>
          <p:nvPr/>
        </p:nvSpPr>
        <p:spPr>
          <a:xfrm>
            <a:off x="4842998" y="1397552"/>
            <a:ext cx="1038819" cy="519348"/>
          </a:xfrm>
          <a:prstGeom prst="wedgeEllipseCallout">
            <a:avLst>
              <a:gd name="adj1" fmla="val -128587"/>
              <a:gd name="adj2" fmla="val 10651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Filters</a:t>
            </a:r>
          </a:p>
        </p:txBody>
      </p:sp>
      <p:sp>
        <p:nvSpPr>
          <p:cNvPr id="8" name="Oval Callout 8">
            <a:extLst>
              <a:ext uri="{FF2B5EF4-FFF2-40B4-BE49-F238E27FC236}">
                <a16:creationId xmlns:a16="http://schemas.microsoft.com/office/drawing/2014/main" id="{70FD4D57-D245-4EC0-9B90-49BE37B000C2}"/>
              </a:ext>
            </a:extLst>
          </p:cNvPr>
          <p:cNvSpPr/>
          <p:nvPr/>
        </p:nvSpPr>
        <p:spPr>
          <a:xfrm>
            <a:off x="10656957" y="1672411"/>
            <a:ext cx="1152725" cy="519348"/>
          </a:xfrm>
          <a:prstGeom prst="wedgeEllipseCallout">
            <a:avLst>
              <a:gd name="adj1" fmla="val -88305"/>
              <a:gd name="adj2" fmla="val 7717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Export</a:t>
            </a:r>
          </a:p>
        </p:txBody>
      </p:sp>
      <p:sp>
        <p:nvSpPr>
          <p:cNvPr id="9" name="Oval Callout 5">
            <a:extLst>
              <a:ext uri="{FF2B5EF4-FFF2-40B4-BE49-F238E27FC236}">
                <a16:creationId xmlns:a16="http://schemas.microsoft.com/office/drawing/2014/main" id="{68542345-82DB-4F20-B1A9-86C16C32FFD0}"/>
              </a:ext>
            </a:extLst>
          </p:cNvPr>
          <p:cNvSpPr/>
          <p:nvPr/>
        </p:nvSpPr>
        <p:spPr>
          <a:xfrm>
            <a:off x="9409441" y="1265546"/>
            <a:ext cx="1261108" cy="519348"/>
          </a:xfrm>
          <a:prstGeom prst="wedgeEllipseCallout">
            <a:avLst>
              <a:gd name="adj1" fmla="val -20143"/>
              <a:gd name="adj2" fmla="val 84299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Report</a:t>
            </a:r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C78F5540-EB43-4C3E-B48E-A957ECA6B02B}"/>
              </a:ext>
            </a:extLst>
          </p:cNvPr>
          <p:cNvSpPr/>
          <p:nvPr/>
        </p:nvSpPr>
        <p:spPr>
          <a:xfrm>
            <a:off x="9861305" y="2503238"/>
            <a:ext cx="1618489" cy="908861"/>
          </a:xfrm>
          <a:prstGeom prst="wedgeEllipseCallout">
            <a:avLst>
              <a:gd name="adj1" fmla="val -61115"/>
              <a:gd name="adj2" fmla="val 3315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View All grievances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658C6799-0173-482D-B508-0820C7C5D3EE}"/>
              </a:ext>
            </a:extLst>
          </p:cNvPr>
          <p:cNvSpPr/>
          <p:nvPr/>
        </p:nvSpPr>
        <p:spPr>
          <a:xfrm>
            <a:off x="7559821" y="3412099"/>
            <a:ext cx="1164186" cy="1687887"/>
          </a:xfrm>
          <a:prstGeom prst="wedgeEllipseCallout">
            <a:avLst>
              <a:gd name="adj1" fmla="val -111390"/>
              <a:gd name="adj2" fmla="val -4705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Action like View,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dirty="0"/>
              <a:t>Reply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88688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05094"/>
            <a:ext cx="9070253" cy="800554"/>
          </a:xfrm>
        </p:spPr>
        <p:txBody>
          <a:bodyPr/>
          <a:lstStyle/>
          <a:p>
            <a:r>
              <a:rPr lang="en-IN" dirty="0"/>
              <a:t>Profile Management – Distributor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9A69E68-114D-4F9E-8810-ECA018BC84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783205"/>
              </p:ext>
            </p:extLst>
          </p:nvPr>
        </p:nvGraphicFramePr>
        <p:xfrm>
          <a:off x="596124" y="1262844"/>
          <a:ext cx="8137525" cy="398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6" name="Document" r:id="rId3" imgW="4760798" imgH="2334495" progId="Word.Document.12">
                  <p:embed/>
                </p:oleObj>
              </mc:Choice>
              <mc:Fallback>
                <p:oleObj name="Document" r:id="rId3" imgW="4760798" imgH="2334495" progId="Word.Documen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668E076-0A97-40EA-9E78-7D9C66C24C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6124" y="1262844"/>
                        <a:ext cx="8137525" cy="3989387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4CEB7DA-1761-4620-8D5D-5EC5641CA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4102" y="1715787"/>
            <a:ext cx="3900539" cy="276890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DEF4EC-802F-498C-BF48-EA0DDD6AAEF0}"/>
              </a:ext>
            </a:extLst>
          </p:cNvPr>
          <p:cNvCxnSpPr>
            <a:cxnSpLocks/>
          </p:cNvCxnSpPr>
          <p:nvPr/>
        </p:nvCxnSpPr>
        <p:spPr>
          <a:xfrm>
            <a:off x="4288630" y="1968843"/>
            <a:ext cx="3220330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CD30811-8B05-4C14-B1F7-183E5563770B}"/>
              </a:ext>
            </a:extLst>
          </p:cNvPr>
          <p:cNvSpPr/>
          <p:nvPr/>
        </p:nvSpPr>
        <p:spPr>
          <a:xfrm>
            <a:off x="7508960" y="1744447"/>
            <a:ext cx="420130" cy="500191"/>
          </a:xfrm>
          <a:prstGeom prst="ellipse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210826-D533-4915-BADA-C9422D9A72C8}"/>
              </a:ext>
            </a:extLst>
          </p:cNvPr>
          <p:cNvCxnSpPr>
            <a:cxnSpLocks/>
          </p:cNvCxnSpPr>
          <p:nvPr/>
        </p:nvCxnSpPr>
        <p:spPr>
          <a:xfrm flipV="1">
            <a:off x="3585172" y="3000632"/>
            <a:ext cx="5090005" cy="403247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03CB1E-5437-47A0-BB3D-EDD3663AC38F}"/>
              </a:ext>
            </a:extLst>
          </p:cNvPr>
          <p:cNvCxnSpPr>
            <a:cxnSpLocks/>
          </p:cNvCxnSpPr>
          <p:nvPr/>
        </p:nvCxnSpPr>
        <p:spPr>
          <a:xfrm flipV="1">
            <a:off x="4581053" y="3454121"/>
            <a:ext cx="4094124" cy="38793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052947-C4DD-473E-AFEF-303A8D6C80CC}"/>
              </a:ext>
            </a:extLst>
          </p:cNvPr>
          <p:cNvCxnSpPr>
            <a:cxnSpLocks/>
          </p:cNvCxnSpPr>
          <p:nvPr/>
        </p:nvCxnSpPr>
        <p:spPr>
          <a:xfrm flipV="1">
            <a:off x="2145671" y="3967392"/>
            <a:ext cx="6617329" cy="394544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0B636C-B01E-4A45-B580-CA2CC5ACBB23}"/>
              </a:ext>
            </a:extLst>
          </p:cNvPr>
          <p:cNvCxnSpPr>
            <a:cxnSpLocks/>
          </p:cNvCxnSpPr>
          <p:nvPr/>
        </p:nvCxnSpPr>
        <p:spPr>
          <a:xfrm flipV="1">
            <a:off x="3521798" y="2193240"/>
            <a:ext cx="4997513" cy="228548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92E630-13BE-4C93-94F8-C4ADED62823F}"/>
              </a:ext>
            </a:extLst>
          </p:cNvPr>
          <p:cNvCxnSpPr/>
          <p:nvPr/>
        </p:nvCxnSpPr>
        <p:spPr>
          <a:xfrm flipV="1">
            <a:off x="3123446" y="2575511"/>
            <a:ext cx="5551731" cy="371028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28873613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0070C0"/>
                </a:solidFill>
              </a:rPr>
              <a:t>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7949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1B48B6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922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C895E-D14B-1647-92FA-807D8EE25B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2DD2A-33CD-EB42-B056-7E2A15F1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44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BE0C3-87AE-0943-A53B-F9CE4DFF1C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8E7DB-2793-0B46-BBAF-24FAA454F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E4BA928-EDD1-E145-8CBC-756D850A36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73" y="492574"/>
            <a:ext cx="4004350" cy="577092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0206" y="808391"/>
            <a:ext cx="6929080" cy="534151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Agenda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Distributor - Definition and Overview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Assumptions 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Features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Registration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Dashboard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Stock Management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Grievance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Profile Management</a:t>
            </a:r>
          </a:p>
          <a:p>
            <a:pPr marL="1005839" lvl="2" indent="0">
              <a:buNone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GB" sz="2400" b="1" dirty="0">
              <a:effectLst/>
            </a:endParaRPr>
          </a:p>
          <a:p>
            <a:pPr marL="0" indent="0">
              <a:buNone/>
            </a:pPr>
            <a:endParaRPr lang="en-IN" sz="2400" b="1" dirty="0">
              <a:effectLst/>
            </a:endParaRPr>
          </a:p>
          <a:p>
            <a:pPr fontAlgn="base"/>
            <a:endParaRPr lang="en-IN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64504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Distributor -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074" y="1108607"/>
            <a:ext cx="10735195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Distributor is an entity who get the supply of SIM based devices from Importers.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Distributors do not interact with Customs directly for paying the duty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Distributor may or may not maintain the device details received from Importers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Distributor has to be legally registered entity with Department of Commerce (Government )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A distributor can be Importer and Retailer as well.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Distributors are required to interface with CEIR system to report the inventory of devices during grace period. Distributor could upload anonymously as well during the grace period.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Distributors are required to interface with CEIR after the grace to upload the stock. This interface is optional to use but built in the CEIR system.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589078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3208-3077-4B72-A14D-4460D7DF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C8850-EC6F-4BB2-85BB-F4EE5750923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E5CDF-D0D8-4FE1-ABC1-4C2C7F8DF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30C2C3-9F17-4EAC-BC7A-3814A5EE5B79}"/>
              </a:ext>
            </a:extLst>
          </p:cNvPr>
          <p:cNvSpPr/>
          <p:nvPr/>
        </p:nvSpPr>
        <p:spPr>
          <a:xfrm>
            <a:off x="463639" y="1079157"/>
            <a:ext cx="10525637" cy="4733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Distributor has to register using DMC Home Portal 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52000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part of registration process, distributor will receive the username and password which can be then used to login to the CEIR Portal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52000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Once logged into the CEIR portal, distributor can use following features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080000" lvl="3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Stock Management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080000" lvl="3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Grievance Management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0" lvl="3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Profile Management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00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Distributor can see the status of ongoing activity through the Dashboard feature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00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Email Notification to keep track of the status of various operations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3337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Distributor – Roles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E4C2775B-3C14-4F27-956C-4423995B66AB}"/>
              </a:ext>
            </a:extLst>
          </p:cNvPr>
          <p:cNvSpPr/>
          <p:nvPr/>
        </p:nvSpPr>
        <p:spPr>
          <a:xfrm>
            <a:off x="8863914" y="1013886"/>
            <a:ext cx="3060254" cy="1687887"/>
          </a:xfrm>
          <a:prstGeom prst="wedgeEllipseCallou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Pls note Buying and selling of devices are done outside the scope of CEIR system.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AA3160-3537-4442-946E-29B8CFD41730}"/>
              </a:ext>
            </a:extLst>
          </p:cNvPr>
          <p:cNvSpPr/>
          <p:nvPr/>
        </p:nvSpPr>
        <p:spPr>
          <a:xfrm>
            <a:off x="463638" y="1194516"/>
            <a:ext cx="9611237" cy="1877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  <a:tabLst>
                <a:tab pos="914400" algn="l"/>
              </a:tabLst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Distributor - Buy devices from other distributor or importer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  <a:tabLst>
                <a:tab pos="914400" algn="l"/>
              </a:tabLst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Distributor – Sell devices to other distributor or retailer</a:t>
            </a:r>
          </a:p>
          <a:p>
            <a:pPr lvl="0">
              <a:lnSpc>
                <a:spcPct val="107000"/>
              </a:lnSpc>
              <a:tabLst>
                <a:tab pos="914400" algn="l"/>
              </a:tabLst>
            </a:pP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  <a:tabLst>
                <a:tab pos="914400" algn="l"/>
              </a:tabLst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Retailer – Sell devices to other retailer 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  <a:tabLst>
                <a:tab pos="914400" algn="l"/>
              </a:tabLst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Retailer – Buy devices from other importer or distributor or retailer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61654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2B2B0B-EE2B-4ABA-9100-F11454F17809}"/>
              </a:ext>
            </a:extLst>
          </p:cNvPr>
          <p:cNvSpPr/>
          <p:nvPr/>
        </p:nvSpPr>
        <p:spPr>
          <a:xfrm>
            <a:off x="463639" y="1120372"/>
            <a:ext cx="11250566" cy="2501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Following regulations will be implemented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Distributors to register with CEIR system.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Companies that register as Distributors should have valid VAT registration.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 upload based on the Invalid TAC information from the Distributor will be rejected.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646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 – Distributor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645DFE-8FB5-472D-817D-F18ACA66D079}"/>
              </a:ext>
            </a:extLst>
          </p:cNvPr>
          <p:cNvSpPr/>
          <p:nvPr/>
        </p:nvSpPr>
        <p:spPr>
          <a:xfrm>
            <a:off x="463639" y="1111713"/>
            <a:ext cx="10253788" cy="468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 Distributor can be a Cambodian national only.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Distributor can register as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Individual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If registered as an Individual, </a:t>
            </a:r>
            <a:r>
              <a:rPr lang="en-US" sz="2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National ID / Passport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details are mandatory. Submission of VAT file is not mandatory in case of an Individual.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2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Company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If registered as a company, </a:t>
            </a:r>
            <a:r>
              <a:rPr lang="en-US" sz="2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VAT details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for the company are mandatory. 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Distributor can select from any or all of the following roles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Retailer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Distributor</a:t>
            </a:r>
          </a:p>
        </p:txBody>
      </p:sp>
    </p:spTree>
    <p:extLst>
      <p:ext uri="{BB962C8B-B14F-4D97-AF65-F5344CB8AC3E}">
        <p14:creationId xmlns:p14="http://schemas.microsoft.com/office/powerpoint/2010/main" val="379209434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B2A0-47E2-4767-AA20-1B12B258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99" y="213332"/>
            <a:ext cx="9070253" cy="800554"/>
          </a:xfrm>
        </p:spPr>
        <p:txBody>
          <a:bodyPr/>
          <a:lstStyle/>
          <a:p>
            <a:r>
              <a:rPr lang="en-IN" dirty="0"/>
              <a:t>Registration – Distributor (Form)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A2DD4-92C5-4BC4-9EFA-86C3FEB03B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C9A49-0DDF-4938-9286-4E08A093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8D63BF-0CEC-48CE-BAF7-7AA6223BC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63" y="1067138"/>
            <a:ext cx="10289059" cy="557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163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– Distributor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4223A4-BD3F-4592-AD94-00692EE83AFE}"/>
              </a:ext>
            </a:extLst>
          </p:cNvPr>
          <p:cNvSpPr/>
          <p:nvPr/>
        </p:nvSpPr>
        <p:spPr>
          <a:xfrm>
            <a:off x="463639" y="1153297"/>
            <a:ext cx="10550350" cy="2142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Dashboard has information about the following 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80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Stock requests uploaded by the Distributor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80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Total devices waiting for upload</a:t>
            </a:r>
          </a:p>
          <a:p>
            <a:pPr marL="4680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Total Grievances raised by the Distributor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80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Notifications on feature requests raised by the Distributor</a:t>
            </a:r>
            <a:endParaRPr lang="en-IN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23354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TL_template_new" id="{B63B2276-EC30-1F43-9C76-09EB8FBB2A52}" vid="{7CAE3B39-EFA4-B24F-A453-4650E745A60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 Theme</Template>
  <TotalTime>16701</TotalTime>
  <Words>733</Words>
  <Application>Microsoft Office PowerPoint</Application>
  <PresentationFormat>Widescreen</PresentationFormat>
  <Paragraphs>132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Garamond</vt:lpstr>
      <vt:lpstr>Wingdings</vt:lpstr>
      <vt:lpstr>White Theme</vt:lpstr>
      <vt:lpstr>Document</vt:lpstr>
      <vt:lpstr>CEIR   Distributor Training Manual</vt:lpstr>
      <vt:lpstr>PowerPoint Presentation</vt:lpstr>
      <vt:lpstr>Distributor - Definition</vt:lpstr>
      <vt:lpstr>Overview</vt:lpstr>
      <vt:lpstr>Distributor – Roles </vt:lpstr>
      <vt:lpstr>Assumption</vt:lpstr>
      <vt:lpstr>Registration – Distributor</vt:lpstr>
      <vt:lpstr>Registration – Distributor (Form)</vt:lpstr>
      <vt:lpstr>Dashboard – Distributor</vt:lpstr>
      <vt:lpstr>Dashboard – Distributor</vt:lpstr>
      <vt:lpstr>Stock Management – Distributor</vt:lpstr>
      <vt:lpstr>Stock Management – Distributor</vt:lpstr>
      <vt:lpstr>Grievance – Distributor</vt:lpstr>
      <vt:lpstr>Grievance – Distributor</vt:lpstr>
      <vt:lpstr>Profile Management – Distributor</vt:lpstr>
      <vt:lpstr>Queries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Naveen Verma</dc:creator>
  <cp:lastModifiedBy>Ishita Agnihotri TCIS Bangalore</cp:lastModifiedBy>
  <cp:revision>450</cp:revision>
  <dcterms:created xsi:type="dcterms:W3CDTF">2019-04-20T15:44:52Z</dcterms:created>
  <dcterms:modified xsi:type="dcterms:W3CDTF">2020-11-16T17:39:27Z</dcterms:modified>
</cp:coreProperties>
</file>