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9"/>
  </p:notesMasterIdLst>
  <p:sldIdLst>
    <p:sldId id="329" r:id="rId2"/>
    <p:sldId id="328" r:id="rId3"/>
    <p:sldId id="307" r:id="rId4"/>
    <p:sldId id="362" r:id="rId5"/>
    <p:sldId id="388" r:id="rId6"/>
    <p:sldId id="380" r:id="rId7"/>
    <p:sldId id="308" r:id="rId8"/>
    <p:sldId id="389" r:id="rId9"/>
    <p:sldId id="301" r:id="rId10"/>
    <p:sldId id="391" r:id="rId11"/>
    <p:sldId id="368" r:id="rId12"/>
    <p:sldId id="381" r:id="rId13"/>
    <p:sldId id="363" r:id="rId14"/>
    <p:sldId id="382" r:id="rId15"/>
    <p:sldId id="383" r:id="rId16"/>
    <p:sldId id="384" r:id="rId17"/>
    <p:sldId id="385" r:id="rId18"/>
    <p:sldId id="378" r:id="rId19"/>
    <p:sldId id="390" r:id="rId20"/>
    <p:sldId id="386" r:id="rId21"/>
    <p:sldId id="387" r:id="rId22"/>
    <p:sldId id="374" r:id="rId23"/>
    <p:sldId id="393" r:id="rId24"/>
    <p:sldId id="392" r:id="rId25"/>
    <p:sldId id="372" r:id="rId26"/>
    <p:sldId id="371" r:id="rId27"/>
    <p:sldId id="281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27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27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End User-Training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of Activity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70972"/>
            <a:ext cx="548698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Cambodian User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On Foreign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Nothing to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183" y="1033299"/>
            <a:ext cx="54869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unlimited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 /use foreign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671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67" y="207675"/>
            <a:ext cx="9070253" cy="800554"/>
          </a:xfrm>
        </p:spPr>
        <p:txBody>
          <a:bodyPr/>
          <a:lstStyle/>
          <a:p>
            <a:r>
              <a:rPr lang="en-IN" dirty="0"/>
              <a:t>Feature Mapping to End user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59710"/>
              </p:ext>
            </p:extLst>
          </p:nvPr>
        </p:nvGraphicFramePr>
        <p:xfrm>
          <a:off x="487363" y="1417638"/>
          <a:ext cx="101981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Document" r:id="rId3" imgW="7912100" imgH="4114800" progId="Word.Document.12">
                  <p:embed/>
                </p:oleObj>
              </mc:Choice>
              <mc:Fallback>
                <p:oleObj name="Document" r:id="rId3" imgW="79121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363" y="1417638"/>
                        <a:ext cx="10198100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Device (IMEI)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87885"/>
            <a:ext cx="1111029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can chec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k the status of the device (IMEI)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status is either VALID or INVALID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There could be multiple reason  for IMEI status as INVALID. Some of them are listed below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globally blacklisted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marked as stolen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not tax paid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does not contain valid character sets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C13B1-D8EA-4B32-A0D0-C6B444B4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4" y="4135476"/>
            <a:ext cx="6224782" cy="22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3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2" y="819429"/>
            <a:ext cx="1162449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</a:t>
            </a:r>
            <a:r>
              <a:rPr kumimoji="0" lang="en-US" altLang="en-US" sz="2000" b="0" i="0" strike="noStrike" cap="none" normalizeH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registe</a:t>
            </a:r>
            <a:r>
              <a:rPr lang="en-US" altLang="en-US" sz="2000">
                <a:ea typeface="Calibri" panose="020F0502020204030204" pitchFamily="34" charset="0"/>
                <a:cs typeface="Arial" panose="020B0604020202020204" pitchFamily="34" charset="0"/>
              </a:rPr>
              <a:t>r 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their devices 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network.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be a foreigner or National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should also register the devices in the network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As part of registration process, user will share the following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Personal Details (Name, Contact, Address)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Device Details (Device Type, IMEI, Multiple SIMs) for 1 or more devices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Travel Details (only for foreigner). Based on visa details, the number is added in the temporarily whitelist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Tax Related details (Pricing information)</a:t>
            </a:r>
          </a:p>
          <a:p>
            <a:pPr lvl="1" indent="0"/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 registration, </a:t>
            </a:r>
          </a:p>
          <a:p>
            <a:pPr marL="800100" lvl="1" indent="-342900">
              <a:buFont typeface="Arial"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National User </a:t>
            </a:r>
            <a:r>
              <a:rPr lang="en-US" altLang="en-US" sz="2000" dirty="0"/>
              <a:t>to 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pay taxes with custom department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/>
              <a:t>Foreign user can buy local SIM and start using the device, if count of registered device is less than permissible limit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/>
              <a:t>Foreign user to pay taxes with custom department, if count of registered device is less than permissible limit</a:t>
            </a:r>
            <a:endParaRPr kumimoji="0" lang="en-US" altLang="en-US" sz="2000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665" y="1141119"/>
            <a:ext cx="46633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de-registered once the 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visa expiry has happened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altLang="en-US" sz="2000" dirty="0"/>
              <a:t>No need to register, if foreigner intend to use foreign SIM in the 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5C72C-2ED6-4D9A-911E-45A036C7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048303"/>
            <a:ext cx="5542179" cy="54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8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National User) – Post Grace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49498"/>
              </p:ext>
            </p:extLst>
          </p:nvPr>
        </p:nvGraphicFramePr>
        <p:xfrm>
          <a:off x="398918" y="1402950"/>
          <a:ext cx="11525250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Document" r:id="rId3" imgW="7912100" imgH="4356100" progId="Word.Document.12">
                  <p:embed/>
                </p:oleObj>
              </mc:Choice>
              <mc:Fallback>
                <p:oleObj name="Document" r:id="rId3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918" y="1402950"/>
                        <a:ext cx="11525250" cy="536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9121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4496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ocument" r:id="rId3" imgW="7912100" imgH="4965700" progId="Word.Document.12">
                  <p:embed/>
                </p:oleObj>
              </mc:Choice>
              <mc:Fallback>
                <p:oleObj name="Document" r:id="rId3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436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5833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ocument" r:id="rId3" imgW="7912100" imgH="4965700" progId="Word.Document.12">
                  <p:embed/>
                </p:oleObj>
              </mc:Choice>
              <mc:Fallback>
                <p:oleObj name="Document" r:id="rId3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864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 Device – Ways to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3761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Cambodian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429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 User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016966" y="1947803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7937110" y="1947804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/>
          <p:cNvCxnSpPr/>
          <p:nvPr/>
        </p:nvCxnSpPr>
        <p:spPr>
          <a:xfrm rot="5400000">
            <a:off x="1868020" y="1969873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/>
          <p:cNvCxnSpPr/>
          <p:nvPr/>
        </p:nvCxnSpPr>
        <p:spPr>
          <a:xfrm rot="5400000">
            <a:off x="6073442" y="1969873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7629062" y="1648881"/>
            <a:ext cx="0" cy="1225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1763761" y="2906975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5346" y="2906975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56223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6976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25489" y="2908967"/>
            <a:ext cx="1333123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4287"/>
              </p:ext>
            </p:extLst>
          </p:nvPr>
        </p:nvGraphicFramePr>
        <p:xfrm>
          <a:off x="735693" y="4349257"/>
          <a:ext cx="10677204" cy="20011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6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Cambodian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Foreigner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# of Devices</a:t>
                      </a:r>
                      <a:r>
                        <a:rPr lang="en-US" sz="1600" baseline="0" dirty="0"/>
                        <a:t> for which tax to be 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Tax</a:t>
                      </a:r>
                      <a:r>
                        <a:rPr lang="en-US" sz="1600" baseline="0" dirty="0"/>
                        <a:t> to be paid for all device. Every single device will attract tax.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Devices</a:t>
                      </a:r>
                      <a:r>
                        <a:rPr lang="en-US" sz="1600" baseline="0" dirty="0"/>
                        <a:t> up-to a certain count per visit is exempted from tax.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4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feature, the foreigner user can update his visa period, if the stay is extended.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will help the number to be maintained in the whitelist for the longer period of 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3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End User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Check IMEI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Register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Update Visa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740354" cy="800554"/>
          </a:xfrm>
        </p:spPr>
        <p:txBody>
          <a:bodyPr/>
          <a:lstStyle/>
          <a:p>
            <a:r>
              <a:rPr lang="en-IN" dirty="0"/>
              <a:t>Visa Upload (Only for Foreigner User – First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7182"/>
              </p:ext>
            </p:extLst>
          </p:nvPr>
        </p:nvGraphicFramePr>
        <p:xfrm>
          <a:off x="398463" y="954088"/>
          <a:ext cx="11525250" cy="625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3" imgW="7912100" imgH="5080000" progId="Word.Document.12">
                  <p:embed/>
                </p:oleObj>
              </mc:Choice>
              <mc:Fallback>
                <p:oleObj name="Document" r:id="rId3" imgW="7912100" imgH="508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954088"/>
                        <a:ext cx="11525250" cy="625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98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636985" cy="800554"/>
          </a:xfrm>
        </p:spPr>
        <p:txBody>
          <a:bodyPr/>
          <a:lstStyle/>
          <a:p>
            <a:r>
              <a:rPr lang="en-IN" dirty="0"/>
              <a:t>Visa Upload (Only for Foreigner User – Second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00144"/>
              </p:ext>
            </p:extLst>
          </p:nvPr>
        </p:nvGraphicFramePr>
        <p:xfrm>
          <a:off x="398463" y="1416032"/>
          <a:ext cx="11525250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Document" r:id="rId3" imgW="7912100" imgH="4356100" progId="Word.Document.12">
                  <p:embed/>
                </p:oleObj>
              </mc:Choice>
              <mc:Fallback>
                <p:oleObj name="Document" r:id="rId3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416032"/>
                        <a:ext cx="11525250" cy="536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450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70174"/>
            <a:ext cx="10393831" cy="117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end user,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check IMEI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240332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01B29-6A6F-4DCF-8553-DFF2F667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84" y="2355727"/>
            <a:ext cx="7877947" cy="41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E73-685F-4A02-97E8-379DE1CF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8C1-A58D-49EC-906B-84FB180FA2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79DA-56EA-408D-A13F-8FD452FA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1021E-7DBA-4E20-B024-710DD8B6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09" y="3850113"/>
            <a:ext cx="7883449" cy="2303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8C8A8-DA18-4803-AB4F-2A1CC258D313}"/>
              </a:ext>
            </a:extLst>
          </p:cNvPr>
          <p:cNvSpPr/>
          <p:nvPr/>
        </p:nvSpPr>
        <p:spPr>
          <a:xfrm>
            <a:off x="2352409" y="3859099"/>
            <a:ext cx="7883449" cy="232160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C47BF-F148-42FB-BE14-BCABDDA0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9" y="1506464"/>
            <a:ext cx="6214185" cy="1584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D7A5BE-09BA-4D52-8B54-8150F53FDBD3}"/>
              </a:ext>
            </a:extLst>
          </p:cNvPr>
          <p:cNvSpPr txBox="1"/>
          <p:nvPr/>
        </p:nvSpPr>
        <p:spPr>
          <a:xfrm>
            <a:off x="463638" y="384989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AD525-B3DC-4082-A656-07AB5B37ACFE}"/>
              </a:ext>
            </a:extLst>
          </p:cNvPr>
          <p:cNvSpPr/>
          <p:nvPr/>
        </p:nvSpPr>
        <p:spPr>
          <a:xfrm>
            <a:off x="2352409" y="1497478"/>
            <a:ext cx="6214185" cy="158400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EB0F1-E77B-4223-91DD-1FDDCEA4EF1C}"/>
              </a:ext>
            </a:extLst>
          </p:cNvPr>
          <p:cNvSpPr txBox="1"/>
          <p:nvPr/>
        </p:nvSpPr>
        <p:spPr>
          <a:xfrm>
            <a:off x="489766" y="1502127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</p:spTree>
    <p:extLst>
      <p:ext uri="{BB962C8B-B14F-4D97-AF65-F5344CB8AC3E}">
        <p14:creationId xmlns:p14="http://schemas.microsoft.com/office/powerpoint/2010/main" val="151645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115A2D-61A3-44E7-87CB-7F7BD7D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39" y="1519679"/>
            <a:ext cx="3941299" cy="179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Upload – Anonymous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26520"/>
            <a:ext cx="10393831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also upload stock as Anonymous in case want to keep their identity as hidden.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0AD0F-1F60-4CFE-AE31-844033A62222}"/>
              </a:ext>
            </a:extLst>
          </p:cNvPr>
          <p:cNvSpPr txBox="1"/>
          <p:nvPr/>
        </p:nvSpPr>
        <p:spPr>
          <a:xfrm>
            <a:off x="518369" y="353445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182606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6FF2A-085D-4D2C-B416-827C1EE4DE87}"/>
              </a:ext>
            </a:extLst>
          </p:cNvPr>
          <p:cNvSpPr/>
          <p:nvPr/>
        </p:nvSpPr>
        <p:spPr>
          <a:xfrm>
            <a:off x="2772539" y="1519678"/>
            <a:ext cx="3941299" cy="188692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542B-BCAF-4B66-91DE-2C439B23CDB3}"/>
              </a:ext>
            </a:extLst>
          </p:cNvPr>
          <p:cNvSpPr txBox="1"/>
          <p:nvPr/>
        </p:nvSpPr>
        <p:spPr>
          <a:xfrm>
            <a:off x="463639" y="4452099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315B99-4E5B-4B14-BD44-7149FB23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39" y="3569756"/>
            <a:ext cx="3664165" cy="841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AC9EBE-BF09-40EA-9A4A-84E352931CA4}"/>
              </a:ext>
            </a:extLst>
          </p:cNvPr>
          <p:cNvSpPr/>
          <p:nvPr/>
        </p:nvSpPr>
        <p:spPr>
          <a:xfrm>
            <a:off x="2772539" y="3569756"/>
            <a:ext cx="3664165" cy="84146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DE943-9E75-4558-94C2-D29F7D0F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39" y="4605987"/>
            <a:ext cx="4136109" cy="2085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6E573A-7703-4ECD-B66C-72B4EC3C29A9}"/>
              </a:ext>
            </a:extLst>
          </p:cNvPr>
          <p:cNvSpPr/>
          <p:nvPr/>
        </p:nvSpPr>
        <p:spPr>
          <a:xfrm>
            <a:off x="2772539" y="4611105"/>
            <a:ext cx="4136109" cy="208990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700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 user is the user who can be importer, distributor, tourist, foreigner, local Cambodian user, VIP who want to use the CEIR system.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stakeholder is a end user if stakeholder wish to use any of the functionality extended to End user.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broad classification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Tourist/Foreigner with SIM based devices who is travelling on 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Visa as issued By Cambodian Government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&gt;&gt; No Visa as there are bilateral relations between two countries and visa is not 	     required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Tourist can be a VIP user</a:t>
            </a:r>
          </a:p>
          <a:p>
            <a:pPr lvl="3" indent="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Who has travelled aboard and bring a device into country for personal use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Local Cambodian Citizen can be a VIP user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83624"/>
              </p:ext>
            </p:extLst>
          </p:nvPr>
        </p:nvGraphicFramePr>
        <p:xfrm>
          <a:off x="582077" y="1485230"/>
          <a:ext cx="9763125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3" imgW="7912100" imgH="3035300" progId="Word.Document.12">
                  <p:embed/>
                </p:oleObj>
              </mc:Choice>
              <mc:Fallback>
                <p:oleObj name="Document" r:id="rId3" imgW="79121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077" y="1485230"/>
                        <a:ext cx="9763125" cy="373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582077" y="5220618"/>
            <a:ext cx="10863388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User is identified by Passport 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User is identified by National ID OR Passport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10173730" y="1727939"/>
            <a:ext cx="1996189" cy="1687887"/>
          </a:xfrm>
          <a:prstGeom prst="wedgeEllipseCallout">
            <a:avLst>
              <a:gd name="adj1" fmla="val -98775"/>
              <a:gd name="adj2" fmla="val 53025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Classification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based on nationality and status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VIP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463639" y="1353298"/>
            <a:ext cx="10863388" cy="5498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register the device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update the visa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pay the taxes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VIP number are part of Exception List. The priority of Exception list is the highest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number exist in Exception list, then no policy is applied and device is allowed to be used in the network.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in essence, the device of the  VIP user will never go in either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greylist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black list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will never receive a notification to regularize the device.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66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506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is not required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has to provide information about themselves while using CEIR services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CEIR services are available on DMC Portal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list of services are as follows: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IMEI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Visa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upload (Anonymous)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can check the status of request using transaction ID allocated when the request was initiated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625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463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Following regulation is already in place for end user: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 should register the devices that they purchased at foreign land, should declare the same to custom and pay applicable taxes if any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intend to use local SIM should register the devices. Devices up-to a certain count (say 2) is allowed to be registered free of taxes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bring more devices beyond a permissible limit would need to declare the same to custom and pay applicable taxes if any.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should update their visa and travel details so that there device is whitelisted in the network for the given period.</a:t>
            </a:r>
          </a:p>
          <a:p>
            <a:pPr lvl="7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41579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02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61" y="1093162"/>
            <a:ext cx="1117003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registration requirement for end user.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end user register the device, it also register information about himself/herself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temporary / permanent account is created accordingly depending on whether foreigner /national user is registering the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local Cambodian user who is registering the devices would lead to creation of permanent account as that device is assumed to be used in the network permanently.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Foreigner who is would lead to creation of temporary account as that device is assumed to be used in the network temporarily during the stay in Cambodia.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temporary account would be de-registered on the expiry of visa. In case of visa details is not provided, the account is created for a configurable period of time (say 1 month)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18630</TotalTime>
  <Words>1342</Words>
  <Application>Microsoft Office PowerPoint</Application>
  <PresentationFormat>Widescreen</PresentationFormat>
  <Paragraphs>219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White Theme</vt:lpstr>
      <vt:lpstr>Document</vt:lpstr>
      <vt:lpstr>CEIR   End User-Training Manual</vt:lpstr>
      <vt:lpstr>PowerPoint Presentation</vt:lpstr>
      <vt:lpstr>End User - Definition</vt:lpstr>
      <vt:lpstr>End User – Classification</vt:lpstr>
      <vt:lpstr>End User – VIP </vt:lpstr>
      <vt:lpstr>Overview</vt:lpstr>
      <vt:lpstr>Assumption</vt:lpstr>
      <vt:lpstr>End User – System Interface</vt:lpstr>
      <vt:lpstr>Registration – End User</vt:lpstr>
      <vt:lpstr>Sequence of Activity </vt:lpstr>
      <vt:lpstr>Feature Mapping to End user Type</vt:lpstr>
      <vt:lpstr>Check Device (IMEI)</vt:lpstr>
      <vt:lpstr>Register Device</vt:lpstr>
      <vt:lpstr>Register Device (Contd…)</vt:lpstr>
      <vt:lpstr>Register Device (Scenario – National User) – Post Grace Scenario</vt:lpstr>
      <vt:lpstr>Register Device (Scenario – Foreigner User)</vt:lpstr>
      <vt:lpstr>Register Device (Scenario – Foreigner User)</vt:lpstr>
      <vt:lpstr>Register  Device – Ways to Register</vt:lpstr>
      <vt:lpstr>Visa Update</vt:lpstr>
      <vt:lpstr>Visa Upload (Only for Foreigner User – First time)</vt:lpstr>
      <vt:lpstr>Visa Upload (Only for Foreigner User – Second Time)</vt:lpstr>
      <vt:lpstr>Grievance – End User</vt:lpstr>
      <vt:lpstr>Grievance – End User (contd.)</vt:lpstr>
      <vt:lpstr>Stock Upload – Anonymous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463</cp:revision>
  <dcterms:created xsi:type="dcterms:W3CDTF">2019-04-20T15:44:52Z</dcterms:created>
  <dcterms:modified xsi:type="dcterms:W3CDTF">2020-07-27T15:52:18Z</dcterms:modified>
</cp:coreProperties>
</file>