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4"/>
  </p:notesMasterIdLst>
  <p:sldIdLst>
    <p:sldId id="327" r:id="rId2"/>
    <p:sldId id="328" r:id="rId3"/>
    <p:sldId id="307" r:id="rId4"/>
    <p:sldId id="384" r:id="rId5"/>
    <p:sldId id="386" r:id="rId6"/>
    <p:sldId id="388" r:id="rId7"/>
    <p:sldId id="387" r:id="rId8"/>
    <p:sldId id="385" r:id="rId9"/>
    <p:sldId id="362" r:id="rId10"/>
    <p:sldId id="301" r:id="rId11"/>
    <p:sldId id="368" r:id="rId12"/>
    <p:sldId id="363" r:id="rId13"/>
    <p:sldId id="377" r:id="rId14"/>
    <p:sldId id="374" r:id="rId15"/>
    <p:sldId id="389" r:id="rId16"/>
    <p:sldId id="390" r:id="rId17"/>
    <p:sldId id="383" r:id="rId18"/>
    <p:sldId id="375" r:id="rId19"/>
    <p:sldId id="367" r:id="rId20"/>
    <p:sldId id="372" r:id="rId21"/>
    <p:sldId id="371" r:id="rId22"/>
    <p:sldId id="28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0" d="100"/>
          <a:sy n="110" d="100"/>
        </p:scale>
        <p:origin x="85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8 July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8 July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Immigration Stakeholder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1844" y="503773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Immigration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B6587F-C7B4-4D4B-B2AD-FF14375B8A1C}"/>
              </a:ext>
            </a:extLst>
          </p:cNvPr>
          <p:cNvSpPr/>
          <p:nvPr/>
        </p:nvSpPr>
        <p:spPr>
          <a:xfrm>
            <a:off x="463638" y="1114281"/>
            <a:ext cx="10596841" cy="849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Reporting Manager details to be shared along with employment details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Immigration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8B869-5B90-497E-BE37-1F73A3EC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1" y="898064"/>
            <a:ext cx="10666582" cy="58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Immigration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833F0B-61E1-45FA-933A-2B275C8E6F72}"/>
              </a:ext>
            </a:extLst>
          </p:cNvPr>
          <p:cNvSpPr/>
          <p:nvPr/>
        </p:nvSpPr>
        <p:spPr>
          <a:xfrm>
            <a:off x="403654" y="1114145"/>
            <a:ext cx="10387914" cy="216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registered device request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Devices in transit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</a:t>
            </a:r>
          </a:p>
          <a:p>
            <a:pPr lvl="0">
              <a:lnSpc>
                <a:spcPct val="107000"/>
              </a:lnSpc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Notifications on feature requests raised by the Immigration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D2F758-6498-47DC-9C3E-4CBD69E9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4" y="1521041"/>
            <a:ext cx="10663552" cy="3420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Immigration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595971" y="401111"/>
            <a:ext cx="1761851" cy="735744"/>
          </a:xfrm>
          <a:prstGeom prst="wedgeEllipseCallout">
            <a:avLst>
              <a:gd name="adj1" fmla="val 72793"/>
              <a:gd name="adj2" fmla="val 11609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8917132" y="2238825"/>
            <a:ext cx="1389240" cy="908861"/>
          </a:xfrm>
          <a:prstGeom prst="wedgeEllipseCallout">
            <a:avLst>
              <a:gd name="adj1" fmla="val 51991"/>
              <a:gd name="adj2" fmla="val -10330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1106859" y="1983747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0" y="4929443"/>
            <a:ext cx="1917069" cy="519348"/>
          </a:xfrm>
          <a:prstGeom prst="wedgeEllipseCallout">
            <a:avLst>
              <a:gd name="adj1" fmla="val 51569"/>
              <a:gd name="adj2" fmla="val -16185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112205" y="752669"/>
            <a:ext cx="1035005" cy="908861"/>
          </a:xfrm>
          <a:prstGeom prst="wedgeEllipseCallout">
            <a:avLst>
              <a:gd name="adj1" fmla="val 22969"/>
              <a:gd name="adj2" fmla="val 10913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721748" y="1001693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3583738" y="2693256"/>
            <a:ext cx="2512262" cy="735744"/>
          </a:xfrm>
          <a:prstGeom prst="wedgeEllipseCallout">
            <a:avLst>
              <a:gd name="adj1" fmla="val -87362"/>
              <a:gd name="adj2" fmla="val 3732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666821-0BEE-446D-B559-D5102D26D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43789"/>
              </p:ext>
            </p:extLst>
          </p:nvPr>
        </p:nvGraphicFramePr>
        <p:xfrm>
          <a:off x="571500" y="1338263"/>
          <a:ext cx="11255375" cy="40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3" name="Document" r:id="rId3" imgW="6731000" imgH="2400300" progId="Word.Document.12">
                  <p:embed/>
                </p:oleObj>
              </mc:Choice>
              <mc:Fallback>
                <p:oleObj name="Document" r:id="rId3" imgW="6731000" imgH="24003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666821-0BEE-446D-B559-D5102D26D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1338263"/>
                        <a:ext cx="11255375" cy="400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157AA-465C-4471-9600-020AAE90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42" y="1013886"/>
            <a:ext cx="7791450" cy="147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C3F8C5-9203-44EC-AE79-5449E41D850F}"/>
              </a:ext>
            </a:extLst>
          </p:cNvPr>
          <p:cNvSpPr txBox="1"/>
          <p:nvPr/>
        </p:nvSpPr>
        <p:spPr>
          <a:xfrm>
            <a:off x="535459" y="1252151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3A3BD-157A-434F-A597-8D4FD2F14EFC}"/>
              </a:ext>
            </a:extLst>
          </p:cNvPr>
          <p:cNvSpPr txBox="1"/>
          <p:nvPr/>
        </p:nvSpPr>
        <p:spPr>
          <a:xfrm>
            <a:off x="555477" y="2582561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D1B70-FAD0-48A2-A22F-66DBF9FF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42" y="2582561"/>
            <a:ext cx="8330400" cy="39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25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7238-55C4-4241-A9B8-1940FD05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(Contd..)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1FF2B-1293-4360-9EEF-156924C442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34136-2643-4BEA-94FC-11838A2E8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B9856-B51A-4947-A5A1-4383673FD927}"/>
              </a:ext>
            </a:extLst>
          </p:cNvPr>
          <p:cNvSpPr txBox="1"/>
          <p:nvPr/>
        </p:nvSpPr>
        <p:spPr>
          <a:xfrm>
            <a:off x="463639" y="1223318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3: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A78F1-BFFA-444A-88E3-F1D197A3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94" y="1098837"/>
            <a:ext cx="7539998" cy="3000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DAD829-120A-42A6-AAA9-F5388D07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784" y="4266944"/>
            <a:ext cx="9823659" cy="2061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A29B25-A615-4E3B-8AD7-3D4379C8F945}"/>
              </a:ext>
            </a:extLst>
          </p:cNvPr>
          <p:cNvSpPr txBox="1"/>
          <p:nvPr/>
        </p:nvSpPr>
        <p:spPr>
          <a:xfrm>
            <a:off x="463639" y="4324864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4:</a:t>
            </a:r>
          </a:p>
        </p:txBody>
      </p:sp>
    </p:spTree>
    <p:extLst>
      <p:ext uri="{BB962C8B-B14F-4D97-AF65-F5344CB8AC3E}">
        <p14:creationId xmlns:p14="http://schemas.microsoft.com/office/powerpoint/2010/main" val="41757098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666821-0BEE-446D-B559-D5102D26D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915651"/>
              </p:ext>
            </p:extLst>
          </p:nvPr>
        </p:nvGraphicFramePr>
        <p:xfrm>
          <a:off x="587375" y="1163638"/>
          <a:ext cx="11255375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Document" r:id="rId3" imgW="6731000" imgH="2120900" progId="Word.Document.12">
                  <p:embed/>
                </p:oleObj>
              </mc:Choice>
              <mc:Fallback>
                <p:oleObj name="Document" r:id="rId3" imgW="6731000" imgH="212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375" y="1163638"/>
                        <a:ext cx="11255375" cy="354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0025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EFD0C38-0ADF-4ECB-A3F1-94BC4C19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916900"/>
            <a:ext cx="10090149" cy="1963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7422447" y="1334040"/>
            <a:ext cx="1152725" cy="519348"/>
          </a:xfrm>
          <a:prstGeom prst="wedgeEllipseCallout">
            <a:avLst>
              <a:gd name="adj1" fmla="val 87721"/>
              <a:gd name="adj2" fmla="val 14256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10187054" y="1205719"/>
            <a:ext cx="1261108" cy="519348"/>
          </a:xfrm>
          <a:prstGeom prst="wedgeEllipseCallout">
            <a:avLst>
              <a:gd name="adj1" fmla="val -45002"/>
              <a:gd name="adj2" fmla="val 8765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10109872" y="2429575"/>
            <a:ext cx="1618489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8197582" y="3787119"/>
            <a:ext cx="1164186" cy="1687887"/>
          </a:xfrm>
          <a:prstGeom prst="wedgeEllipseCallout">
            <a:avLst>
              <a:gd name="adj1" fmla="val 59163"/>
              <a:gd name="adj2" fmla="val -7026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40538"/>
              </p:ext>
            </p:extLst>
          </p:nvPr>
        </p:nvGraphicFramePr>
        <p:xfrm>
          <a:off x="595313" y="1520825"/>
          <a:ext cx="8140700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" name="Document" r:id="rId3" imgW="4762500" imgH="2032000" progId="Word.Document.12">
                  <p:embed/>
                </p:oleObj>
              </mc:Choice>
              <mc:Fallback>
                <p:oleObj name="Document" r:id="rId3" imgW="4762500" imgH="2032000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313" y="1520825"/>
                        <a:ext cx="8140700" cy="347027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033" y="1839054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585172" y="3000632"/>
            <a:ext cx="5090005" cy="4032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 flipV="1">
            <a:off x="4581053" y="3454121"/>
            <a:ext cx="4094124" cy="3879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 flipV="1">
            <a:off x="2145671" y="3967392"/>
            <a:ext cx="6617329" cy="39454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B636C-B01E-4A45-B580-CA2CC5ACBB23}"/>
              </a:ext>
            </a:extLst>
          </p:cNvPr>
          <p:cNvCxnSpPr>
            <a:cxnSpLocks/>
          </p:cNvCxnSpPr>
          <p:nvPr/>
        </p:nvCxnSpPr>
        <p:spPr>
          <a:xfrm flipV="1">
            <a:off x="3521798" y="2193240"/>
            <a:ext cx="4997513" cy="22854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/>
          <p:nvPr/>
        </p:nvCxnSpPr>
        <p:spPr>
          <a:xfrm flipV="1">
            <a:off x="3123446" y="2575511"/>
            <a:ext cx="5551731" cy="3710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5" y="759391"/>
            <a:ext cx="6772817" cy="52660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6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Register Device 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/>
              <a:t>Immigration is the international movement of people to a destination country of which they are not native or where they do not possess citiizenship. This movement can be related to work, leisure activites, sight seeing. Etc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A visa is a conditional authorization granted by a territory to a foreigner, allow them to enter, remain within or to that leave that territory. Visa typically include limits on the duration of the stay with the country they may enter. A visa most commonly take the from of a sticker endorsed in the application’s passport</a:t>
            </a:r>
          </a:p>
          <a:p>
            <a:pPr algn="just"/>
            <a:r>
              <a:rPr lang="en-IN" sz="2200" dirty="0"/>
              <a:t>Visa can be taken apriori before landing to foreign land or on arrival.</a:t>
            </a:r>
          </a:p>
          <a:p>
            <a:pPr algn="just"/>
            <a:r>
              <a:rPr lang="en-IN" sz="2200" dirty="0"/>
              <a:t>Visa can be of different type related to the purpose of the visit. Most common type are tourist visa, work permit visa, business visa, pilgrimage visa , student visa, spouse visa etc</a:t>
            </a:r>
          </a:p>
          <a:p>
            <a:pPr algn="just"/>
            <a:r>
              <a:rPr lang="en-IN" sz="2200" dirty="0"/>
              <a:t>For some country</a:t>
            </a:r>
            <a:r>
              <a:rPr lang="en-IN" sz="2200" dirty="0">
                <a:solidFill>
                  <a:srgbClr val="FF0000"/>
                </a:solidFill>
              </a:rPr>
              <a:t>, visa is not required </a:t>
            </a:r>
            <a:r>
              <a:rPr lang="en-IN" sz="2200" dirty="0"/>
              <a:t>due to bilateral treaty /agreement between two countries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Cambodian Immigration department (Government) is responsible for managing the visa and movement of people in the country.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Role w.r.t. CEIR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62497" y="1402983"/>
            <a:ext cx="14767" cy="4445239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 flipV="1">
            <a:off x="1210894" y="3500072"/>
            <a:ext cx="9377041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94" y="1651344"/>
            <a:ext cx="783412" cy="7834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816" y="2571409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Cambodian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94" y="4092821"/>
            <a:ext cx="783412" cy="7834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216" y="5012886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Cambodian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849" y="1651344"/>
            <a:ext cx="783412" cy="7834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39771" y="2571409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Foreigner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249" y="4092821"/>
            <a:ext cx="783412" cy="7834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92171" y="5012886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Foreigner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47677" y="1612439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47677" y="4276069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52267" y="2102293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52267" y="1732963"/>
            <a:ext cx="18000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Leaving Cambodia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29505" y="4876233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2429505" y="4506903"/>
            <a:ext cx="15422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Coming bac</a:t>
            </a:r>
            <a:r>
              <a:rPr lang="en-US" dirty="0"/>
              <a:t>k to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Cambodia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9182" y="1610768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09182" y="4274398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13772" y="2100622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7848768" y="1718321"/>
            <a:ext cx="20537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Coming to Cambodia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91010" y="4874562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8091010" y="4505232"/>
            <a:ext cx="16383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Going bac</a:t>
            </a:r>
            <a:r>
              <a:rPr lang="en-US" dirty="0"/>
              <a:t>k from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Cambodia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8203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Role w.r.t. CEIR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User – Both Foreigner / Local Cambodian, can bring devices while entering  to Cambodia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Foreigner may or may not have the visa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Foreigner is travelling with a legal document  as Passport, while coming to Cambodia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Only interested in the foreigner interaction with Immigration at the time of entry.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If foreigner has register the device using “Register Device” Feature available to end user, this flow will not be required.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508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/>
              <a:t>Immigration department official may or may share the information with CEIR team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anyway have all the informaiton available with them w.r.t. to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Device Brought to the country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Details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update this infrormation using the End user featues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Register Device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Update</a:t>
            </a:r>
          </a:p>
          <a:p>
            <a:pPr marL="457200" indent="-4572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To support end user (only foreigner) in case they are not able to upload the device information, a front end desk would be available at all exit points 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complete immigration formalties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collect luggage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 clear customs (green channel or red channel)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take taxi , buy SIM, etc. At this time, they will also register the devices  </a:t>
            </a:r>
          </a:p>
        </p:txBody>
      </p:sp>
    </p:spTree>
    <p:extLst>
      <p:ext uri="{BB962C8B-B14F-4D97-AF65-F5344CB8AC3E}">
        <p14:creationId xmlns:p14="http://schemas.microsoft.com/office/powerpoint/2010/main" val="11934317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Register Device is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10926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200" dirty="0"/>
          </a:p>
          <a:p>
            <a:pPr algn="just"/>
            <a:r>
              <a:rPr lang="en-IN" sz="2200" dirty="0"/>
              <a:t>To build whitelist. - </a:t>
            </a:r>
          </a:p>
          <a:p>
            <a:pPr algn="just"/>
            <a:endParaRPr lang="en-IN" sz="2200" dirty="0"/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Cambodian user can bring devices from outside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can bring device from outside.</a:t>
            </a:r>
          </a:p>
          <a:p>
            <a:pPr marL="342900" indent="-3429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This is one source of building the whitelist database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To build Tax Paid DB</a:t>
            </a:r>
          </a:p>
          <a:p>
            <a:pPr algn="just"/>
            <a:endParaRPr lang="en-IN" sz="2200" dirty="0"/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Cambodian user can bring devices from outside has to pay taxes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can bring device from outside beyond certain limit has to pay taxes</a:t>
            </a:r>
          </a:p>
          <a:p>
            <a:pPr marL="342900" indent="-3429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This is one source of building the tax paid database</a:t>
            </a:r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anyway have all the informaiton available with them w.r.t. to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Device Brought to the country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Details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update this infrormation using the End user featues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Register Device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Update</a:t>
            </a:r>
          </a:p>
          <a:p>
            <a:pPr marL="457200" indent="-4572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To support end user (only foreigner) in case they are not able to upload the device information, a front end desk would be available at all exit points 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complete immigration formalties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collect luggage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 clear customs (green channel or red channel)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take taxi , buy SIM, etc. At this time, they will also register the devices  </a:t>
            </a:r>
          </a:p>
        </p:txBody>
      </p:sp>
    </p:spTree>
    <p:extLst>
      <p:ext uri="{BB962C8B-B14F-4D97-AF65-F5344CB8AC3E}">
        <p14:creationId xmlns:p14="http://schemas.microsoft.com/office/powerpoint/2010/main" val="29124868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Agent –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322943"/>
              </p:ext>
            </p:extLst>
          </p:nvPr>
        </p:nvGraphicFramePr>
        <p:xfrm>
          <a:off x="1066800" y="1960436"/>
          <a:ext cx="9796472" cy="39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Document" r:id="rId3" imgW="5829300" imgH="2336800" progId="Word.Document.12">
                  <p:embed/>
                </p:oleObj>
              </mc:Choice>
              <mc:Fallback>
                <p:oleObj name="Document" r:id="rId3" imgW="5829300" imgH="233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960436"/>
                        <a:ext cx="9796472" cy="392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3940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17C549-4132-4FEB-8D05-03ED768A1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45566"/>
              </p:ext>
            </p:extLst>
          </p:nvPr>
        </p:nvGraphicFramePr>
        <p:xfrm>
          <a:off x="525752" y="1167007"/>
          <a:ext cx="10241101" cy="15833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6342">
                  <a:extLst>
                    <a:ext uri="{9D8B030D-6E8A-4147-A177-3AD203B41FA5}">
                      <a16:colId xmlns:a16="http://schemas.microsoft.com/office/drawing/2014/main" val="277527418"/>
                    </a:ext>
                  </a:extLst>
                </a:gridCol>
                <a:gridCol w="8914759">
                  <a:extLst>
                    <a:ext uri="{9D8B030D-6E8A-4147-A177-3AD203B41FA5}">
                      <a16:colId xmlns:a16="http://schemas.microsoft.com/office/drawing/2014/main" val="1880909796"/>
                    </a:ext>
                  </a:extLst>
                </a:gridCol>
              </a:tblGrid>
              <a:tr h="515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IN" sz="200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The Immigration official will also be responsible to register user visa details, the device registration will be done by Cambodia Entry point Device activation Team.</a:t>
                      </a:r>
                      <a:r>
                        <a:rPr lang="en-IN" sz="2000" dirty="0">
                          <a:effectLst/>
                          <a:latin typeface="Arial"/>
                          <a:cs typeface="Arial"/>
                        </a:rPr>
                        <a:t> </a:t>
                      </a:r>
                      <a:endParaRPr lang="en-IN" sz="2000" dirty="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555060"/>
                  </a:ext>
                </a:extLst>
              </a:tr>
              <a:tr h="515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 has to be in place for rejecting the device upload based on the Invalid TAC.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749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16663</TotalTime>
  <Words>928</Words>
  <Application>Microsoft Office PowerPoint</Application>
  <PresentationFormat>Widescreen</PresentationFormat>
  <Paragraphs>189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White Theme</vt:lpstr>
      <vt:lpstr>Document</vt:lpstr>
      <vt:lpstr>CEIR   Immigration Stakeholder -Training Manual</vt:lpstr>
      <vt:lpstr>PowerPoint Presentation</vt:lpstr>
      <vt:lpstr>Immigration - Definition</vt:lpstr>
      <vt:lpstr>Immigration Role w.r.t. CEIR</vt:lpstr>
      <vt:lpstr>Immigration Role w.r.t. CEIR</vt:lpstr>
      <vt:lpstr>Assumptions</vt:lpstr>
      <vt:lpstr>Why Register Device is Required</vt:lpstr>
      <vt:lpstr>Immigration Agent – System Interface</vt:lpstr>
      <vt:lpstr>Assumptions</vt:lpstr>
      <vt:lpstr>Registration – Immigration</vt:lpstr>
      <vt:lpstr>Registration – Immigration (Form)</vt:lpstr>
      <vt:lpstr>Dashboard – Immigration</vt:lpstr>
      <vt:lpstr>Dashboard – Immigration</vt:lpstr>
      <vt:lpstr>Register Device</vt:lpstr>
      <vt:lpstr>Register Device</vt:lpstr>
      <vt:lpstr>Register Device (Contd..)</vt:lpstr>
      <vt:lpstr>Grievance </vt:lpstr>
      <vt:lpstr>Grievance </vt:lpstr>
      <vt:lpstr>Profile Management 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455</cp:revision>
  <dcterms:created xsi:type="dcterms:W3CDTF">2019-04-20T15:44:52Z</dcterms:created>
  <dcterms:modified xsi:type="dcterms:W3CDTF">2020-07-08T05:45:23Z</dcterms:modified>
</cp:coreProperties>
</file>