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 r:id="rId2"/>
    <p:sldId id="312" r:id="rId3"/>
    <p:sldId id="395" r:id="rId4"/>
    <p:sldId id="393" r:id="rId5"/>
    <p:sldId id="398" r:id="rId6"/>
    <p:sldId id="399" r:id="rId7"/>
    <p:sldId id="400" r:id="rId8"/>
    <p:sldId id="386" r:id="rId9"/>
    <p:sldId id="285" r:id="rId10"/>
    <p:sldId id="305" r:id="rId11"/>
    <p:sldId id="288" r:id="rId12"/>
    <p:sldId id="292" r:id="rId13"/>
    <p:sldId id="366" r:id="rId14"/>
    <p:sldId id="392" r:id="rId15"/>
    <p:sldId id="294" r:id="rId16"/>
    <p:sldId id="373" r:id="rId17"/>
    <p:sldId id="384" r:id="rId18"/>
    <p:sldId id="389" r:id="rId19"/>
    <p:sldId id="374" r:id="rId20"/>
    <p:sldId id="380" r:id="rId21"/>
    <p:sldId id="375" r:id="rId22"/>
    <p:sldId id="295" r:id="rId23"/>
    <p:sldId id="402" r:id="rId24"/>
    <p:sldId id="403" r:id="rId25"/>
    <p:sldId id="296" r:id="rId26"/>
    <p:sldId id="297" r:id="rId27"/>
    <p:sldId id="314" r:id="rId28"/>
    <p:sldId id="298" r:id="rId29"/>
    <p:sldId id="391" r:id="rId30"/>
    <p:sldId id="299" r:id="rId31"/>
    <p:sldId id="331" r:id="rId32"/>
    <p:sldId id="377" r:id="rId33"/>
    <p:sldId id="378" r:id="rId34"/>
    <p:sldId id="381" r:id="rId35"/>
    <p:sldId id="388" r:id="rId36"/>
    <p:sldId id="372" r:id="rId37"/>
    <p:sldId id="371"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8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29AE-F886-4B65-B2A4-63D657ABD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D72C1-0DAF-4BA0-AB96-1D869DFB8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E11F90-EDC0-4518-A87E-2C55CC520AE1}"/>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95E808E1-6698-4554-9C6D-FA01EC172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FBA99-F969-4FFA-8BD9-2EAC593CC4D2}"/>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6154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6032-F99E-451C-A862-7D12D5DC6D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82657-8F9A-4C76-818E-88DCEEF57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F9D52-A91B-4B75-92C4-DEE580FC4BA4}"/>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07E546B7-9599-4DCE-AD07-117C6108C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761A-EA91-4292-A687-17B009BB3BCE}"/>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67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84A1B-BFBE-47DE-94EA-F64BFBF455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F18B0-61C3-42A4-90C7-0CCF71192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1A576-EE74-4268-B97D-357F3A24D9D3}"/>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9C539D5F-FE57-4F1C-8CEF-10C09DE3D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0BB85-64EE-4639-B775-37CB91F824D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9766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19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264015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51555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706376" y="6605588"/>
            <a:ext cx="463544"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11125606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7470020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246A-772B-40CB-BE7D-E7494D14F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4E40C-0315-4304-A2E0-ACD250B10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9627-1D2C-4BE7-8C8D-84086040117C}"/>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83313370-5EB6-49A9-BE7A-E2A02C296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09608-8027-4F22-B5EC-E303258CAE4F}"/>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8305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337-44E4-4738-854F-16DDF93F1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FD45B9-D6C3-46E7-BEF1-88C8705CE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D023-49B1-4D01-8785-F82D67061116}"/>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37D2E124-829D-4764-BC91-2BACA2301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D3007-9347-4253-AE5B-050759012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43316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5D65-31B6-4C8D-B14B-76E6312F7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EFBBE-0048-40F1-851B-102F265E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C8BE8E-D903-4F82-B5B3-37EDE730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A5680B-156D-4089-9C35-E89E901E2BA0}"/>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6" name="Footer Placeholder 5">
            <a:extLst>
              <a:ext uri="{FF2B5EF4-FFF2-40B4-BE49-F238E27FC236}">
                <a16:creationId xmlns:a16="http://schemas.microsoft.com/office/drawing/2014/main" id="{CBB00B1D-AD9C-4F40-AE61-C316128EF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0136E-1ABB-430B-8A12-C5D1AF5BCE30}"/>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92393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5A60-89EF-40EB-AF6D-3E2E45D8E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CCF9CA-2DE0-4CAE-9025-13EC50EAF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0AB7C-9840-4608-B972-AAB470F9A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109075-81DE-4BBF-993F-E0726BEE0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A2E6A-00BF-48F4-BC25-F0476A21B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6C702-FE9B-4290-A150-1B4096CE8390}"/>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8" name="Footer Placeholder 7">
            <a:extLst>
              <a:ext uri="{FF2B5EF4-FFF2-40B4-BE49-F238E27FC236}">
                <a16:creationId xmlns:a16="http://schemas.microsoft.com/office/drawing/2014/main" id="{5933BE9A-0868-4067-BBA1-3C149323F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1C3C2-AFC7-4EFC-B96A-7AF9E904C36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1594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FB44-B2EF-4996-992C-3E94ED245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D1AEF9-6C31-4187-99D1-1F6E6324736C}"/>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4" name="Footer Placeholder 3">
            <a:extLst>
              <a:ext uri="{FF2B5EF4-FFF2-40B4-BE49-F238E27FC236}">
                <a16:creationId xmlns:a16="http://schemas.microsoft.com/office/drawing/2014/main" id="{107606AB-298F-4857-B4BA-C5E830099B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9679E-0BBA-46E5-AD60-7C68F1543D9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3009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7B2C8-A6A5-4CF0-8524-C9321ACC2C1A}"/>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3" name="Footer Placeholder 2">
            <a:extLst>
              <a:ext uri="{FF2B5EF4-FFF2-40B4-BE49-F238E27FC236}">
                <a16:creationId xmlns:a16="http://schemas.microsoft.com/office/drawing/2014/main" id="{9BC6958F-A105-4DF0-AEC5-58D3B02ED8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A8C766-919E-421C-8E2C-3E3C81D083C5}"/>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86993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45A6-4BEE-407F-B108-FD15D2410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8D1B65-34BE-421E-A54A-59EFD62D3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614998-286F-4C9B-AAEC-BEBE9724E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10FBD-D42A-43F6-B53F-4C91BEABC703}"/>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6" name="Footer Placeholder 5">
            <a:extLst>
              <a:ext uri="{FF2B5EF4-FFF2-40B4-BE49-F238E27FC236}">
                <a16:creationId xmlns:a16="http://schemas.microsoft.com/office/drawing/2014/main" id="{81FD6377-6267-4AC8-B1EA-599421CB4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7CFED-F7A4-4FDF-A8EC-30530DD8E1F4}"/>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276644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E307-6A14-4B09-BFE8-1C0A03898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FE58B1-4433-4049-9277-F27E34E57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68F5DF-EFF5-4A8E-A6E9-D04063D4C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69575-A4C5-4013-9C66-1686B2152278}"/>
              </a:ext>
            </a:extLst>
          </p:cNvPr>
          <p:cNvSpPr>
            <a:spLocks noGrp="1"/>
          </p:cNvSpPr>
          <p:nvPr>
            <p:ph type="dt" sz="half" idx="10"/>
          </p:nvPr>
        </p:nvSpPr>
        <p:spPr/>
        <p:txBody>
          <a:bodyPr/>
          <a:lstStyle/>
          <a:p>
            <a:fld id="{7F922EB2-1E29-4F1B-AC3E-41BF07B01A2F}" type="datetimeFigureOut">
              <a:rPr lang="en-IN" smtClean="0"/>
              <a:t>19-07-2020</a:t>
            </a:fld>
            <a:endParaRPr lang="en-IN"/>
          </a:p>
        </p:txBody>
      </p:sp>
      <p:sp>
        <p:nvSpPr>
          <p:cNvPr id="6" name="Footer Placeholder 5">
            <a:extLst>
              <a:ext uri="{FF2B5EF4-FFF2-40B4-BE49-F238E27FC236}">
                <a16:creationId xmlns:a16="http://schemas.microsoft.com/office/drawing/2014/main" id="{28BCA4C1-C669-4326-B6ED-F98DF98F0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80F20-3744-4705-B952-5B5C1190ACD8}"/>
              </a:ext>
            </a:extLst>
          </p:cNvPr>
          <p:cNvSpPr>
            <a:spLocks noGrp="1"/>
          </p:cNvSpPr>
          <p:nvPr>
            <p:ph type="sldNum" sz="quarter" idx="12"/>
          </p:nvPr>
        </p:nvSpPr>
        <p:spPr/>
        <p:txBody>
          <a:bodyPr/>
          <a:lstStyle/>
          <a:p>
            <a:fld id="{C706F86B-2E3D-44C2-9EFC-0DC9EB89D6AA}" type="slidenum">
              <a:rPr lang="en-IN" smtClean="0"/>
              <a:t>‹#›</a:t>
            </a:fld>
            <a:endParaRPr lang="en-IN"/>
          </a:p>
        </p:txBody>
      </p:sp>
    </p:spTree>
    <p:extLst>
      <p:ext uri="{BB962C8B-B14F-4D97-AF65-F5344CB8AC3E}">
        <p14:creationId xmlns:p14="http://schemas.microsoft.com/office/powerpoint/2010/main" val="107972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B86EC-B35E-4465-BB0C-D6B4D64F0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FF752F-03B4-4EC4-9619-2FDEB8F14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DD504-A3DB-4821-850A-93B9836C5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22EB2-1E29-4F1B-AC3E-41BF07B01A2F}" type="datetimeFigureOut">
              <a:rPr lang="en-IN" smtClean="0"/>
              <a:t>19-07-2020</a:t>
            </a:fld>
            <a:endParaRPr lang="en-IN"/>
          </a:p>
        </p:txBody>
      </p:sp>
      <p:sp>
        <p:nvSpPr>
          <p:cNvPr id="5" name="Footer Placeholder 4">
            <a:extLst>
              <a:ext uri="{FF2B5EF4-FFF2-40B4-BE49-F238E27FC236}">
                <a16:creationId xmlns:a16="http://schemas.microsoft.com/office/drawing/2014/main" id="{AA6E1F52-8F03-4FFB-A717-F1859F5F0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9918C0-9090-4E08-9D7A-9BE86F3D8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6F86B-2E3D-44C2-9EFC-0DC9EB89D6AA}" type="slidenum">
              <a:rPr lang="en-IN" smtClean="0"/>
              <a:t>‹#›</a:t>
            </a:fld>
            <a:endParaRPr lang="en-IN"/>
          </a:p>
        </p:txBody>
      </p:sp>
    </p:spTree>
    <p:extLst>
      <p:ext uri="{BB962C8B-B14F-4D97-AF65-F5344CB8AC3E}">
        <p14:creationId xmlns:p14="http://schemas.microsoft.com/office/powerpoint/2010/main" val="353359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latin typeface="Arial"/>
                <a:cs typeface="Arial"/>
              </a:rPr>
              <a:t>CEIR </a:t>
            </a:r>
            <a:br>
              <a:rPr lang="en-US" sz="4400" dirty="0">
                <a:latin typeface="Arial"/>
                <a:cs typeface="Arial"/>
              </a:rPr>
            </a:br>
            <a:br>
              <a:rPr lang="en-US" sz="4400" dirty="0">
                <a:latin typeface="Arial"/>
                <a:cs typeface="Arial"/>
              </a:rPr>
            </a:br>
            <a:r>
              <a:rPr lang="en-US" sz="3200" dirty="0">
                <a:latin typeface="Arial"/>
                <a:cs typeface="Arial"/>
              </a:rPr>
              <a:t>Stock Management Feature </a:t>
            </a:r>
            <a:br>
              <a:rPr lang="en-US" sz="3200" dirty="0">
                <a:latin typeface="Arial"/>
                <a:cs typeface="Arial"/>
              </a:rPr>
            </a:br>
            <a:r>
              <a:rPr lang="en-US" sz="3200" dirty="0">
                <a:latin typeface="Arial"/>
                <a:cs typeface="Arial"/>
              </a:rPr>
              <a:t>- Training Manual</a:t>
            </a:r>
            <a:endParaRPr lang="en-IN" sz="3200" dirty="0">
              <a:latin typeface="Arial"/>
              <a:cs typeface="Arial"/>
            </a:endParaRPr>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400911204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 -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52" name="Oval 51"/>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27139" y="1095565"/>
            <a:ext cx="66356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8318500" y="1981971"/>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352151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D0BEACFE-D572-4C6E-82FE-4815C4CD8986}"/>
              </a:ext>
            </a:extLst>
          </p:cNvPr>
          <p:cNvGraphicFramePr>
            <a:graphicFrameLocks noGrp="1"/>
          </p:cNvGraphicFramePr>
          <p:nvPr>
            <p:extLst>
              <p:ext uri="{D42A27DB-BD31-4B8C-83A1-F6EECF244321}">
                <p14:modId xmlns:p14="http://schemas.microsoft.com/office/powerpoint/2010/main" val="767201292"/>
              </p:ext>
            </p:extLst>
          </p:nvPr>
        </p:nvGraphicFramePr>
        <p:xfrm>
          <a:off x="463639" y="1222173"/>
          <a:ext cx="10847828" cy="4453694"/>
        </p:xfrm>
        <a:graphic>
          <a:graphicData uri="http://schemas.openxmlformats.org/drawingml/2006/table">
            <a:tbl>
              <a:tblPr firstRow="1" firstCol="1" bandRow="1">
                <a:tableStyleId>{5C22544A-7EE6-4342-B048-85BDC9FD1C3A}</a:tableStyleId>
              </a:tblPr>
              <a:tblGrid>
                <a:gridCol w="3030455">
                  <a:extLst>
                    <a:ext uri="{9D8B030D-6E8A-4147-A177-3AD203B41FA5}">
                      <a16:colId xmlns:a16="http://schemas.microsoft.com/office/drawing/2014/main" val="2661377313"/>
                    </a:ext>
                  </a:extLst>
                </a:gridCol>
                <a:gridCol w="7817373">
                  <a:extLst>
                    <a:ext uri="{9D8B030D-6E8A-4147-A177-3AD203B41FA5}">
                      <a16:colId xmlns:a16="http://schemas.microsoft.com/office/drawing/2014/main" val="3748235132"/>
                    </a:ext>
                  </a:extLst>
                </a:gridCol>
              </a:tblGrid>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Stock State</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Meaning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2281734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Importer/Retailer/Distributor/Manufacturer/Custom uploaded a new stock </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4605297"/>
                  </a:ext>
                </a:extLst>
              </a:tr>
              <a:tr h="31628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system has started the processing of this stock</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5544881"/>
                  </a:ext>
                </a:extLst>
              </a:tr>
              <a:tr h="643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in the file format, file data, file size, policy-based errors </a:t>
                      </a:r>
                      <a:endParaRPr lang="en-IN"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2293576"/>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Approval pending from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file processing is successful, stock upload request is accepted and now it is sent to CEIR Admin for approval</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7554688"/>
                  </a:ext>
                </a:extLst>
              </a:tr>
              <a:tr h="643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has rejected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539684"/>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User</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User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3728440"/>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CEIR Admin</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stock upload.</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1835049"/>
                  </a:ext>
                </a:extLst>
              </a:tr>
              <a:tr h="316280">
                <a:tc>
                  <a:txBody>
                    <a:bodyPr/>
                    <a:lstStyle/>
                    <a:p>
                      <a:pPr>
                        <a:lnSpc>
                          <a:spcPct val="107000"/>
                        </a:lnSpc>
                        <a:spcAft>
                          <a:spcPts val="0"/>
                        </a:spcAft>
                        <a:tabLst>
                          <a:tab pos="981075" algn="l"/>
                        </a:tabLst>
                      </a:pPr>
                      <a:r>
                        <a:rPr lang="en-IN" sz="2000" dirty="0">
                          <a:effectLst/>
                          <a:latin typeface="Arial" panose="020B0604020202020204" pitchFamily="34" charset="0"/>
                          <a:ea typeface="Calibri" panose="020F0502020204030204" pitchFamily="34" charset="0"/>
                          <a:cs typeface="Arial" panose="020B0604020202020204" pitchFamily="34" charset="0"/>
                        </a:rPr>
                        <a:t>Approved</a:t>
                      </a:r>
                    </a:p>
                  </a:txBody>
                  <a:tcPr marL="68580" marR="68580" marT="0" marB="0"/>
                </a:tc>
                <a:tc>
                  <a:txBody>
                    <a:bodyPr/>
                    <a:lstStyle/>
                    <a:p>
                      <a:pPr>
                        <a:lnSpc>
                          <a:spcPct val="107000"/>
                        </a:lnSpc>
                        <a:spcAft>
                          <a:spcPts val="0"/>
                        </a:spcAft>
                      </a:pPr>
                      <a:r>
                        <a:rPr lang="en-IN" sz="2000" dirty="0">
                          <a:effectLst/>
                          <a:latin typeface="Arial" panose="020B0604020202020204" pitchFamily="34" charset="0"/>
                          <a:ea typeface="Calibri" panose="020F0502020204030204" pitchFamily="34" charset="0"/>
                          <a:cs typeface="Arial" panose="020B0604020202020204" pitchFamily="34" charset="0"/>
                        </a:rPr>
                        <a:t>CEIR Admin approves the stock upload</a:t>
                      </a:r>
                    </a:p>
                  </a:txBody>
                  <a:tcPr marL="68580" marR="68580" marT="0" marB="0"/>
                </a:tc>
                <a:extLst>
                  <a:ext uri="{0D108BD9-81ED-4DB2-BD59-A6C34878D82A}">
                    <a16:rowId xmlns:a16="http://schemas.microsoft.com/office/drawing/2014/main" val="481119135"/>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47984" y="6710873"/>
            <a:ext cx="421936" cy="120424"/>
          </a:xfrm>
        </p:spPr>
        <p:txBody>
          <a:bodyPr/>
          <a:lstStyle/>
          <a:p>
            <a:fld id="{86CB4B4D-7CA3-9044-876B-883B54F8677D}" type="slidenum">
              <a:rPr lang="en-IN" smtClean="0"/>
              <a:pPr/>
              <a:t>12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2AA70C14-F4C4-4832-83D9-0FCAD9316D6B}"/>
              </a:ext>
            </a:extLst>
          </p:cNvPr>
          <p:cNvGraphicFramePr>
            <a:graphicFrameLocks noGrp="1"/>
          </p:cNvGraphicFramePr>
          <p:nvPr>
            <p:extLst>
              <p:ext uri="{D42A27DB-BD31-4B8C-83A1-F6EECF244321}">
                <p14:modId xmlns:p14="http://schemas.microsoft.com/office/powerpoint/2010/main" val="4089068308"/>
              </p:ext>
            </p:extLst>
          </p:nvPr>
        </p:nvGraphicFramePr>
        <p:xfrm>
          <a:off x="463639" y="1127547"/>
          <a:ext cx="10342471" cy="4935650"/>
        </p:xfrm>
        <a:graphic>
          <a:graphicData uri="http://schemas.openxmlformats.org/drawingml/2006/table">
            <a:tbl>
              <a:tblPr firstRow="1" firstCol="1" bandRow="1">
                <a:tableStyleId>{5C22544A-7EE6-4342-B048-85BDC9FD1C3A}</a:tableStyleId>
              </a:tblPr>
              <a:tblGrid>
                <a:gridCol w="1156288">
                  <a:extLst>
                    <a:ext uri="{9D8B030D-6E8A-4147-A177-3AD203B41FA5}">
                      <a16:colId xmlns:a16="http://schemas.microsoft.com/office/drawing/2014/main" val="2388387260"/>
                    </a:ext>
                  </a:extLst>
                </a:gridCol>
                <a:gridCol w="4298594">
                  <a:extLst>
                    <a:ext uri="{9D8B030D-6E8A-4147-A177-3AD203B41FA5}">
                      <a16:colId xmlns:a16="http://schemas.microsoft.com/office/drawing/2014/main" val="114411409"/>
                    </a:ext>
                  </a:extLst>
                </a:gridCol>
                <a:gridCol w="4887589">
                  <a:extLst>
                    <a:ext uri="{9D8B030D-6E8A-4147-A177-3AD203B41FA5}">
                      <a16:colId xmlns:a16="http://schemas.microsoft.com/office/drawing/2014/main" val="2839376208"/>
                    </a:ext>
                  </a:extLst>
                </a:gridCol>
              </a:tblGrid>
              <a:tr h="366645">
                <a:tc>
                  <a:txBody>
                    <a:bodyPr/>
                    <a:lstStyle/>
                    <a:p>
                      <a:pPr algn="ctr">
                        <a:lnSpc>
                          <a:spcPct val="107000"/>
                        </a:lnSpc>
                        <a:spcAft>
                          <a:spcPts val="800"/>
                        </a:spcAft>
                      </a:pPr>
                      <a:r>
                        <a:rPr lang="en-IN" sz="2400" dirty="0" err="1">
                          <a:effectLst/>
                          <a:latin typeface="Arial" panose="020B0604020202020204" pitchFamily="34" charset="0"/>
                          <a:cs typeface="Arial" panose="020B0604020202020204" pitchFamily="34" charset="0"/>
                        </a:rPr>
                        <a:t>S.No</a:t>
                      </a:r>
                      <a:r>
                        <a:rPr lang="en-IN" sz="2400" dirty="0">
                          <a:effectLst/>
                          <a:latin typeface="Arial" panose="020B0604020202020204" pitchFamily="34" charset="0"/>
                          <a:cs typeface="Arial" panose="020B0604020202020204" pitchFamily="34" charset="0"/>
                        </a:rPr>
                        <a:t>.</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Feature</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2400" dirty="0">
                          <a:effectLst/>
                          <a:latin typeface="Arial" panose="020B0604020202020204" pitchFamily="34" charset="0"/>
                          <a:cs typeface="Arial" panose="020B0604020202020204" pitchFamily="34" charset="0"/>
                        </a:rPr>
                        <a:t>Stakeholder</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7076560"/>
                  </a:ext>
                </a:extLst>
              </a:tr>
              <a:tr h="771638">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1</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View all stocks</a:t>
                      </a:r>
                    </a:p>
                    <a:p>
                      <a:pPr>
                        <a:lnSpc>
                          <a:spcPct val="107000"/>
                        </a:lnSpc>
                        <a:spcAft>
                          <a:spcPts val="800"/>
                        </a:spcAft>
                      </a:pPr>
                      <a:r>
                        <a:rPr lang="en-IN" sz="1200" dirty="0">
                          <a:effectLst/>
                          <a:latin typeface="Arial" panose="020B0604020202020204" pitchFamily="34" charset="0"/>
                          <a:cs typeface="Arial" panose="020B0604020202020204" pitchFamily="34" charset="0"/>
                        </a:rPr>
                        <a:t>(Only those that are pending for approval from CEIR. All in case of Importer/ Retailer/ Distributor/ Custom)</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Distributor/Manufacturer/ Custom, 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0393223"/>
                  </a:ext>
                </a:extLst>
              </a:tr>
              <a:tr h="396698">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2</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Upload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Retailer/Distributor/Manufacturer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6777902"/>
                  </a:ext>
                </a:extLst>
              </a:tr>
              <a:tr h="357870">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Assign Stock</a:t>
                      </a: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Custom</a:t>
                      </a:r>
                    </a:p>
                  </a:txBody>
                  <a:tcPr marL="68580" marR="68580" marT="0" marB="0"/>
                </a:tc>
                <a:extLst>
                  <a:ext uri="{0D108BD9-81ED-4DB2-BD59-A6C34878D82A}">
                    <a16:rowId xmlns:a16="http://schemas.microsoft.com/office/drawing/2014/main" val="2635193939"/>
                  </a:ext>
                </a:extLst>
              </a:tr>
              <a:tr h="357870">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Approve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624497"/>
                  </a:ext>
                </a:extLst>
              </a:tr>
              <a:tr h="357870">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4</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Reject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1783485"/>
                  </a:ext>
                </a:extLst>
              </a:tr>
              <a:tr h="359432">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Edit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 Manufacturer/ Customs</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831776"/>
                  </a:ext>
                </a:extLst>
              </a:tr>
              <a:tr h="486856">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nchor="ctr"/>
                </a:tc>
                <a:tc>
                  <a:txBody>
                    <a:bodyPr/>
                    <a:lstStyle/>
                    <a:p>
                      <a:pPr>
                        <a:lnSpc>
                          <a:spcPct val="107000"/>
                        </a:lnSpc>
                        <a:spcAft>
                          <a:spcPts val="800"/>
                        </a:spcAft>
                      </a:pPr>
                      <a:r>
                        <a:rPr lang="en-IN" sz="1800">
                          <a:effectLst/>
                          <a:latin typeface="Arial" panose="020B0604020202020204" pitchFamily="34" charset="0"/>
                          <a:cs typeface="Arial" panose="020B0604020202020204" pitchFamily="34" charset="0"/>
                        </a:rPr>
                        <a:t>Delete (Withdraw)</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Distributor/Manufacturer/ Customs, 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2108832"/>
                  </a:ext>
                </a:extLst>
              </a:tr>
              <a:tr h="597451">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7</a:t>
                      </a: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View</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 Manufacturer/ Customs, 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1694445"/>
                  </a:ext>
                </a:extLst>
              </a:tr>
              <a:tr h="597451">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History</a:t>
                      </a: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dirty="0">
                          <a:effectLst/>
                          <a:latin typeface="Arial" panose="020B0604020202020204" pitchFamily="34" charset="0"/>
                          <a:cs typeface="Arial" panose="020B0604020202020204" pitchFamily="34" charset="0"/>
                        </a:rPr>
                        <a:t>Importer/ Retailer/ Distributor/Manufacturer/ Customs, 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7178772"/>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49B350-A4B9-435A-8148-19EA53A15BE5}"/>
              </a:ext>
            </a:extLst>
          </p:cNvPr>
          <p:cNvPicPr>
            <a:picLocks noChangeAspect="1"/>
          </p:cNvPicPr>
          <p:nvPr/>
        </p:nvPicPr>
        <p:blipFill>
          <a:blip r:embed="rId2"/>
          <a:stretch>
            <a:fillRect/>
          </a:stretch>
        </p:blipFill>
        <p:spPr>
          <a:xfrm>
            <a:off x="285750" y="1476375"/>
            <a:ext cx="10614553" cy="3567186"/>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842998" y="129509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767654" y="1011795"/>
            <a:ext cx="1261108" cy="519348"/>
          </a:xfrm>
          <a:prstGeom prst="wedgeEllipseCallout">
            <a:avLst>
              <a:gd name="adj1" fmla="val -53979"/>
              <a:gd name="adj2" fmla="val 6417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8284440" y="1011795"/>
            <a:ext cx="1152725" cy="519348"/>
          </a:xfrm>
          <a:prstGeom prst="wedgeEllipseCallout">
            <a:avLst>
              <a:gd name="adj1" fmla="val -26356"/>
              <a:gd name="adj2" fmla="val 15766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547518" y="2719934"/>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882857" y="4669926"/>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3EC8-39E2-46B9-B96C-64AF020D5C6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Management – User</a:t>
            </a:r>
            <a:endParaRPr lang="en-IN" dirty="0"/>
          </a:p>
        </p:txBody>
      </p:sp>
      <p:sp>
        <p:nvSpPr>
          <p:cNvPr id="3" name="Text Placeholder 2">
            <a:extLst>
              <a:ext uri="{FF2B5EF4-FFF2-40B4-BE49-F238E27FC236}">
                <a16:creationId xmlns:a16="http://schemas.microsoft.com/office/drawing/2014/main" id="{16D741DE-CD88-4A7A-BCE0-B6885E056ED9}"/>
              </a:ext>
            </a:extLst>
          </p:cNvPr>
          <p:cNvSpPr>
            <a:spLocks noGrp="1"/>
          </p:cNvSpPr>
          <p:nvPr>
            <p:ph type="body" sz="quarter" idx="10"/>
          </p:nvPr>
        </p:nvSpPr>
        <p:spPr>
          <a:xfrm>
            <a:off x="463639" y="1298575"/>
            <a:ext cx="10683430" cy="4260850"/>
          </a:xfrm>
        </p:spPr>
        <p:txBody>
          <a:bodyPr>
            <a:normAutofit/>
          </a:bodyPr>
          <a:lstStyle/>
          <a:p>
            <a:r>
              <a:rPr lang="en-IN" sz="2400" dirty="0">
                <a:latin typeface="Arial" panose="020B0604020202020204" pitchFamily="34" charset="0"/>
                <a:cs typeface="Arial" panose="020B0604020202020204" pitchFamily="34" charset="0"/>
              </a:rPr>
              <a:t>Stock management home page is same for Importer/ Retailer/ Distributor/ Manufacturer/ Custom/ CEIR Admin</a:t>
            </a:r>
          </a:p>
          <a:p>
            <a:r>
              <a:rPr lang="en-IN" sz="2400" dirty="0">
                <a:latin typeface="Arial" panose="020B0604020202020204" pitchFamily="34" charset="0"/>
                <a:cs typeface="Arial" panose="020B0604020202020204" pitchFamily="34" charset="0"/>
              </a:rPr>
              <a:t>All records which are uploaded by the user will be displayed in their respective home page. </a:t>
            </a:r>
          </a:p>
          <a:p>
            <a:r>
              <a:rPr lang="en-IN" sz="2400" dirty="0">
                <a:latin typeface="Arial" panose="020B0604020202020204" pitchFamily="34" charset="0"/>
                <a:cs typeface="Arial" panose="020B0604020202020204" pitchFamily="34" charset="0"/>
              </a:rPr>
              <a:t>CEIR admin will be able to view all records using the filter option but only the records with status “APPROVAL PENDING FROM CEIR ADMIN” will be displayed on the home page by default. </a:t>
            </a:r>
          </a:p>
          <a:p>
            <a:r>
              <a:rPr lang="en-IN" sz="2400" dirty="0">
                <a:latin typeface="Arial" panose="020B0604020202020204" pitchFamily="34" charset="0"/>
                <a:cs typeface="Arial" panose="020B0604020202020204" pitchFamily="34" charset="0"/>
              </a:rPr>
              <a:t>Stock feature will not be available for Importer after the grace period is over. </a:t>
            </a:r>
          </a:p>
          <a:p>
            <a:r>
              <a:rPr lang="en-IN" sz="2400" dirty="0">
                <a:latin typeface="Arial" panose="020B0604020202020204" pitchFamily="34" charset="0"/>
                <a:cs typeface="Arial" panose="020B0604020202020204" pitchFamily="34" charset="0"/>
              </a:rPr>
              <a:t>Stock can be uploaded anonymously also by the end-user.</a:t>
            </a:r>
          </a:p>
        </p:txBody>
      </p:sp>
    </p:spTree>
    <p:extLst>
      <p:ext uri="{BB962C8B-B14F-4D97-AF65-F5344CB8AC3E}">
        <p14:creationId xmlns:p14="http://schemas.microsoft.com/office/powerpoint/2010/main" val="128230345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82521143"/>
              </p:ext>
            </p:extLst>
          </p:nvPr>
        </p:nvGraphicFramePr>
        <p:xfrm>
          <a:off x="466725" y="1060450"/>
          <a:ext cx="8429625" cy="5276850"/>
        </p:xfrm>
        <a:graphic>
          <a:graphicData uri="http://schemas.openxmlformats.org/presentationml/2006/ole">
            <mc:AlternateContent xmlns:mc="http://schemas.openxmlformats.org/markup-compatibility/2006">
              <mc:Choice xmlns:v="urn:schemas-microsoft-com:vml" Requires="v">
                <p:oleObj spid="_x0000_s4301" name="Document" r:id="rId3" imgW="6334637" imgH="4133285" progId="Word.Document.12">
                  <p:embed/>
                </p:oleObj>
              </mc:Choice>
              <mc:Fallback>
                <p:oleObj name="Document" r:id="rId3" imgW="6334637" imgH="4133285" progId="Word.Document.12">
                  <p:embed/>
                  <p:pic>
                    <p:nvPicPr>
                      <p:cNvPr id="12" name="Object 11"/>
                      <p:cNvPicPr/>
                      <p:nvPr/>
                    </p:nvPicPr>
                    <p:blipFill>
                      <a:blip r:embed="rId4"/>
                      <a:stretch>
                        <a:fillRect/>
                      </a:stretch>
                    </p:blipFill>
                    <p:spPr>
                      <a:xfrm>
                        <a:off x="466725" y="1060450"/>
                        <a:ext cx="8429625" cy="5276850"/>
                      </a:xfrm>
                      <a:prstGeom prst="rect">
                        <a:avLst/>
                      </a:prstGeom>
                    </p:spPr>
                  </p:pic>
                </p:oleObj>
              </mc:Fallback>
            </mc:AlternateContent>
          </a:graphicData>
        </a:graphic>
      </p:graphicFrame>
      <p:sp>
        <p:nvSpPr>
          <p:cNvPr id="7" name="Oval Callout 6"/>
          <p:cNvSpPr/>
          <p:nvPr/>
        </p:nvSpPr>
        <p:spPr>
          <a:xfrm>
            <a:off x="9821334" y="1688171"/>
            <a:ext cx="1971818" cy="2207237"/>
          </a:xfrm>
          <a:prstGeom prst="wedgeEllipseCallout">
            <a:avLst>
              <a:gd name="adj1" fmla="val -72775"/>
              <a:gd name="adj2" fmla="val 367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stock.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Actions Enabled/ Disabled for User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65280" y="6605588"/>
            <a:ext cx="404639" cy="225709"/>
          </a:xfrm>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075597314"/>
              </p:ext>
            </p:extLst>
          </p:nvPr>
        </p:nvGraphicFramePr>
        <p:xfrm>
          <a:off x="463639" y="1198563"/>
          <a:ext cx="8421688" cy="4881562"/>
        </p:xfrm>
        <a:graphic>
          <a:graphicData uri="http://schemas.openxmlformats.org/presentationml/2006/ole">
            <mc:AlternateContent xmlns:mc="http://schemas.openxmlformats.org/markup-compatibility/2006">
              <mc:Choice xmlns:v="urn:schemas-microsoft-com:vml" Requires="v">
                <p:oleObj spid="_x0000_s5292" name="Document" r:id="rId3" imgW="7009268" imgH="4077040" progId="Word.Document.12">
                  <p:embed/>
                </p:oleObj>
              </mc:Choice>
              <mc:Fallback>
                <p:oleObj name="Document" r:id="rId3" imgW="7009268" imgH="4077040" progId="Word.Document.12">
                  <p:embed/>
                  <p:pic>
                    <p:nvPicPr>
                      <p:cNvPr id="12" name="Object 11"/>
                      <p:cNvPicPr/>
                      <p:nvPr/>
                    </p:nvPicPr>
                    <p:blipFill>
                      <a:blip r:embed="rId4"/>
                      <a:stretch>
                        <a:fillRect/>
                      </a:stretch>
                    </p:blipFill>
                    <p:spPr>
                      <a:xfrm>
                        <a:off x="463639" y="1198563"/>
                        <a:ext cx="8421688" cy="4881562"/>
                      </a:xfrm>
                      <a:prstGeom prst="rect">
                        <a:avLst/>
                      </a:prstGeom>
                    </p:spPr>
                  </p:pic>
                </p:oleObj>
              </mc:Fallback>
            </mc:AlternateContent>
          </a:graphicData>
        </a:graphic>
      </p:graphicFrame>
      <p:sp>
        <p:nvSpPr>
          <p:cNvPr id="6" name="Oval Callout 5"/>
          <p:cNvSpPr/>
          <p:nvPr/>
        </p:nvSpPr>
        <p:spPr>
          <a:xfrm>
            <a:off x="10058400" y="2283722"/>
            <a:ext cx="1971818" cy="1168536"/>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solidFill>
                  <a:srgbClr val="000000"/>
                </a:solidFill>
                <a:latin typeface="Arial" panose="020B0604020202020204" pitchFamily="34" charset="0"/>
                <a:cs typeface="Arial" panose="020B0604020202020204" pitchFamily="34" charset="0"/>
                <a:sym typeface="Calibri"/>
              </a:rPr>
              <a:t>Disabled actions are greyed out.</a:t>
            </a:r>
          </a:p>
        </p:txBody>
      </p:sp>
    </p:spTree>
    <p:extLst>
      <p:ext uri="{BB962C8B-B14F-4D97-AF65-F5344CB8AC3E}">
        <p14:creationId xmlns:p14="http://schemas.microsoft.com/office/powerpoint/2010/main" val="15865344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a:xfrm>
            <a:off x="11775440" y="6605588"/>
            <a:ext cx="394479" cy="225709"/>
          </a:xfrm>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85012"/>
            <a:ext cx="9805776" cy="601201"/>
          </a:xfrm>
        </p:spPr>
        <p:txBody>
          <a:bodyPr>
            <a:normAutofit/>
          </a:bodyPr>
          <a:lstStyle/>
          <a:p>
            <a:pPr marL="342900" indent="-342900"/>
            <a:r>
              <a:rPr lang="en-IN" sz="1600" dirty="0"/>
              <a:t>By default, stock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463639" y="4683035"/>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stock in any other state, they can use the filter options to display the same.</a:t>
            </a:r>
          </a:p>
        </p:txBody>
      </p:sp>
      <p:pic>
        <p:nvPicPr>
          <p:cNvPr id="8" name="Picture 7">
            <a:extLst>
              <a:ext uri="{FF2B5EF4-FFF2-40B4-BE49-F238E27FC236}">
                <a16:creationId xmlns:a16="http://schemas.microsoft.com/office/drawing/2014/main" id="{8CEE70EA-4839-42E2-B664-AFF4022B48A3}"/>
              </a:ext>
            </a:extLst>
          </p:cNvPr>
          <p:cNvPicPr>
            <a:picLocks noChangeAspect="1"/>
          </p:cNvPicPr>
          <p:nvPr/>
        </p:nvPicPr>
        <p:blipFill>
          <a:blip r:embed="rId2"/>
          <a:stretch>
            <a:fillRect/>
          </a:stretch>
        </p:blipFill>
        <p:spPr>
          <a:xfrm>
            <a:off x="716247" y="1378159"/>
            <a:ext cx="9591812" cy="3265947"/>
          </a:xfrm>
          <a:prstGeom prst="rect">
            <a:avLst/>
          </a:prstGeom>
        </p:spPr>
      </p:pic>
      <p:pic>
        <p:nvPicPr>
          <p:cNvPr id="10" name="Picture 9">
            <a:extLst>
              <a:ext uri="{FF2B5EF4-FFF2-40B4-BE49-F238E27FC236}">
                <a16:creationId xmlns:a16="http://schemas.microsoft.com/office/drawing/2014/main" id="{A2D38D02-1244-4141-BCA1-DAF9E9D838F5}"/>
              </a:ext>
            </a:extLst>
          </p:cNvPr>
          <p:cNvPicPr>
            <a:picLocks noChangeAspect="1"/>
          </p:cNvPicPr>
          <p:nvPr/>
        </p:nvPicPr>
        <p:blipFill>
          <a:blip r:embed="rId3"/>
          <a:stretch>
            <a:fillRect/>
          </a:stretch>
        </p:blipFill>
        <p:spPr>
          <a:xfrm>
            <a:off x="716247" y="5367617"/>
            <a:ext cx="9591812" cy="649292"/>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4" y="4992134"/>
            <a:ext cx="9237476" cy="1640055"/>
          </a:xfrm>
        </p:spPr>
        <p:txBody>
          <a:bodyPr>
            <a:normAutofit fontScale="92500" lnSpcReduction="10000"/>
          </a:bodyPr>
          <a:lstStyle/>
          <a:p>
            <a:pPr marL="342900" indent="-342900" algn="just"/>
            <a:r>
              <a:rPr lang="en-IN" sz="1600" dirty="0"/>
              <a:t>For stock status </a:t>
            </a:r>
            <a:r>
              <a:rPr lang="en-IN" sz="1600" b="1" dirty="0"/>
              <a:t>APPROVAL PENDING FROM CEIR ADMIN</a:t>
            </a:r>
            <a:r>
              <a:rPr lang="en-IN" sz="1600" dirty="0"/>
              <a:t>, actions like Download, View, Approve, Reject, Withdraw  and History all will be enabled for CEIR Admin.</a:t>
            </a:r>
          </a:p>
          <a:p>
            <a:pPr marL="342900" indent="-342900" algn="just"/>
            <a:r>
              <a:rPr lang="en-IN" sz="1600" dirty="0"/>
              <a:t>For stock status </a:t>
            </a:r>
            <a:r>
              <a:rPr lang="en-IN" sz="1600" b="1" dirty="0"/>
              <a:t>REJECTED BY CEIR ADMIN </a:t>
            </a:r>
            <a:r>
              <a:rPr lang="en-IN" sz="1600" dirty="0"/>
              <a:t>, actions like Download, View, Approve, Withdraw and History will be enabled for CEIR Admin.</a:t>
            </a:r>
          </a:p>
          <a:p>
            <a:pPr marL="342900" indent="-342900" algn="just"/>
            <a:r>
              <a:rPr lang="en-IN" sz="1600" dirty="0"/>
              <a:t>For stock status </a:t>
            </a:r>
            <a:r>
              <a:rPr lang="en-IN" sz="1600" b="1" dirty="0"/>
              <a:t>WITHDRAWN BY CEIR</a:t>
            </a:r>
            <a:r>
              <a:rPr lang="en-IN" sz="1600" dirty="0"/>
              <a:t>, only Download, View and History option will be enabled for CEIR Admin.</a:t>
            </a:r>
          </a:p>
          <a:p>
            <a:pPr marL="342900" indent="-342900" algn="just"/>
            <a:r>
              <a:rPr lang="en-IN" sz="1600" dirty="0"/>
              <a:t>All other states will have only View and History option enabled for CEIR Admin.</a:t>
            </a:r>
          </a:p>
        </p:txBody>
      </p:sp>
      <p:pic>
        <p:nvPicPr>
          <p:cNvPr id="9" name="Picture 8">
            <a:extLst>
              <a:ext uri="{FF2B5EF4-FFF2-40B4-BE49-F238E27FC236}">
                <a16:creationId xmlns:a16="http://schemas.microsoft.com/office/drawing/2014/main" id="{0C91B8C1-02B0-46FE-B0A4-8A12FC443991}"/>
              </a:ext>
            </a:extLst>
          </p:cNvPr>
          <p:cNvPicPr>
            <a:picLocks noChangeAspect="1"/>
          </p:cNvPicPr>
          <p:nvPr/>
        </p:nvPicPr>
        <p:blipFill>
          <a:blip r:embed="rId2"/>
          <a:stretch>
            <a:fillRect/>
          </a:stretch>
        </p:blipFill>
        <p:spPr>
          <a:xfrm>
            <a:off x="463639" y="974231"/>
            <a:ext cx="9603470" cy="1957876"/>
          </a:xfrm>
          <a:prstGeom prst="rect">
            <a:avLst/>
          </a:prstGeom>
        </p:spPr>
      </p:pic>
      <p:pic>
        <p:nvPicPr>
          <p:cNvPr id="11" name="Picture 10">
            <a:extLst>
              <a:ext uri="{FF2B5EF4-FFF2-40B4-BE49-F238E27FC236}">
                <a16:creationId xmlns:a16="http://schemas.microsoft.com/office/drawing/2014/main" id="{A24366AD-BA7F-4524-8458-3C95566984CD}"/>
              </a:ext>
            </a:extLst>
          </p:cNvPr>
          <p:cNvPicPr>
            <a:picLocks noChangeAspect="1"/>
          </p:cNvPicPr>
          <p:nvPr/>
        </p:nvPicPr>
        <p:blipFill>
          <a:blip r:embed="rId3"/>
          <a:stretch>
            <a:fillRect/>
          </a:stretch>
        </p:blipFill>
        <p:spPr>
          <a:xfrm>
            <a:off x="463639" y="2932107"/>
            <a:ext cx="9603470" cy="1940269"/>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0830895" cy="5440550"/>
          </a:xfrm>
        </p:spPr>
        <p:txBody>
          <a:bodyPr>
            <a:normAutofit fontScale="47500" lnSpcReduction="20000"/>
          </a:bodyPr>
          <a:lstStyle/>
          <a:p>
            <a:pPr>
              <a:lnSpc>
                <a:spcPct val="120000"/>
              </a:lnSpc>
              <a:spcBef>
                <a:spcPts val="0"/>
              </a:spcBef>
            </a:pPr>
            <a:r>
              <a:rPr lang="en-IN" sz="4200" dirty="0">
                <a:latin typeface="Arial" panose="020B0604020202020204" pitchFamily="34" charset="0"/>
                <a:cs typeface="Arial" panose="020B0604020202020204" pitchFamily="34" charset="0"/>
              </a:rPr>
              <a:t>User uploads a stock. </a:t>
            </a:r>
          </a:p>
          <a:p>
            <a:pPr marL="0" indent="0">
              <a:lnSpc>
                <a:spcPct val="120000"/>
              </a:lnSpc>
              <a:spcBef>
                <a:spcPts val="0"/>
              </a:spcBef>
              <a:buNone/>
            </a:pPr>
            <a:r>
              <a:rPr lang="en-IN" sz="4200" i="1" dirty="0">
                <a:latin typeface="Arial" panose="020B0604020202020204" pitchFamily="34" charset="0"/>
                <a:cs typeface="Arial" panose="020B0604020202020204" pitchFamily="34" charset="0"/>
              </a:rPr>
              <a:t>      In order to upload a stock, a user needs to furnish the following details:</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id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Supplier name</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Quantity</a:t>
            </a:r>
            <a:r>
              <a:rPr lang="en-IN" sz="4200" i="1" dirty="0">
                <a:latin typeface="Arial" panose="020B0604020202020204" pitchFamily="34" charset="0"/>
                <a:cs typeface="Arial" panose="020B0604020202020204" pitchFamily="34" charset="0"/>
              </a:rPr>
              <a:t>			</a:t>
            </a: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Invoice number</a:t>
            </a:r>
          </a:p>
          <a:p>
            <a:pPr marL="457200" lvl="1" indent="0">
              <a:lnSpc>
                <a:spcPct val="120000"/>
              </a:lnSpc>
              <a:spcBef>
                <a:spcPts val="0"/>
              </a:spcBef>
              <a:buNone/>
            </a:pPr>
            <a:r>
              <a:rPr lang="en-IN" sz="4200" i="1" dirty="0">
                <a:latin typeface="Arial" panose="020B0604020202020204" pitchFamily="34" charset="0"/>
                <a:cs typeface="Arial" panose="020B0604020202020204" pitchFamily="34" charset="0"/>
                <a:sym typeface="Wingdings" panose="05000000000000000000" pitchFamily="2" charset="2"/>
              </a:rPr>
              <a:t> </a:t>
            </a:r>
            <a:r>
              <a:rPr lang="en-IN" sz="4200" i="1" dirty="0">
                <a:latin typeface="Arial" panose="020B0604020202020204" pitchFamily="34" charset="0"/>
                <a:cs typeface="Arial" panose="020B0604020202020204" pitchFamily="34" charset="0"/>
              </a:rPr>
              <a:t>Bulk stock information</a:t>
            </a:r>
          </a:p>
          <a:p>
            <a:pPr marL="457200" lvl="1" indent="0">
              <a:lnSpc>
                <a:spcPct val="120000"/>
              </a:lnSpc>
              <a:spcBef>
                <a:spcPts val="0"/>
              </a:spcBef>
              <a:buNone/>
            </a:pPr>
            <a:endParaRPr lang="en-IN" sz="4200" dirty="0">
              <a:latin typeface="Arial" panose="020B0604020202020204" pitchFamily="34" charset="0"/>
              <a:cs typeface="Arial" panose="020B0604020202020204" pitchFamily="34" charset="0"/>
            </a:endParaRPr>
          </a:p>
          <a:p>
            <a:pPr marL="0" indent="0">
              <a:lnSpc>
                <a:spcPct val="120000"/>
              </a:lnSpc>
              <a:spcBef>
                <a:spcPts val="0"/>
              </a:spcBef>
              <a:buNone/>
            </a:pPr>
            <a:r>
              <a:rPr lang="en-IN" sz="4200" dirty="0">
                <a:latin typeface="Arial" panose="020B0604020202020204" pitchFamily="34" charset="0"/>
                <a:cs typeface="Arial" panose="020B0604020202020204" pitchFamily="34" charset="0"/>
              </a:rPr>
              <a:t>A unique Transaction ID is generated for each new stock which is uploaded. This transaction id can be used in future for raising grievance (if any) regarding the stock upload. The transaction ID will be used for tracking the stock at any state. Status = </a:t>
            </a:r>
            <a:r>
              <a:rPr lang="en-IN" sz="4200" b="1" dirty="0">
                <a:latin typeface="Arial" panose="020B0604020202020204" pitchFamily="34" charset="0"/>
                <a:cs typeface="Arial" panose="020B0604020202020204" pitchFamily="34" charset="0"/>
              </a:rPr>
              <a:t>NEW</a:t>
            </a:r>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678542" y="4005898"/>
            <a:ext cx="9420498" cy="2352324"/>
          </a:xfrm>
          <a:prstGeom prst="rect">
            <a:avLst/>
          </a:prstGeom>
        </p:spPr>
      </p:pic>
      <p:sp>
        <p:nvSpPr>
          <p:cNvPr id="7" name="Speech Bubble: Oval 6">
            <a:extLst>
              <a:ext uri="{FF2B5EF4-FFF2-40B4-BE49-F238E27FC236}">
                <a16:creationId xmlns:a16="http://schemas.microsoft.com/office/drawing/2014/main" id="{BB92DB04-2D60-4AB1-B638-0B912360FD67}"/>
              </a:ext>
            </a:extLst>
          </p:cNvPr>
          <p:cNvSpPr/>
          <p:nvPr/>
        </p:nvSpPr>
        <p:spPr>
          <a:xfrm rot="10800000" flipH="1" flipV="1">
            <a:off x="8892711" y="1278386"/>
            <a:ext cx="3152479" cy="1343287"/>
          </a:xfrm>
          <a:prstGeom prst="wedgeEllipseCallout">
            <a:avLst>
              <a:gd name="adj1" fmla="val -51362"/>
              <a:gd name="adj2" fmla="val 3827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User implies Importer/ Distributor/ Retailer/ Manufacturer/Custom</a:t>
            </a:r>
          </a:p>
        </p:txBody>
      </p:sp>
    </p:spTree>
    <p:extLst>
      <p:ext uri="{BB962C8B-B14F-4D97-AF65-F5344CB8AC3E}">
        <p14:creationId xmlns:p14="http://schemas.microsoft.com/office/powerpoint/2010/main" val="18347662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11200"/>
            <a:ext cx="6929080" cy="4965700"/>
          </a:xfrm>
        </p:spPr>
        <p:txBody>
          <a:bodyPr>
            <a:normAutofit fontScale="70000" lnSpcReduction="20000"/>
          </a:bodyPr>
          <a:lstStyle/>
          <a:p>
            <a:pPr marL="0" indent="0">
              <a:buNone/>
            </a:pPr>
            <a:r>
              <a:rPr lang="en-US" sz="4600" b="1" dirty="0">
                <a:latin typeface="Arial" panose="020B0604020202020204" pitchFamily="34" charset="0"/>
                <a:cs typeface="Arial" panose="020B0604020202020204" pitchFamily="34" charset="0"/>
              </a:rPr>
              <a:t>Agenda</a:t>
            </a:r>
          </a:p>
          <a:p>
            <a:pPr marL="0" indent="0">
              <a:buNone/>
            </a:pPr>
            <a:endParaRPr lang="en-US" sz="26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Feature Overview</a:t>
            </a:r>
          </a:p>
          <a:p>
            <a:r>
              <a:rPr lang="en-US" sz="2900" b="1" dirty="0">
                <a:effectLst/>
                <a:latin typeface="Arial" panose="020B0604020202020204" pitchFamily="34" charset="0"/>
                <a:cs typeface="Arial" panose="020B0604020202020204" pitchFamily="34" charset="0"/>
              </a:rPr>
              <a:t>Stakeholder Overview</a:t>
            </a:r>
          </a:p>
          <a:p>
            <a:endParaRPr lang="en-US" sz="2900" b="1" dirty="0">
              <a:effectLst/>
              <a:latin typeface="Arial" panose="020B0604020202020204" pitchFamily="34" charset="0"/>
              <a:cs typeface="Arial" panose="020B0604020202020204" pitchFamily="34" charset="0"/>
            </a:endParaRPr>
          </a:p>
          <a:p>
            <a:r>
              <a:rPr lang="en-US" sz="2900" b="1" dirty="0">
                <a:effectLst/>
                <a:latin typeface="Arial" panose="020B0604020202020204" pitchFamily="34" charset="0"/>
                <a:cs typeface="Arial" panose="020B0604020202020204" pitchFamily="34" charset="0"/>
              </a:rPr>
              <a:t>State Diagram</a:t>
            </a:r>
          </a:p>
          <a:p>
            <a:r>
              <a:rPr lang="en-US" sz="2900" b="1" dirty="0">
                <a:effectLst/>
                <a:latin typeface="Arial" panose="020B0604020202020204" pitchFamily="34" charset="0"/>
                <a:cs typeface="Arial" panose="020B0604020202020204" pitchFamily="34" charset="0"/>
              </a:rPr>
              <a:t>UI Walk Thru</a:t>
            </a:r>
          </a:p>
          <a:p>
            <a:pPr lvl="1"/>
            <a:r>
              <a:rPr lang="en-US" sz="2900" b="1" dirty="0">
                <a:effectLst/>
                <a:latin typeface="Arial" panose="020B0604020202020204" pitchFamily="34" charset="0"/>
                <a:cs typeface="Arial" panose="020B0604020202020204" pitchFamily="34" charset="0"/>
              </a:rPr>
              <a:t>View All Stock</a:t>
            </a:r>
          </a:p>
          <a:p>
            <a:pPr lvl="1"/>
            <a:r>
              <a:rPr lang="en-US" sz="2900" b="1" dirty="0">
                <a:effectLst/>
                <a:latin typeface="Arial" panose="020B0604020202020204" pitchFamily="34" charset="0"/>
                <a:cs typeface="Arial" panose="020B0604020202020204" pitchFamily="34" charset="0"/>
              </a:rPr>
              <a:t>View A Stock</a:t>
            </a:r>
          </a:p>
          <a:p>
            <a:pPr lvl="1"/>
            <a:r>
              <a:rPr lang="en-US" sz="2900" b="1" dirty="0">
                <a:effectLst/>
                <a:latin typeface="Arial" panose="020B0604020202020204" pitchFamily="34" charset="0"/>
                <a:cs typeface="Arial" panose="020B0604020202020204" pitchFamily="34" charset="0"/>
              </a:rPr>
              <a:t>Upload Stock</a:t>
            </a:r>
          </a:p>
          <a:p>
            <a:pPr lvl="1"/>
            <a:r>
              <a:rPr lang="en-US" sz="2900" b="1" dirty="0">
                <a:latin typeface="Arial" panose="020B0604020202020204" pitchFamily="34" charset="0"/>
                <a:cs typeface="Arial" panose="020B0604020202020204" pitchFamily="34" charset="0"/>
              </a:rPr>
              <a:t>Assign Stock</a:t>
            </a:r>
          </a:p>
          <a:p>
            <a:pPr lvl="1"/>
            <a:r>
              <a:rPr lang="en-US" sz="2900" b="1" dirty="0">
                <a:latin typeface="Arial" panose="020B0604020202020204" pitchFamily="34" charset="0"/>
                <a:cs typeface="Arial" panose="020B0604020202020204" pitchFamily="34" charset="0"/>
              </a:rPr>
              <a:t>Anonymous Stock Upload</a:t>
            </a:r>
          </a:p>
          <a:p>
            <a:pPr lvl="1"/>
            <a:r>
              <a:rPr lang="en-US" sz="2900" b="1" dirty="0">
                <a:effectLst/>
                <a:latin typeface="Arial" panose="020B0604020202020204" pitchFamily="34" charset="0"/>
                <a:cs typeface="Arial" panose="020B0604020202020204" pitchFamily="34" charset="0"/>
              </a:rPr>
              <a:t>Withdraw Stock</a:t>
            </a:r>
          </a:p>
          <a:p>
            <a:pPr lvl="1"/>
            <a:r>
              <a:rPr lang="en-US" sz="2900" b="1" dirty="0">
                <a:effectLst/>
                <a:latin typeface="Arial" panose="020B0604020202020204" pitchFamily="34" charset="0"/>
                <a:cs typeface="Arial" panose="020B0604020202020204" pitchFamily="34" charset="0"/>
              </a:rPr>
              <a:t>Edit Stock</a:t>
            </a:r>
          </a:p>
          <a:p>
            <a:pPr lvl="1"/>
            <a:r>
              <a:rPr lang="en-US" sz="2900" b="1" dirty="0">
                <a:effectLst/>
                <a:latin typeface="Arial" panose="020B0604020202020204" pitchFamily="34" charset="0"/>
                <a:cs typeface="Arial" panose="020B0604020202020204" pitchFamily="34" charset="0"/>
              </a:rPr>
              <a:t>Approve Stock</a:t>
            </a:r>
          </a:p>
          <a:p>
            <a:pPr lvl="1"/>
            <a:r>
              <a:rPr lang="en-US" sz="2900" b="1" dirty="0">
                <a:effectLst/>
                <a:latin typeface="Arial" panose="020B0604020202020204" pitchFamily="34" charset="0"/>
                <a:cs typeface="Arial" panose="020B0604020202020204" pitchFamily="34" charset="0"/>
              </a:rPr>
              <a:t>Reject Stock</a:t>
            </a: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80275731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a:xfrm>
            <a:off x="11708780" y="6605588"/>
            <a:ext cx="461139" cy="225709"/>
          </a:xfrm>
        </p:spPr>
        <p:txBody>
          <a:bodyPr/>
          <a:lstStyle/>
          <a:p>
            <a:fld id="{86CB4B4D-7CA3-9044-876B-883B54F8677D}" type="slidenum">
              <a:rPr lang="en-IN" smtClean="0"/>
              <a:pPr/>
              <a:t>20</a:t>
            </a:fld>
            <a:endParaRPr lang="en-IN" dirty="0"/>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9" y="1134558"/>
            <a:ext cx="11118761" cy="4984595"/>
          </a:xfrm>
        </p:spPr>
        <p:txBody>
          <a:bodyPr>
            <a:normAutofit fontScale="62500" lnSpcReduction="20000"/>
          </a:bodyPr>
          <a:lstStyle/>
          <a:p>
            <a:pPr>
              <a:lnSpc>
                <a:spcPct val="120000"/>
              </a:lnSpc>
              <a:spcBef>
                <a:spcPts val="0"/>
              </a:spcBef>
            </a:pPr>
            <a:r>
              <a:rPr lang="en-IN" sz="2600" dirty="0">
                <a:latin typeface="Arial" panose="020B0604020202020204" pitchFamily="34" charset="0"/>
                <a:cs typeface="Arial" panose="020B0604020202020204" pitchFamily="34" charset="0"/>
              </a:rPr>
              <a:t>System processing is being done at the backend. Status = </a:t>
            </a:r>
            <a:r>
              <a:rPr lang="en-IN" sz="2600" b="1" dirty="0">
                <a:latin typeface="Arial" panose="020B0604020202020204" pitchFamily="34" charset="0"/>
                <a:cs typeface="Arial" panose="020B0604020202020204" pitchFamily="34" charset="0"/>
              </a:rPr>
              <a:t>PROCESSING</a:t>
            </a:r>
          </a:p>
          <a:p>
            <a:pPr lvl="1">
              <a:lnSpc>
                <a:spcPct val="120000"/>
              </a:lnSpc>
              <a:spcBef>
                <a:spcPts val="0"/>
              </a:spcBef>
            </a:pPr>
            <a:r>
              <a:rPr lang="en-IN" sz="2600" dirty="0">
                <a:latin typeface="Arial" panose="020B0604020202020204" pitchFamily="34" charset="0"/>
                <a:cs typeface="Arial" panose="020B0604020202020204" pitchFamily="34" charset="0"/>
              </a:rPr>
              <a:t>In case the stock is rejected by system. Status = </a:t>
            </a:r>
            <a:r>
              <a:rPr lang="en-IN" sz="2600" b="1" dirty="0">
                <a:latin typeface="Arial" panose="020B0604020202020204" pitchFamily="34" charset="0"/>
                <a:cs typeface="Arial" panose="020B0604020202020204" pitchFamily="34" charset="0"/>
              </a:rPr>
              <a:t>REJECTED BY SYSTEM</a:t>
            </a:r>
            <a:r>
              <a:rPr lang="en-IN" sz="2600" dirty="0">
                <a:latin typeface="Arial" panose="020B0604020202020204" pitchFamily="34" charset="0"/>
                <a:cs typeface="Arial" panose="020B0604020202020204" pitchFamily="34" charset="0"/>
              </a:rPr>
              <a:t>.</a:t>
            </a:r>
            <a:r>
              <a:rPr lang="en-IN" sz="2600" b="1" dirty="0">
                <a:solidFill>
                  <a:srgbClr val="4B1FBF"/>
                </a:solidFill>
                <a:latin typeface="Arial" panose="020B0604020202020204" pitchFamily="34" charset="0"/>
                <a:cs typeface="Arial" panose="020B0604020202020204" pitchFamily="34" charset="0"/>
              </a:rPr>
              <a:t> Email</a:t>
            </a:r>
            <a:r>
              <a:rPr lang="en-IN" sz="2600" dirty="0">
                <a:latin typeface="Arial" panose="020B0604020202020204" pitchFamily="34" charset="0"/>
                <a:cs typeface="Arial" panose="020B0604020202020204" pitchFamily="34" charset="0"/>
              </a:rPr>
              <a:t> is sent to user.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a:t>
            </a:r>
          </a:p>
          <a:p>
            <a:pPr lvl="1">
              <a:lnSpc>
                <a:spcPct val="120000"/>
              </a:lnSpc>
              <a:spcBef>
                <a:spcPts val="0"/>
              </a:spcBef>
            </a:pPr>
            <a:r>
              <a:rPr lang="en-IN" sz="2600" dirty="0">
                <a:latin typeface="Arial" panose="020B0604020202020204" pitchFamily="34" charset="0"/>
                <a:cs typeface="Arial" panose="020B0604020202020204" pitchFamily="34" charset="0"/>
              </a:rPr>
              <a:t>System rejects the stock in case there is some issue with the format of the file uploaded or any policy violation is done. The format of the file is available for download on the upload stock screen. </a:t>
            </a:r>
          </a:p>
          <a:p>
            <a:pPr marL="0"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After successful internal processing, the stock is sent to the CEIR Admin queue for Approval/ Rejection. Status = </a:t>
            </a:r>
            <a:r>
              <a:rPr lang="en-IN" sz="2600" b="1" dirty="0">
                <a:latin typeface="Arial" panose="020B0604020202020204" pitchFamily="34" charset="0"/>
                <a:cs typeface="Arial" panose="020B0604020202020204" pitchFamily="34" charset="0"/>
              </a:rPr>
              <a:t>APPROVAL PENDING FROM CEIR ADMIN</a:t>
            </a:r>
            <a:r>
              <a:rPr lang="en-IN" sz="2600" dirty="0">
                <a:latin typeface="Arial" panose="020B0604020202020204" pitchFamily="34" charset="0"/>
                <a:cs typeface="Arial" panose="020B0604020202020204" pitchFamily="34" charset="0"/>
              </a:rPr>
              <a:t>.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and all registered CEIR Admin.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 and to all registered CEIR Admin dashboards.</a:t>
            </a:r>
          </a:p>
          <a:p>
            <a:pPr lvl="1">
              <a:lnSpc>
                <a:spcPct val="120000"/>
              </a:lnSpc>
              <a:spcBef>
                <a:spcPts val="0"/>
              </a:spcBef>
            </a:pPr>
            <a:r>
              <a:rPr lang="en-IN" sz="2600" dirty="0">
                <a:latin typeface="Arial" panose="020B0604020202020204" pitchFamily="34" charset="0"/>
                <a:cs typeface="Arial" panose="020B0604020202020204" pitchFamily="34" charset="0"/>
              </a:rPr>
              <a:t>CEIR Admin approves the stock. Status = </a:t>
            </a:r>
            <a:r>
              <a:rPr lang="en-IN" sz="2600" b="1" dirty="0">
                <a:latin typeface="Arial" panose="020B0604020202020204" pitchFamily="34" charset="0"/>
                <a:cs typeface="Arial" panose="020B0604020202020204" pitchFamily="34" charset="0"/>
              </a:rPr>
              <a:t>APPROVED</a:t>
            </a:r>
            <a:r>
              <a:rPr lang="en-IN" sz="2600" dirty="0">
                <a:latin typeface="Arial" panose="020B0604020202020204" pitchFamily="34" charset="0"/>
                <a:cs typeface="Arial" panose="020B0604020202020204" pitchFamily="34" charset="0"/>
              </a:rPr>
              <a:t>.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and all registered CEIR Admin.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 and all registered CEIR Admin.</a:t>
            </a:r>
          </a:p>
          <a:p>
            <a:pPr lvl="1">
              <a:lnSpc>
                <a:spcPct val="120000"/>
              </a:lnSpc>
              <a:spcBef>
                <a:spcPts val="0"/>
              </a:spcBef>
            </a:pPr>
            <a:r>
              <a:rPr lang="en-IN" sz="2600" dirty="0">
                <a:latin typeface="Arial" panose="020B0604020202020204" pitchFamily="34" charset="0"/>
                <a:cs typeface="Arial" panose="020B0604020202020204" pitchFamily="34" charset="0"/>
              </a:rPr>
              <a:t>CEIR Admin rejects the stock. Status = </a:t>
            </a:r>
            <a:r>
              <a:rPr lang="en-IN" sz="2600" b="1" dirty="0">
                <a:latin typeface="Arial" panose="020B0604020202020204" pitchFamily="34" charset="0"/>
                <a:cs typeface="Arial" panose="020B0604020202020204" pitchFamily="34" charset="0"/>
              </a:rPr>
              <a:t>REJECTED BY CEIR</a:t>
            </a:r>
            <a:r>
              <a:rPr lang="en-IN" sz="2600" dirty="0">
                <a:latin typeface="Arial" panose="020B0604020202020204" pitchFamily="34" charset="0"/>
                <a:cs typeface="Arial" panose="020B0604020202020204" pitchFamily="34" charset="0"/>
              </a:rPr>
              <a:t>.</a:t>
            </a:r>
            <a:r>
              <a:rPr lang="en-IN" sz="2600" b="1" dirty="0">
                <a:solidFill>
                  <a:srgbClr val="4B1FBF"/>
                </a:solidFill>
                <a:latin typeface="Arial" panose="020B0604020202020204" pitchFamily="34" charset="0"/>
                <a:cs typeface="Arial" panose="020B0604020202020204" pitchFamily="34" charset="0"/>
              </a:rPr>
              <a:t> Email</a:t>
            </a:r>
            <a:r>
              <a:rPr lang="en-IN" sz="2600" dirty="0">
                <a:latin typeface="Arial" panose="020B0604020202020204" pitchFamily="34" charset="0"/>
                <a:cs typeface="Arial" panose="020B0604020202020204" pitchFamily="34" charset="0"/>
              </a:rPr>
              <a:t> is sent to user.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a:t>
            </a:r>
            <a:endParaRPr lang="en-IN" sz="2600" b="1" dirty="0">
              <a:latin typeface="Arial" panose="020B0604020202020204" pitchFamily="34" charset="0"/>
              <a:cs typeface="Arial" panose="020B0604020202020204" pitchFamily="34" charset="0"/>
            </a:endParaRPr>
          </a:p>
          <a:p>
            <a:pPr lvl="1">
              <a:lnSpc>
                <a:spcPct val="120000"/>
              </a:lnSpc>
              <a:spcBef>
                <a:spcPts val="0"/>
              </a:spcBef>
            </a:pPr>
            <a:r>
              <a:rPr lang="en-IN" sz="2600" dirty="0">
                <a:latin typeface="Arial" panose="020B0604020202020204" pitchFamily="34" charset="0"/>
                <a:cs typeface="Arial" panose="020B0604020202020204" pitchFamily="34" charset="0"/>
              </a:rPr>
              <a:t>CEIR Admin can also withdraw stock. Status = </a:t>
            </a:r>
            <a:r>
              <a:rPr lang="en-IN" sz="2600" b="1" dirty="0">
                <a:latin typeface="Arial" panose="020B0604020202020204" pitchFamily="34" charset="0"/>
                <a:cs typeface="Arial" panose="020B0604020202020204" pitchFamily="34" charset="0"/>
              </a:rPr>
              <a:t>WITHDRAWN BY CEIR.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and all registered CEIR Admin.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 and all registered CEIR Admins.</a:t>
            </a:r>
          </a:p>
          <a:p>
            <a:pPr marL="457200" lvl="1" indent="0">
              <a:lnSpc>
                <a:spcPct val="120000"/>
              </a:lnSpc>
              <a:spcBef>
                <a:spcPts val="0"/>
              </a:spcBef>
              <a:buNone/>
            </a:pPr>
            <a:endParaRPr lang="en-IN" sz="2600" dirty="0">
              <a:latin typeface="Arial" panose="020B0604020202020204" pitchFamily="34" charset="0"/>
              <a:cs typeface="Arial" panose="020B0604020202020204" pitchFamily="34" charset="0"/>
            </a:endParaRPr>
          </a:p>
          <a:p>
            <a:pPr>
              <a:lnSpc>
                <a:spcPct val="120000"/>
              </a:lnSpc>
              <a:spcBef>
                <a:spcPts val="0"/>
              </a:spcBef>
            </a:pPr>
            <a:r>
              <a:rPr lang="en-IN" sz="2600" dirty="0">
                <a:latin typeface="Arial" panose="020B0604020202020204" pitchFamily="34" charset="0"/>
                <a:cs typeface="Arial" panose="020B0604020202020204" pitchFamily="34" charset="0"/>
              </a:rPr>
              <a:t>User can also withdraw stock when it is in either NEW/ REJECTED BY SYSTEM state. </a:t>
            </a:r>
          </a:p>
          <a:p>
            <a:pPr marL="0" indent="0">
              <a:lnSpc>
                <a:spcPct val="120000"/>
              </a:lnSpc>
              <a:spcBef>
                <a:spcPts val="0"/>
              </a:spcBef>
              <a:buNone/>
            </a:pPr>
            <a:r>
              <a:rPr lang="en-IN" sz="2600" dirty="0">
                <a:latin typeface="Arial" panose="020B0604020202020204" pitchFamily="34" charset="0"/>
                <a:cs typeface="Arial" panose="020B0604020202020204" pitchFamily="34" charset="0"/>
              </a:rPr>
              <a:t>    Status = </a:t>
            </a:r>
            <a:r>
              <a:rPr lang="en-IN" sz="2600" b="1" dirty="0">
                <a:latin typeface="Arial" panose="020B0604020202020204" pitchFamily="34" charset="0"/>
                <a:cs typeface="Arial" panose="020B0604020202020204" pitchFamily="34" charset="0"/>
              </a:rPr>
              <a:t>WITHDRAWN BY USER.</a:t>
            </a:r>
            <a:r>
              <a:rPr lang="en-IN" b="1" dirty="0">
                <a:solidFill>
                  <a:srgbClr val="4B1FBF"/>
                </a:solidFill>
                <a:latin typeface="Arial" panose="020B0604020202020204" pitchFamily="34" charset="0"/>
                <a:cs typeface="Arial" panose="020B0604020202020204" pitchFamily="34" charset="0"/>
              </a:rPr>
              <a:t> </a:t>
            </a:r>
            <a:r>
              <a:rPr lang="en-IN" sz="2600" b="1" dirty="0">
                <a:solidFill>
                  <a:srgbClr val="4B1FBF"/>
                </a:solidFill>
                <a:latin typeface="Arial" panose="020B0604020202020204" pitchFamily="34" charset="0"/>
                <a:cs typeface="Arial" panose="020B0604020202020204" pitchFamily="34" charset="0"/>
              </a:rPr>
              <a:t>Email</a:t>
            </a:r>
            <a:r>
              <a:rPr lang="en-IN" sz="2600" dirty="0">
                <a:latin typeface="Arial" panose="020B0604020202020204" pitchFamily="34" charset="0"/>
                <a:cs typeface="Arial" panose="020B0604020202020204" pitchFamily="34" charset="0"/>
              </a:rPr>
              <a:t> is sent to user. </a:t>
            </a:r>
            <a:r>
              <a:rPr lang="en-IN" sz="2600" b="1" dirty="0">
                <a:solidFill>
                  <a:srgbClr val="4B1FBF"/>
                </a:solidFill>
                <a:latin typeface="Arial" panose="020B0604020202020204" pitchFamily="34" charset="0"/>
                <a:cs typeface="Arial" panose="020B0604020202020204" pitchFamily="34" charset="0"/>
              </a:rPr>
              <a:t>Notification</a:t>
            </a:r>
            <a:r>
              <a:rPr lang="en-IN" sz="2600" dirty="0">
                <a:latin typeface="Arial" panose="020B0604020202020204" pitchFamily="34" charset="0"/>
                <a:cs typeface="Arial" panose="020B0604020202020204" pitchFamily="34" charset="0"/>
              </a:rPr>
              <a:t> is also displayed on the user dashboard.</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a:xfrm>
            <a:off x="11749356" y="6688476"/>
            <a:ext cx="420564" cy="142821"/>
          </a:xfrm>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3847014"/>
            <a:ext cx="11306711" cy="867482"/>
          </a:xfrm>
          <a:prstGeom prst="rect">
            <a:avLst/>
          </a:prstGeom>
        </p:spPr>
        <p:txBody>
          <a:bodyPr wrap="square">
            <a:spAutoFit/>
          </a:bodyPr>
          <a:lstStyle/>
          <a:p>
            <a:pPr>
              <a:lnSpc>
                <a:spcPct val="120000"/>
              </a:lnSpc>
            </a:pPr>
            <a:r>
              <a:rPr lang="en-IN" sz="2200" dirty="0">
                <a:latin typeface="Arial" panose="020B0604020202020204" pitchFamily="34" charset="0"/>
                <a:cs typeface="Arial" panose="020B0604020202020204" pitchFamily="34" charset="0"/>
              </a:rPr>
              <a:t>Email contents can be configured from the System Admin portal. This will be explained in detail in the system configuration training. </a:t>
            </a:r>
            <a:endParaRPr lang="en-IN" sz="2200" b="1"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5EFCD6E0-E68F-47AD-907C-A31EB2A9D424}"/>
              </a:ext>
            </a:extLst>
          </p:cNvPr>
          <p:cNvPicPr>
            <a:picLocks noChangeAspect="1"/>
          </p:cNvPicPr>
          <p:nvPr/>
        </p:nvPicPr>
        <p:blipFill>
          <a:blip r:embed="rId2"/>
          <a:stretch>
            <a:fillRect/>
          </a:stretch>
        </p:blipFill>
        <p:spPr>
          <a:xfrm>
            <a:off x="279381" y="1739060"/>
            <a:ext cx="5765863" cy="1676461"/>
          </a:xfrm>
          <a:prstGeom prst="rect">
            <a:avLst/>
          </a:prstGeom>
          <a:ln>
            <a:solidFill>
              <a:srgbClr val="0070C0"/>
            </a:solidFill>
          </a:ln>
        </p:spPr>
      </p:pic>
      <p:pic>
        <p:nvPicPr>
          <p:cNvPr id="17" name="Picture 16">
            <a:extLst>
              <a:ext uri="{FF2B5EF4-FFF2-40B4-BE49-F238E27FC236}">
                <a16:creationId xmlns:a16="http://schemas.microsoft.com/office/drawing/2014/main" id="{E2465A67-A351-449A-B106-BC08A9660595}"/>
              </a:ext>
            </a:extLst>
          </p:cNvPr>
          <p:cNvPicPr>
            <a:picLocks noChangeAspect="1"/>
          </p:cNvPicPr>
          <p:nvPr/>
        </p:nvPicPr>
        <p:blipFill>
          <a:blip r:embed="rId3"/>
          <a:stretch>
            <a:fillRect/>
          </a:stretch>
        </p:blipFill>
        <p:spPr>
          <a:xfrm>
            <a:off x="6291850" y="1725582"/>
            <a:ext cx="5457505" cy="1703418"/>
          </a:xfrm>
          <a:prstGeom prst="rect">
            <a:avLst/>
          </a:prstGeom>
          <a:ln>
            <a:solidFill>
              <a:schemeClr val="accent1"/>
            </a:solidFill>
          </a:ln>
        </p:spPr>
      </p:pic>
    </p:spTree>
    <p:extLst>
      <p:ext uri="{BB962C8B-B14F-4D97-AF65-F5344CB8AC3E}">
        <p14:creationId xmlns:p14="http://schemas.microsoft.com/office/powerpoint/2010/main" val="19890636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Upload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22</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647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manufacturer, there is no supplier and there would be no invoice as well. So the form does not contain these field</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a:t>
            </a:r>
            <a:r>
              <a:rPr lang="en-US" sz="1300" dirty="0">
                <a:solidFill>
                  <a:srgbClr val="000000"/>
                </a:solidFill>
                <a:latin typeface="Arial" panose="020B0604020202020204" pitchFamily="34" charset="0"/>
                <a:cs typeface="Arial" panose="020B0604020202020204" pitchFamily="34" charset="0"/>
                <a:sym typeface="Calibri"/>
              </a:rPr>
              <a:t>r distributor, the supplier would be a importer, manufacturer or other distributor</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For retailer, </a:t>
            </a:r>
            <a:r>
              <a:rPr lang="en-US" sz="1300" dirty="0">
                <a:solidFill>
                  <a:srgbClr val="000000"/>
                </a:solidFill>
                <a:latin typeface="Arial" panose="020B0604020202020204" pitchFamily="34" charset="0"/>
                <a:cs typeface="Arial" panose="020B0604020202020204" pitchFamily="34" charset="0"/>
                <a:sym typeface="Calibri"/>
              </a:rPr>
              <a:t>the supplier would be a importer, manufacturer, distributor  or other retailer</a:t>
            </a:r>
          </a:p>
          <a:p>
            <a:pPr marL="342900" indent="-342900" algn="just" hangingPunct="0">
              <a:buFont typeface="+mj-lt"/>
              <a:buAutoNum type="arabicPeriod"/>
            </a:pPr>
            <a:endParaRPr lang="en-US" sz="1300" dirty="0">
              <a:solidFill>
                <a:srgbClr val="000000"/>
              </a:solidFill>
              <a:latin typeface="Arial" panose="020B0604020202020204" pitchFamily="34" charset="0"/>
              <a:cs typeface="Arial" panose="020B0604020202020204" pitchFamily="34" charset="0"/>
              <a:sym typeface="Calibri"/>
            </a:endParaRPr>
          </a:p>
          <a:p>
            <a:pPr marL="342900" indent="-342900" algn="just" hangingPunct="0">
              <a:buFont typeface="+mj-lt"/>
              <a:buAutoNum type="arabicPeriod"/>
            </a:pPr>
            <a:r>
              <a:rPr lang="en-US" sz="1300" dirty="0">
                <a:solidFill>
                  <a:srgbClr val="000000"/>
                </a:solidFill>
                <a:latin typeface="Arial" panose="020B0604020202020204" pitchFamily="34" charset="0"/>
                <a:cs typeface="Arial" panose="020B0604020202020204" pitchFamily="34" charset="0"/>
                <a:sym typeface="Calibri"/>
              </a:rPr>
              <a:t>For Custom, the stock can be assigned to user who has role as distributor or retailer or both.</a:t>
            </a:r>
            <a:endParaRPr kumimoji="0" lang="en-US" sz="13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sz="1300"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sz="1300" dirty="0">
                <a:latin typeface="Arial" panose="020B0604020202020204" pitchFamily="34" charset="0"/>
                <a:cs typeface="Arial" panose="020B0604020202020204" pitchFamily="34" charset="0"/>
              </a:rPr>
              <a:t>To upload the file, use the system format. For any confusion, download the sample format.</a:t>
            </a:r>
            <a:endParaRPr kumimoji="0" lang="en-US" sz="13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8" name="Picture 7">
            <a:extLst>
              <a:ext uri="{FF2B5EF4-FFF2-40B4-BE49-F238E27FC236}">
                <a16:creationId xmlns:a16="http://schemas.microsoft.com/office/drawing/2014/main" id="{6365896D-C7C6-4AC6-8190-7A486706F4F9}"/>
              </a:ext>
            </a:extLst>
          </p:cNvPr>
          <p:cNvPicPr>
            <a:picLocks noChangeAspect="1"/>
          </p:cNvPicPr>
          <p:nvPr/>
        </p:nvPicPr>
        <p:blipFill>
          <a:blip r:embed="rId2"/>
          <a:stretch>
            <a:fillRect/>
          </a:stretch>
        </p:blipFill>
        <p:spPr>
          <a:xfrm>
            <a:off x="463639" y="1122026"/>
            <a:ext cx="8194740" cy="4310064"/>
          </a:xfrm>
          <a:prstGeom prst="rect">
            <a:avLst/>
          </a:prstGeom>
        </p:spPr>
      </p:pic>
      <p:sp>
        <p:nvSpPr>
          <p:cNvPr id="9" name="Rectangle 8">
            <a:extLst>
              <a:ext uri="{FF2B5EF4-FFF2-40B4-BE49-F238E27FC236}">
                <a16:creationId xmlns:a16="http://schemas.microsoft.com/office/drawing/2014/main" id="{7290779C-3945-4194-871E-0D614953CECC}"/>
              </a:ext>
            </a:extLst>
          </p:cNvPr>
          <p:cNvSpPr/>
          <p:nvPr/>
        </p:nvSpPr>
        <p:spPr>
          <a:xfrm>
            <a:off x="463639" y="1123406"/>
            <a:ext cx="8201390" cy="432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84956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E38699-F93B-440E-94BA-263AEC8F2BF8}"/>
              </a:ext>
            </a:extLst>
          </p:cNvPr>
          <p:cNvPicPr>
            <a:picLocks noChangeAspect="1"/>
          </p:cNvPicPr>
          <p:nvPr/>
        </p:nvPicPr>
        <p:blipFill>
          <a:blip r:embed="rId2"/>
          <a:stretch>
            <a:fillRect/>
          </a:stretch>
        </p:blipFill>
        <p:spPr>
          <a:xfrm>
            <a:off x="463639" y="1098183"/>
            <a:ext cx="8316479" cy="4256704"/>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23</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Rectangle 9">
            <a:extLst>
              <a:ext uri="{FF2B5EF4-FFF2-40B4-BE49-F238E27FC236}">
                <a16:creationId xmlns:a16="http://schemas.microsoft.com/office/drawing/2014/main" id="{0E883E46-C056-4BD9-9D15-090C493319B8}"/>
              </a:ext>
            </a:extLst>
          </p:cNvPr>
          <p:cNvSpPr/>
          <p:nvPr/>
        </p:nvSpPr>
        <p:spPr>
          <a:xfrm>
            <a:off x="463639" y="1097280"/>
            <a:ext cx="8316479" cy="4241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peech Bubble: Oval 8">
            <a:extLst>
              <a:ext uri="{FF2B5EF4-FFF2-40B4-BE49-F238E27FC236}">
                <a16:creationId xmlns:a16="http://schemas.microsoft.com/office/drawing/2014/main" id="{6E443818-46C6-453D-8C5A-5C9BCA949B24}"/>
              </a:ext>
            </a:extLst>
          </p:cNvPr>
          <p:cNvSpPr/>
          <p:nvPr/>
        </p:nvSpPr>
        <p:spPr>
          <a:xfrm>
            <a:off x="1620565" y="4912531"/>
            <a:ext cx="3378200" cy="1202338"/>
          </a:xfrm>
          <a:prstGeom prst="wedgeEllipseCallout">
            <a:avLst>
              <a:gd name="adj1" fmla="val -39533"/>
              <a:gd name="adj2" fmla="val -279421"/>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searching the user information</a:t>
            </a:r>
          </a:p>
        </p:txBody>
      </p:sp>
      <p:sp>
        <p:nvSpPr>
          <p:cNvPr id="8" name="Speech Bubble: Oval 7">
            <a:extLst>
              <a:ext uri="{FF2B5EF4-FFF2-40B4-BE49-F238E27FC236}">
                <a16:creationId xmlns:a16="http://schemas.microsoft.com/office/drawing/2014/main" id="{93B28935-7168-406E-A199-1230206E8A9B}"/>
              </a:ext>
            </a:extLst>
          </p:cNvPr>
          <p:cNvSpPr/>
          <p:nvPr/>
        </p:nvSpPr>
        <p:spPr>
          <a:xfrm>
            <a:off x="8780118" y="1346200"/>
            <a:ext cx="3191933" cy="999066"/>
          </a:xfrm>
          <a:prstGeom prst="wedgeEllipseCallout">
            <a:avLst>
              <a:gd name="adj1" fmla="val -57703"/>
              <a:gd name="adj2" fmla="val 10148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Only custom user is allowed to assign stock.</a:t>
            </a:r>
          </a:p>
        </p:txBody>
      </p:sp>
    </p:spTree>
    <p:extLst>
      <p:ext uri="{BB962C8B-B14F-4D97-AF65-F5344CB8AC3E}">
        <p14:creationId xmlns:p14="http://schemas.microsoft.com/office/powerpoint/2010/main" val="5611276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Anonymous upload of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74184" y="6605588"/>
            <a:ext cx="395735" cy="225709"/>
          </a:xfrm>
        </p:spPr>
        <p:txBody>
          <a:bodyPr/>
          <a:lstStyle/>
          <a:p>
            <a:fld id="{86CB4B4D-7CA3-9044-876B-883B54F8677D}" type="slidenum">
              <a:rPr lang="en-IN" smtClean="0"/>
              <a:pPr/>
              <a:t>24</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Box 8">
            <a:extLst>
              <a:ext uri="{FF2B5EF4-FFF2-40B4-BE49-F238E27FC236}">
                <a16:creationId xmlns:a16="http://schemas.microsoft.com/office/drawing/2014/main" id="{3FA6CB96-8DD0-440A-B051-171F424E3806}"/>
              </a:ext>
            </a:extLst>
          </p:cNvPr>
          <p:cNvSpPr txBox="1"/>
          <p:nvPr/>
        </p:nvSpPr>
        <p:spPr>
          <a:xfrm>
            <a:off x="7741920" y="1516186"/>
            <a:ext cx="4145280" cy="2602968"/>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t>End-user can upload stock using the Anonymous stock upload option available in the DMC home page. </a:t>
            </a:r>
          </a:p>
          <a:p>
            <a:pPr marL="285750" indent="-285750" algn="just">
              <a:buFont typeface="Wingdings" panose="05000000000000000000" pitchFamily="2" charset="2"/>
              <a:buChar char="v"/>
            </a:pPr>
            <a:r>
              <a:rPr lang="en-IN" dirty="0"/>
              <a:t>No personal details will be asked for in case the user wants to hide his /her identity. </a:t>
            </a:r>
          </a:p>
          <a:p>
            <a:pPr marL="285750" indent="-285750" algn="just">
              <a:buFont typeface="Wingdings" panose="05000000000000000000" pitchFamily="2" charset="2"/>
              <a:buChar char="v"/>
            </a:pPr>
            <a:r>
              <a:rPr lang="en-IN" dirty="0"/>
              <a:t>Email id is provided if the user wants to get an update for the stock. But that is not mandatory.</a:t>
            </a:r>
          </a:p>
        </p:txBody>
      </p:sp>
      <p:pic>
        <p:nvPicPr>
          <p:cNvPr id="6" name="Picture 5">
            <a:extLst>
              <a:ext uri="{FF2B5EF4-FFF2-40B4-BE49-F238E27FC236}">
                <a16:creationId xmlns:a16="http://schemas.microsoft.com/office/drawing/2014/main" id="{89EAA9AE-A2C1-4DB7-A973-E3AAEA386095}"/>
              </a:ext>
            </a:extLst>
          </p:cNvPr>
          <p:cNvPicPr>
            <a:picLocks noChangeAspect="1"/>
          </p:cNvPicPr>
          <p:nvPr/>
        </p:nvPicPr>
        <p:blipFill>
          <a:blip r:embed="rId2"/>
          <a:stretch>
            <a:fillRect/>
          </a:stretch>
        </p:blipFill>
        <p:spPr>
          <a:xfrm>
            <a:off x="463639" y="1125718"/>
            <a:ext cx="7179469" cy="4282305"/>
          </a:xfrm>
          <a:prstGeom prst="rect">
            <a:avLst/>
          </a:prstGeom>
        </p:spPr>
      </p:pic>
      <p:sp>
        <p:nvSpPr>
          <p:cNvPr id="8" name="Rectangle 7">
            <a:extLst>
              <a:ext uri="{FF2B5EF4-FFF2-40B4-BE49-F238E27FC236}">
                <a16:creationId xmlns:a16="http://schemas.microsoft.com/office/drawing/2014/main" id="{03D03746-7E9A-41E8-821A-4802346B46C2}"/>
              </a:ext>
            </a:extLst>
          </p:cNvPr>
          <p:cNvSpPr/>
          <p:nvPr/>
        </p:nvSpPr>
        <p:spPr>
          <a:xfrm>
            <a:off x="463639" y="1123406"/>
            <a:ext cx="7173778" cy="4293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59261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858556" y="4481692"/>
            <a:ext cx="3019613" cy="10149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858556" y="1640747"/>
            <a:ext cx="3019612" cy="111229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Edit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94734" y="6605588"/>
            <a:ext cx="375186" cy="225709"/>
          </a:xfrm>
        </p:spPr>
        <p:txBody>
          <a:bodyPr/>
          <a:lstStyle/>
          <a:p>
            <a:fld id="{86CB4B4D-7CA3-9044-876B-883B54F8677D}" type="slidenum">
              <a:rPr lang="en-IN" smtClean="0"/>
              <a:pPr/>
              <a:t>25</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236296" y="1921625"/>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9579235" y="1951718"/>
            <a:ext cx="1084623"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75304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451543"/>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User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537830" y="4761104"/>
            <a:ext cx="1510268"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3820873"/>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308342" y="673170"/>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7993024" y="5826353"/>
            <a:ext cx="3172421" cy="408620"/>
          </a:xfrm>
          <a:prstGeom prst="wedgeRoundRectCallout">
            <a:avLst>
              <a:gd name="adj1" fmla="val -10601"/>
              <a:gd name="adj2" fmla="val -128650"/>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Stock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a:extLst>
              <a:ext uri="{FF2B5EF4-FFF2-40B4-BE49-F238E27FC236}">
                <a16:creationId xmlns:a16="http://schemas.microsoft.com/office/drawing/2014/main" id="{501F791D-FA88-4C23-B245-905D439344E5}"/>
              </a:ext>
            </a:extLst>
          </p:cNvPr>
          <p:cNvPicPr>
            <a:picLocks noChangeAspect="1"/>
          </p:cNvPicPr>
          <p:nvPr/>
        </p:nvPicPr>
        <p:blipFill>
          <a:blip r:embed="rId2"/>
          <a:stretch>
            <a:fillRect/>
          </a:stretch>
        </p:blipFill>
        <p:spPr>
          <a:xfrm>
            <a:off x="463638" y="1097551"/>
            <a:ext cx="7244097" cy="4764719"/>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View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a:xfrm>
            <a:off x="11702266" y="6605588"/>
            <a:ext cx="467654" cy="225709"/>
          </a:xfrm>
        </p:spPr>
        <p:txBody>
          <a:bodyPr/>
          <a:lstStyle/>
          <a:p>
            <a:fld id="{86CB4B4D-7CA3-9044-876B-883B54F8677D}" type="slidenum">
              <a:rPr lang="en-IN" smtClean="0"/>
              <a:pPr/>
              <a:t>26</a:t>
            </a:fld>
            <a:endParaRPr lang="en-IN" dirty="0"/>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02679" y="5725287"/>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32565" y="1013886"/>
            <a:ext cx="3703528" cy="526297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stock?</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Retailer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Distributor</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Manufacturer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pic>
        <p:nvPicPr>
          <p:cNvPr id="7" name="Picture 6">
            <a:extLst>
              <a:ext uri="{FF2B5EF4-FFF2-40B4-BE49-F238E27FC236}">
                <a16:creationId xmlns:a16="http://schemas.microsoft.com/office/drawing/2014/main" id="{9A146351-ECAB-47CD-8874-3FDDA22F558E}"/>
              </a:ext>
            </a:extLst>
          </p:cNvPr>
          <p:cNvPicPr>
            <a:picLocks noChangeAspect="1"/>
          </p:cNvPicPr>
          <p:nvPr/>
        </p:nvPicPr>
        <p:blipFill>
          <a:blip r:embed="rId2"/>
          <a:stretch>
            <a:fillRect/>
          </a:stretch>
        </p:blipFill>
        <p:spPr>
          <a:xfrm>
            <a:off x="463639" y="1130871"/>
            <a:ext cx="7652750" cy="4477430"/>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stock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APPROVAL_PENDING_FROM_CEIR_ADMIN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user in case of REJECTED_BY_SYSTEM and in case of SUCCESS email is sent to both user and all registered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User can withdraw stock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6" name="Picture 5">
            <a:extLst>
              <a:ext uri="{FF2B5EF4-FFF2-40B4-BE49-F238E27FC236}">
                <a16:creationId xmlns:a16="http://schemas.microsoft.com/office/drawing/2014/main" id="{EBA109D3-EC7E-45A4-8D0B-FA7799437941}"/>
              </a:ext>
            </a:extLst>
          </p:cNvPr>
          <p:cNvPicPr>
            <a:picLocks noChangeAspect="1"/>
          </p:cNvPicPr>
          <p:nvPr/>
        </p:nvPicPr>
        <p:blipFill>
          <a:blip r:embed="rId2"/>
          <a:stretch>
            <a:fillRect/>
          </a:stretch>
        </p:blipFill>
        <p:spPr>
          <a:xfrm>
            <a:off x="463639" y="1114018"/>
            <a:ext cx="8563629" cy="3808848"/>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59117" y="4960543"/>
            <a:ext cx="10457501" cy="1108285"/>
          </a:xfrm>
          <a:prstGeom prst="rect">
            <a:avLst/>
          </a:prstGeom>
        </p:spPr>
        <p:txBody>
          <a:bodyPr wrap="square">
            <a:spAutoFit/>
          </a:bodyPr>
          <a:lstStyle/>
          <a:p>
            <a:r>
              <a:rPr lang="en-US" sz="2200" dirty="0">
                <a:latin typeface="Arial" panose="020B0604020202020204" pitchFamily="34" charset="0"/>
                <a:cs typeface="Arial" panose="020B0604020202020204" pitchFamily="34" charset="0"/>
              </a:rPr>
              <a:t>Stock after successful processing are sent to the CEIR Admin queue for Approval / Rejection.</a:t>
            </a:r>
          </a:p>
          <a:p>
            <a:r>
              <a:rPr lang="en-US" sz="2200" dirty="0">
                <a:latin typeface="Arial" panose="020B0604020202020204" pitchFamily="34" charset="0"/>
                <a:cs typeface="Arial" panose="020B0604020202020204" pitchFamily="34" charset="0"/>
              </a:rPr>
              <a:t>On Approval, stock is finally approved to be used in the network.</a:t>
            </a:r>
          </a:p>
        </p:txBody>
      </p:sp>
      <p:pic>
        <p:nvPicPr>
          <p:cNvPr id="8" name="Picture 7">
            <a:extLst>
              <a:ext uri="{FF2B5EF4-FFF2-40B4-BE49-F238E27FC236}">
                <a16:creationId xmlns:a16="http://schemas.microsoft.com/office/drawing/2014/main" id="{1061E0BE-A3D4-4FFC-B0FC-5A3F630F1AC5}"/>
              </a:ext>
            </a:extLst>
          </p:cNvPr>
          <p:cNvPicPr>
            <a:picLocks noChangeAspect="1"/>
          </p:cNvPicPr>
          <p:nvPr/>
        </p:nvPicPr>
        <p:blipFill>
          <a:blip r:embed="rId2"/>
          <a:stretch>
            <a:fillRect/>
          </a:stretch>
        </p:blipFill>
        <p:spPr>
          <a:xfrm>
            <a:off x="459117" y="1063209"/>
            <a:ext cx="9146437" cy="3588474"/>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564628" y="1058808"/>
            <a:ext cx="6002931" cy="5308125"/>
          </a:xfrm>
          <a:prstGeom prst="rect">
            <a:avLst/>
          </a:prstGeom>
          <a:effectLst/>
        </p:spPr>
        <p:txBody>
          <a:bodyPr vert="horz" lIns="91440" tIns="45720" rIns="91440" bIns="45720" rtlCol="0" anchor="t">
            <a:normAutofit fontScale="2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8000" dirty="0">
                <a:effectLst/>
              </a:rPr>
              <a:t>S</a:t>
            </a:r>
            <a:r>
              <a:rPr lang="en-US" sz="7200" dirty="0">
                <a:effectLst/>
              </a:rPr>
              <a:t>tock Management Feature allows user to upload their</a:t>
            </a:r>
          </a:p>
          <a:p>
            <a:pPr marL="0" indent="0">
              <a:buNone/>
            </a:pPr>
            <a:r>
              <a:rPr lang="en-US" sz="7200" dirty="0">
                <a:effectLst/>
              </a:rPr>
              <a:t>SIM based devices into the CEIR system. The stock </a:t>
            </a:r>
          </a:p>
          <a:p>
            <a:pPr marL="0" indent="0">
              <a:buNone/>
            </a:pPr>
            <a:r>
              <a:rPr lang="en-US" sz="7200" dirty="0">
                <a:effectLst/>
              </a:rPr>
              <a:t>details for device can be uploaded using this feature</a:t>
            </a:r>
          </a:p>
          <a:p>
            <a:pPr marL="0" indent="0">
              <a:buNone/>
            </a:pPr>
            <a:endParaRPr lang="en-US" sz="7200" dirty="0">
              <a:effectLst/>
            </a:endParaRPr>
          </a:p>
          <a:p>
            <a:pPr marL="0" indent="0">
              <a:buNone/>
            </a:pPr>
            <a:r>
              <a:rPr lang="en-US" sz="7200" dirty="0">
                <a:effectLst/>
              </a:rPr>
              <a:t>Stock Management Feature is used in following cases:</a:t>
            </a:r>
          </a:p>
          <a:p>
            <a:pPr marL="0" indent="0">
              <a:buNone/>
            </a:pPr>
            <a:endParaRPr lang="en-US" sz="7200" dirty="0">
              <a:effectLst/>
            </a:endParaRPr>
          </a:p>
          <a:p>
            <a:pPr>
              <a:lnSpc>
                <a:spcPct val="120000"/>
              </a:lnSpc>
              <a:spcBef>
                <a:spcPts val="0"/>
              </a:spcBef>
              <a:buFont typeface="Wingdings" panose="05000000000000000000" pitchFamily="2" charset="2"/>
              <a:buChar char="v"/>
            </a:pPr>
            <a:r>
              <a:rPr lang="en-US" sz="7200" dirty="0"/>
              <a:t>Importer wants to upload stock in grace period</a:t>
            </a:r>
          </a:p>
          <a:p>
            <a:pPr>
              <a:lnSpc>
                <a:spcPct val="120000"/>
              </a:lnSpc>
              <a:spcBef>
                <a:spcPts val="0"/>
              </a:spcBef>
              <a:buFont typeface="Wingdings" panose="05000000000000000000" pitchFamily="2" charset="2"/>
              <a:buChar char="v"/>
            </a:pPr>
            <a:r>
              <a:rPr lang="en-US" sz="7200" dirty="0"/>
              <a:t>Distributor wants to upload stock </a:t>
            </a:r>
          </a:p>
          <a:p>
            <a:pPr>
              <a:lnSpc>
                <a:spcPct val="120000"/>
              </a:lnSpc>
              <a:spcBef>
                <a:spcPts val="0"/>
              </a:spcBef>
              <a:buFont typeface="Wingdings" panose="05000000000000000000" pitchFamily="2" charset="2"/>
              <a:buChar char="v"/>
            </a:pPr>
            <a:r>
              <a:rPr lang="en-US" sz="7200" dirty="0"/>
              <a:t>Retailer wants to upload stock</a:t>
            </a:r>
          </a:p>
          <a:p>
            <a:pPr>
              <a:lnSpc>
                <a:spcPct val="120000"/>
              </a:lnSpc>
              <a:spcBef>
                <a:spcPts val="0"/>
              </a:spcBef>
              <a:buFont typeface="Wingdings" panose="05000000000000000000" pitchFamily="2" charset="2"/>
              <a:buChar char="v"/>
            </a:pPr>
            <a:r>
              <a:rPr lang="en-US" sz="7200" dirty="0"/>
              <a:t>Manufacturer wants to upload fresh stock</a:t>
            </a:r>
          </a:p>
          <a:p>
            <a:pPr>
              <a:lnSpc>
                <a:spcPct val="120000"/>
              </a:lnSpc>
              <a:spcBef>
                <a:spcPts val="0"/>
              </a:spcBef>
              <a:buFont typeface="Wingdings" panose="05000000000000000000" pitchFamily="2" charset="2"/>
              <a:buChar char="v"/>
            </a:pPr>
            <a:r>
              <a:rPr lang="en-US" sz="7200" dirty="0"/>
              <a:t>Custom wants to assign stock to distributor/retailer once auction is completed</a:t>
            </a:r>
          </a:p>
          <a:p>
            <a:pPr>
              <a:lnSpc>
                <a:spcPct val="120000"/>
              </a:lnSpc>
              <a:spcBef>
                <a:spcPts val="0"/>
              </a:spcBef>
              <a:buFont typeface="Wingdings" panose="05000000000000000000" pitchFamily="2" charset="2"/>
              <a:buChar char="v"/>
            </a:pPr>
            <a:r>
              <a:rPr lang="en-US" sz="7200" dirty="0"/>
              <a:t>Anonymous user wants to upload stock in grace period to avoid any unforeseen challenges (Unregistered User) </a:t>
            </a:r>
          </a:p>
          <a:p>
            <a:pPr>
              <a:buFont typeface="Wingdings" panose="05000000000000000000" pitchFamily="2" charset="2"/>
              <a:buChar char="v"/>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25" name="Picture 24"/>
          <p:cNvPicPr>
            <a:picLocks noChangeAspect="1"/>
          </p:cNvPicPr>
          <p:nvPr/>
        </p:nvPicPr>
        <p:blipFill>
          <a:blip r:embed="rId2"/>
          <a:stretch>
            <a:fillRect/>
          </a:stretch>
        </p:blipFill>
        <p:spPr>
          <a:xfrm>
            <a:off x="6922433" y="2998917"/>
            <a:ext cx="783412" cy="783412"/>
          </a:xfrm>
          <a:prstGeom prst="rect">
            <a:avLst/>
          </a:prstGeom>
        </p:spPr>
      </p:pic>
      <p:pic>
        <p:nvPicPr>
          <p:cNvPr id="30" name="Picture 29"/>
          <p:cNvPicPr>
            <a:picLocks noChangeAspect="1"/>
          </p:cNvPicPr>
          <p:nvPr/>
        </p:nvPicPr>
        <p:blipFill>
          <a:blip r:embed="rId3"/>
          <a:stretch>
            <a:fillRect/>
          </a:stretch>
        </p:blipFill>
        <p:spPr>
          <a:xfrm>
            <a:off x="10587898" y="3618808"/>
            <a:ext cx="955483" cy="955483"/>
          </a:xfrm>
          <a:prstGeom prst="rect">
            <a:avLst/>
          </a:prstGeom>
        </p:spPr>
      </p:pic>
      <p:sp>
        <p:nvSpPr>
          <p:cNvPr id="31" name="TextBox 30"/>
          <p:cNvSpPr txBox="1"/>
          <p:nvPr/>
        </p:nvSpPr>
        <p:spPr>
          <a:xfrm>
            <a:off x="7675054" y="2266673"/>
            <a:ext cx="907194" cy="307777"/>
          </a:xfrm>
          <a:prstGeom prst="rect">
            <a:avLst/>
          </a:prstGeom>
          <a:noFill/>
        </p:spPr>
        <p:txBody>
          <a:bodyPr wrap="none" rtlCol="0">
            <a:spAutoFit/>
          </a:bodyPr>
          <a:lstStyle/>
          <a:p>
            <a:r>
              <a:rPr lang="en-US" sz="1400" dirty="0"/>
              <a:t>Importers</a:t>
            </a:r>
          </a:p>
        </p:txBody>
      </p:sp>
      <p:pic>
        <p:nvPicPr>
          <p:cNvPr id="34" name="Picture 33"/>
          <p:cNvPicPr>
            <a:picLocks noChangeAspect="1"/>
          </p:cNvPicPr>
          <p:nvPr/>
        </p:nvPicPr>
        <p:blipFill>
          <a:blip r:embed="rId2"/>
          <a:stretch>
            <a:fillRect/>
          </a:stretch>
        </p:blipFill>
        <p:spPr>
          <a:xfrm>
            <a:off x="8590760" y="2987457"/>
            <a:ext cx="783412" cy="783412"/>
          </a:xfrm>
          <a:prstGeom prst="rect">
            <a:avLst/>
          </a:prstGeom>
        </p:spPr>
      </p:pic>
      <p:sp>
        <p:nvSpPr>
          <p:cNvPr id="36" name="TextBox 35"/>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38" name="Picture 37"/>
          <p:cNvPicPr>
            <a:picLocks noChangeAspect="1"/>
          </p:cNvPicPr>
          <p:nvPr/>
        </p:nvPicPr>
        <p:blipFill>
          <a:blip r:embed="rId2"/>
          <a:stretch>
            <a:fillRect/>
          </a:stretch>
        </p:blipFill>
        <p:spPr>
          <a:xfrm>
            <a:off x="6910949" y="4817227"/>
            <a:ext cx="783412" cy="783412"/>
          </a:xfrm>
          <a:prstGeom prst="rect">
            <a:avLst/>
          </a:prstGeom>
        </p:spPr>
      </p:pic>
      <p:sp>
        <p:nvSpPr>
          <p:cNvPr id="39" name="TextBox 38"/>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40" name="Picture 39"/>
          <p:cNvPicPr>
            <a:picLocks noChangeAspect="1"/>
          </p:cNvPicPr>
          <p:nvPr/>
        </p:nvPicPr>
        <p:blipFill>
          <a:blip r:embed="rId2"/>
          <a:stretch>
            <a:fillRect/>
          </a:stretch>
        </p:blipFill>
        <p:spPr>
          <a:xfrm>
            <a:off x="8579276" y="4805767"/>
            <a:ext cx="783412" cy="783412"/>
          </a:xfrm>
          <a:prstGeom prst="rect">
            <a:avLst/>
          </a:prstGeom>
        </p:spPr>
      </p:pic>
      <p:sp>
        <p:nvSpPr>
          <p:cNvPr id="41" name="TextBox 40"/>
          <p:cNvSpPr txBox="1"/>
          <p:nvPr/>
        </p:nvSpPr>
        <p:spPr>
          <a:xfrm>
            <a:off x="8664893" y="5509450"/>
            <a:ext cx="743175" cy="307777"/>
          </a:xfrm>
          <a:prstGeom prst="rect">
            <a:avLst/>
          </a:prstGeom>
          <a:noFill/>
        </p:spPr>
        <p:txBody>
          <a:bodyPr wrap="none" rtlCol="0">
            <a:spAutoFit/>
          </a:bodyPr>
          <a:lstStyle/>
          <a:p>
            <a:r>
              <a:rPr lang="en-US" sz="1400" dirty="0"/>
              <a:t>Custom</a:t>
            </a:r>
          </a:p>
        </p:txBody>
      </p:sp>
      <p:sp>
        <p:nvSpPr>
          <p:cNvPr id="42" name="TextBox 41"/>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45" name="Straight Arrow Connector 44"/>
          <p:cNvCxnSpPr>
            <a:stCxn id="38"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62216" y="3747957"/>
            <a:ext cx="1198503" cy="307777"/>
          </a:xfrm>
          <a:prstGeom prst="rect">
            <a:avLst/>
          </a:prstGeom>
          <a:noFill/>
        </p:spPr>
        <p:txBody>
          <a:bodyPr wrap="none" rtlCol="0">
            <a:spAutoFit/>
          </a:bodyPr>
          <a:lstStyle/>
          <a:p>
            <a:r>
              <a:rPr lang="en-US" sz="1400" dirty="0"/>
              <a:t>Manufacturer</a:t>
            </a:r>
          </a:p>
        </p:txBody>
      </p:sp>
      <p:pic>
        <p:nvPicPr>
          <p:cNvPr id="50" name="Picture 49"/>
          <p:cNvPicPr>
            <a:picLocks noChangeAspect="1"/>
          </p:cNvPicPr>
          <p:nvPr/>
        </p:nvPicPr>
        <p:blipFill>
          <a:blip r:embed="rId2"/>
          <a:stretch>
            <a:fillRect/>
          </a:stretch>
        </p:blipFill>
        <p:spPr>
          <a:xfrm>
            <a:off x="7703041" y="1567394"/>
            <a:ext cx="783412" cy="783412"/>
          </a:xfrm>
          <a:prstGeom prst="rect">
            <a:avLst/>
          </a:prstGeom>
        </p:spPr>
      </p:pic>
    </p:spTree>
    <p:extLst>
      <p:ext uri="{BB962C8B-B14F-4D97-AF65-F5344CB8AC3E}">
        <p14:creationId xmlns:p14="http://schemas.microsoft.com/office/powerpoint/2010/main" val="2642033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318042"/>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stock. Remarks have to be updated for the same.</a:t>
            </a:r>
          </a:p>
        </p:txBody>
      </p:sp>
      <p:pic>
        <p:nvPicPr>
          <p:cNvPr id="8" name="Picture 7">
            <a:extLst>
              <a:ext uri="{FF2B5EF4-FFF2-40B4-BE49-F238E27FC236}">
                <a16:creationId xmlns:a16="http://schemas.microsoft.com/office/drawing/2014/main" id="{74D1B4EB-C1C1-40E8-A7E1-9AF32DC2585D}"/>
              </a:ext>
            </a:extLst>
          </p:cNvPr>
          <p:cNvPicPr>
            <a:picLocks noChangeAspect="1"/>
          </p:cNvPicPr>
          <p:nvPr/>
        </p:nvPicPr>
        <p:blipFill>
          <a:blip r:embed="rId2"/>
          <a:stretch>
            <a:fillRect/>
          </a:stretch>
        </p:blipFill>
        <p:spPr>
          <a:xfrm>
            <a:off x="433005" y="1133441"/>
            <a:ext cx="11314127" cy="3926239"/>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Stock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009699"/>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stock. Remarks have to be updated for the same.</a:t>
            </a:r>
          </a:p>
        </p:txBody>
      </p:sp>
      <p:pic>
        <p:nvPicPr>
          <p:cNvPr id="8" name="Picture 7">
            <a:extLst>
              <a:ext uri="{FF2B5EF4-FFF2-40B4-BE49-F238E27FC236}">
                <a16:creationId xmlns:a16="http://schemas.microsoft.com/office/drawing/2014/main" id="{5C0FE51B-5784-4FA3-98B0-A4EBBDBCB4FF}"/>
              </a:ext>
            </a:extLst>
          </p:cNvPr>
          <p:cNvPicPr>
            <a:picLocks noChangeAspect="1"/>
          </p:cNvPicPr>
          <p:nvPr/>
        </p:nvPicPr>
        <p:blipFill>
          <a:blip r:embed="rId2"/>
          <a:stretch>
            <a:fillRect/>
          </a:stretch>
        </p:blipFill>
        <p:spPr>
          <a:xfrm>
            <a:off x="463639" y="1140415"/>
            <a:ext cx="10627550" cy="3666716"/>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b="1" dirty="0">
                <a:latin typeface="Arial" panose="020B0604020202020204" pitchFamily="34" charset="0"/>
                <a:cs typeface="Arial" panose="020B0604020202020204" pitchFamily="34" charset="0"/>
              </a:rPr>
              <a:t>Filter Stock</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Stock can be filtered on the basis of </a:t>
            </a:r>
          </a:p>
          <a:p>
            <a:pPr lvl="1"/>
            <a:r>
              <a:rPr lang="en-IN" dirty="0"/>
              <a:t>Date filters</a:t>
            </a:r>
          </a:p>
          <a:p>
            <a:pPr lvl="1"/>
            <a:r>
              <a:rPr lang="en-IN" dirty="0"/>
              <a:t>Transaction ID</a:t>
            </a:r>
          </a:p>
          <a:p>
            <a:pPr lvl="1"/>
            <a:r>
              <a:rPr lang="en-IN" dirty="0"/>
              <a:t>Stock Status</a:t>
            </a:r>
          </a:p>
          <a:p>
            <a:r>
              <a:rPr lang="en-IN" dirty="0"/>
              <a:t>The User ( Importer/ Retailer/ Distributor/ Manufacturer/ Custom / CEIR Admin) can also use a combination of more than one filters to filter the stock.</a:t>
            </a:r>
          </a:p>
          <a:p>
            <a:r>
              <a:rPr lang="en-IN" dirty="0"/>
              <a:t>Users  can view old stock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B973E86-A018-40C6-BDF6-28D3886EFBB7}"/>
              </a:ext>
            </a:extLst>
          </p:cNvPr>
          <p:cNvPicPr>
            <a:picLocks noChangeAspect="1"/>
          </p:cNvPicPr>
          <p:nvPr/>
        </p:nvPicPr>
        <p:blipFill>
          <a:blip r:embed="rId2"/>
          <a:stretch>
            <a:fillRect/>
          </a:stretch>
        </p:blipFill>
        <p:spPr>
          <a:xfrm>
            <a:off x="463639" y="4071940"/>
            <a:ext cx="10800624" cy="592527"/>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Export Stock</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Stock can be exported in a .csv file using the export button.</a:t>
            </a:r>
          </a:p>
          <a:p>
            <a:pPr lvl="1"/>
            <a:r>
              <a:rPr lang="en-IN" dirty="0"/>
              <a:t>User ( Importer/ Retailer/ Distributor/ Manufacturer/ Custom/ CEIR Admin) can export all stock assigned to the respective user. </a:t>
            </a:r>
          </a:p>
          <a:p>
            <a:pPr lvl="1"/>
            <a:r>
              <a:rPr lang="en-IN" dirty="0"/>
              <a:t>User (Importer/ Retailer/ Distributor/ Manufacturer/ Custom/ CEIR Admin) can export filtered stock.</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A7AC6134-40DC-492D-B988-98C6C4021D85}"/>
              </a:ext>
            </a:extLst>
          </p:cNvPr>
          <p:cNvPicPr>
            <a:picLocks noChangeAspect="1"/>
          </p:cNvPicPr>
          <p:nvPr/>
        </p:nvPicPr>
        <p:blipFill>
          <a:blip r:embed="rId2"/>
          <a:stretch>
            <a:fillRect/>
          </a:stretch>
        </p:blipFill>
        <p:spPr>
          <a:xfrm>
            <a:off x="682126" y="2974384"/>
            <a:ext cx="10670525" cy="1780496"/>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Policy</a:t>
            </a:r>
            <a:r>
              <a:rPr lang="en-IN" dirty="0"/>
              <a: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298575"/>
            <a:ext cx="10683430" cy="1691772"/>
          </a:xfrm>
        </p:spPr>
        <p:txBody>
          <a:bodyPr>
            <a:normAutofit/>
          </a:bodyPr>
          <a:lstStyle/>
          <a:p>
            <a:r>
              <a:rPr lang="en-IN" dirty="0"/>
              <a:t>Policy for grace and post grace period will be different for stock management for different types of users. 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86298189"/>
              </p:ext>
            </p:extLst>
          </p:nvPr>
        </p:nvGraphicFramePr>
        <p:xfrm>
          <a:off x="686439" y="2295868"/>
          <a:ext cx="10061368" cy="4326800"/>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Grace Period:</a:t>
                      </a:r>
                      <a:r>
                        <a:rPr lang="en-US" sz="1800" baseline="0" dirty="0"/>
                        <a:t> Same to what importer has for consignment management</a:t>
                      </a:r>
                    </a:p>
                    <a:p>
                      <a:r>
                        <a:rPr lang="en-US" sz="1800" baseline="0" dirty="0"/>
                        <a:t>Post Grace Period: Same as grace period</a:t>
                      </a:r>
                    </a:p>
                    <a:p>
                      <a:endParaRPr lang="en-US" sz="1800" dirty="0"/>
                    </a:p>
                  </a:txBody>
                  <a:tcPr/>
                </a:tc>
                <a:extLst>
                  <a:ext uri="{0D108BD9-81ED-4DB2-BD59-A6C34878D82A}">
                    <a16:rowId xmlns:a16="http://schemas.microsoft.com/office/drawing/2014/main" val="10001"/>
                  </a:ext>
                </a:extLst>
              </a:tr>
              <a:tr h="845616">
                <a:tc>
                  <a:txBody>
                    <a:bodyPr/>
                    <a:lstStyle/>
                    <a:p>
                      <a:r>
                        <a:rPr lang="en-IN" sz="1800" dirty="0"/>
                        <a:t>Custom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Importer</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Feature not available to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r h="10407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Retailer/Distributor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Grace</a:t>
                      </a:r>
                      <a:r>
                        <a:rPr lang="en-US" sz="1800" baseline="0" dirty="0"/>
                        <a:t> Period: Stock would be regularized if device is found to be invalid.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Post Grace Period: Reject the request if device is found to be invalid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What next after Approval of Stock?</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11201300"/>
              </p:ext>
            </p:extLst>
          </p:nvPr>
        </p:nvGraphicFramePr>
        <p:xfrm>
          <a:off x="563529" y="1695068"/>
          <a:ext cx="10061368" cy="3162943"/>
        </p:xfrm>
        <a:graphic>
          <a:graphicData uri="http://schemas.openxmlformats.org/drawingml/2006/table">
            <a:tbl>
              <a:tblPr firstRow="1" bandRow="1">
                <a:tableStyleId>{69012ECD-51FC-41F1-AA8D-1B2483CD663E}</a:tableStyleId>
              </a:tblPr>
              <a:tblGrid>
                <a:gridCol w="2866147">
                  <a:extLst>
                    <a:ext uri="{9D8B030D-6E8A-4147-A177-3AD203B41FA5}">
                      <a16:colId xmlns:a16="http://schemas.microsoft.com/office/drawing/2014/main" val="20000"/>
                    </a:ext>
                  </a:extLst>
                </a:gridCol>
                <a:gridCol w="7195221">
                  <a:extLst>
                    <a:ext uri="{9D8B030D-6E8A-4147-A177-3AD203B41FA5}">
                      <a16:colId xmlns:a16="http://schemas.microsoft.com/office/drawing/2014/main" val="20001"/>
                    </a:ext>
                  </a:extLst>
                </a:gridCol>
              </a:tblGrid>
              <a:tr h="611627">
                <a:tc>
                  <a:txBody>
                    <a:bodyPr/>
                    <a:lstStyle/>
                    <a:p>
                      <a:pPr algn="ctr"/>
                      <a:r>
                        <a:rPr lang="en-US" sz="3000" dirty="0"/>
                        <a:t>User</a:t>
                      </a:r>
                      <a:endParaRPr lang="en-US" sz="3000" b="1" dirty="0"/>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852850">
                <a:tc>
                  <a:txBody>
                    <a:bodyPr/>
                    <a:lstStyle/>
                    <a:p>
                      <a:r>
                        <a:rPr lang="en-IN" sz="1800" baseline="0" dirty="0"/>
                        <a:t>Manufacturer</a:t>
                      </a:r>
                      <a:endParaRPr lang="en-IN" sz="1800" dirty="0"/>
                    </a:p>
                  </a:txBody>
                  <a:tcPr/>
                </a:tc>
                <a:tc>
                  <a:txBody>
                    <a:bodyPr/>
                    <a:lstStyle/>
                    <a:p>
                      <a:r>
                        <a:rPr lang="en-US" sz="1800" dirty="0"/>
                        <a:t>Sell stock to distributor</a:t>
                      </a:r>
                      <a:r>
                        <a:rPr lang="en-US" sz="1800" baseline="0" dirty="0"/>
                        <a:t> / retailer. </a:t>
                      </a:r>
                      <a:endParaRPr lang="en-US" sz="1800" dirty="0"/>
                    </a:p>
                  </a:txBody>
                  <a:tcPr/>
                </a:tc>
                <a:extLst>
                  <a:ext uri="{0D108BD9-81ED-4DB2-BD59-A6C34878D82A}">
                    <a16:rowId xmlns:a16="http://schemas.microsoft.com/office/drawing/2014/main" val="10001"/>
                  </a:ext>
                </a:extLst>
              </a:tr>
              <a:tr h="845616">
                <a:tc>
                  <a:txBody>
                    <a:bodyPr/>
                    <a:lstStyle/>
                    <a:p>
                      <a:r>
                        <a:rPr lang="en-IN" sz="1800" dirty="0"/>
                        <a:t>Importer/ Retailer/ Distributor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No impact on any work flow. Only the database is built which is used for policy implementation</a:t>
                      </a:r>
                    </a:p>
                  </a:txBody>
                  <a:tcPr/>
                </a:tc>
                <a:extLst>
                  <a:ext uri="{0D108BD9-81ED-4DB2-BD59-A6C34878D82A}">
                    <a16:rowId xmlns:a16="http://schemas.microsoft.com/office/drawing/2014/main" val="10002"/>
                  </a:ext>
                </a:extLst>
              </a:tr>
              <a:tr h="852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Distributor/Retailer can sell the stock</a:t>
                      </a:r>
                      <a:endParaRPr lang="en-US" sz="1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a:xfrm>
            <a:off x="11684000" y="6605588"/>
            <a:ext cx="485919" cy="225709"/>
          </a:xfrm>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Importer, Distributor and Retailer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890287"/>
            <a:ext cx="5873661" cy="3066314"/>
          </a:xfrm>
        </p:spPr>
        <p:txBody>
          <a:bodyPr>
            <a:normAutofit/>
          </a:bodyPr>
          <a:lstStyle/>
          <a:p>
            <a:r>
              <a:rPr lang="en-US" sz="1800" dirty="0"/>
              <a:t>User place an</a:t>
            </a:r>
            <a:r>
              <a:rPr lang="en-US" sz="1800" dirty="0">
                <a:effectLst/>
              </a:rPr>
              <a:t> order to supplier</a:t>
            </a:r>
          </a:p>
          <a:p>
            <a:r>
              <a:rPr lang="en-US" sz="1800" dirty="0"/>
              <a:t>Supplier provide the device details to user</a:t>
            </a:r>
            <a:endParaRPr lang="en-US" sz="1800" dirty="0">
              <a:effectLst/>
            </a:endParaRPr>
          </a:p>
          <a:p>
            <a:r>
              <a:rPr lang="en-US" sz="1800" dirty="0">
                <a:effectLst/>
              </a:rPr>
              <a:t>User receive the delivery of device along with device details</a:t>
            </a:r>
          </a:p>
          <a:p>
            <a:r>
              <a:rPr lang="en-US" sz="1800" dirty="0">
                <a:effectLst/>
              </a:rPr>
              <a:t>User upload device details on CEIR Portal</a:t>
            </a:r>
          </a:p>
          <a:p>
            <a:r>
              <a:rPr lang="en-US" sz="1800" dirty="0">
                <a:effectLst/>
              </a:rPr>
              <a:t>CEIR Admin approves the device details</a:t>
            </a: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1" name="Picture 10"/>
          <p:cNvPicPr>
            <a:picLocks noChangeAspect="1"/>
          </p:cNvPicPr>
          <p:nvPr/>
        </p:nvPicPr>
        <p:blipFill>
          <a:blip r:embed="rId2"/>
          <a:stretch>
            <a:fillRect/>
          </a:stretch>
        </p:blipFill>
        <p:spPr>
          <a:xfrm>
            <a:off x="6922433" y="2998917"/>
            <a:ext cx="783412" cy="783412"/>
          </a:xfrm>
          <a:prstGeom prst="rect">
            <a:avLst/>
          </a:prstGeom>
        </p:spPr>
      </p:pic>
      <p:pic>
        <p:nvPicPr>
          <p:cNvPr id="13" name="Picture 12"/>
          <p:cNvPicPr>
            <a:picLocks noChangeAspect="1"/>
          </p:cNvPicPr>
          <p:nvPr/>
        </p:nvPicPr>
        <p:blipFill>
          <a:blip r:embed="rId3"/>
          <a:stretch>
            <a:fillRect/>
          </a:stretch>
        </p:blipFill>
        <p:spPr>
          <a:xfrm>
            <a:off x="7575249" y="1549336"/>
            <a:ext cx="892229" cy="703682"/>
          </a:xfrm>
          <a:prstGeom prst="rect">
            <a:avLst/>
          </a:prstGeom>
        </p:spPr>
      </p:pic>
      <p:pic>
        <p:nvPicPr>
          <p:cNvPr id="14" name="Picture 13"/>
          <p:cNvPicPr>
            <a:picLocks noChangeAspect="1"/>
          </p:cNvPicPr>
          <p:nvPr/>
        </p:nvPicPr>
        <p:blipFill>
          <a:blip r:embed="rId4"/>
          <a:stretch>
            <a:fillRect/>
          </a:stretch>
        </p:blipFill>
        <p:spPr>
          <a:xfrm>
            <a:off x="10587898" y="3618808"/>
            <a:ext cx="955483" cy="955483"/>
          </a:xfrm>
          <a:prstGeom prst="rect">
            <a:avLst/>
          </a:prstGeom>
        </p:spPr>
      </p:pic>
      <p:sp>
        <p:nvSpPr>
          <p:cNvPr id="15" name="TextBox 14"/>
          <p:cNvSpPr txBox="1"/>
          <p:nvPr/>
        </p:nvSpPr>
        <p:spPr>
          <a:xfrm>
            <a:off x="7675054" y="2266673"/>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6816857" y="3702600"/>
            <a:ext cx="979755" cy="307777"/>
          </a:xfrm>
          <a:prstGeom prst="rect">
            <a:avLst/>
          </a:prstGeom>
          <a:noFill/>
        </p:spPr>
        <p:txBody>
          <a:bodyPr wrap="none" rtlCol="0">
            <a:spAutoFit/>
          </a:bodyPr>
          <a:lstStyle/>
          <a:p>
            <a:r>
              <a:rPr lang="en-US" sz="1400" dirty="0"/>
              <a:t>Distributor</a:t>
            </a:r>
          </a:p>
        </p:txBody>
      </p:sp>
      <p:pic>
        <p:nvPicPr>
          <p:cNvPr id="18" name="Picture 17"/>
          <p:cNvPicPr>
            <a:picLocks noChangeAspect="1"/>
          </p:cNvPicPr>
          <p:nvPr/>
        </p:nvPicPr>
        <p:blipFill>
          <a:blip r:embed="rId2"/>
          <a:stretch>
            <a:fillRect/>
          </a:stretch>
        </p:blipFill>
        <p:spPr>
          <a:xfrm>
            <a:off x="8590760" y="2987457"/>
            <a:ext cx="783412" cy="783412"/>
          </a:xfrm>
          <a:prstGeom prst="rect">
            <a:avLst/>
          </a:prstGeom>
        </p:spPr>
      </p:pic>
      <p:sp>
        <p:nvSpPr>
          <p:cNvPr id="19" name="TextBox 18"/>
          <p:cNvSpPr txBox="1"/>
          <p:nvPr/>
        </p:nvSpPr>
        <p:spPr>
          <a:xfrm>
            <a:off x="8485184" y="3691140"/>
            <a:ext cx="979755" cy="307777"/>
          </a:xfrm>
          <a:prstGeom prst="rect">
            <a:avLst/>
          </a:prstGeom>
          <a:noFill/>
        </p:spPr>
        <p:txBody>
          <a:bodyPr wrap="none" rtlCol="0">
            <a:spAutoFit/>
          </a:bodyPr>
          <a:lstStyle/>
          <a:p>
            <a:r>
              <a:rPr lang="en-US" sz="1400" dirty="0"/>
              <a:t>Distributor</a:t>
            </a:r>
          </a:p>
        </p:txBody>
      </p:sp>
      <p:pic>
        <p:nvPicPr>
          <p:cNvPr id="20" name="Picture 19"/>
          <p:cNvPicPr>
            <a:picLocks noChangeAspect="1"/>
          </p:cNvPicPr>
          <p:nvPr/>
        </p:nvPicPr>
        <p:blipFill>
          <a:blip r:embed="rId2"/>
          <a:stretch>
            <a:fillRect/>
          </a:stretch>
        </p:blipFill>
        <p:spPr>
          <a:xfrm>
            <a:off x="6910949" y="4817227"/>
            <a:ext cx="783412" cy="783412"/>
          </a:xfrm>
          <a:prstGeom prst="rect">
            <a:avLst/>
          </a:prstGeom>
        </p:spPr>
      </p:pic>
      <p:sp>
        <p:nvSpPr>
          <p:cNvPr id="21" name="TextBox 20"/>
          <p:cNvSpPr txBox="1"/>
          <p:nvPr/>
        </p:nvSpPr>
        <p:spPr>
          <a:xfrm>
            <a:off x="6805373" y="5520910"/>
            <a:ext cx="751941" cy="307777"/>
          </a:xfrm>
          <a:prstGeom prst="rect">
            <a:avLst/>
          </a:prstGeom>
          <a:noFill/>
        </p:spPr>
        <p:txBody>
          <a:bodyPr wrap="none" rtlCol="0">
            <a:spAutoFit/>
          </a:bodyPr>
          <a:lstStyle/>
          <a:p>
            <a:r>
              <a:rPr lang="en-US" sz="1400" dirty="0"/>
              <a:t>Retailer</a:t>
            </a:r>
          </a:p>
        </p:txBody>
      </p:sp>
      <p:pic>
        <p:nvPicPr>
          <p:cNvPr id="22" name="Picture 21"/>
          <p:cNvPicPr>
            <a:picLocks noChangeAspect="1"/>
          </p:cNvPicPr>
          <p:nvPr/>
        </p:nvPicPr>
        <p:blipFill>
          <a:blip r:embed="rId2"/>
          <a:stretch>
            <a:fillRect/>
          </a:stretch>
        </p:blipFill>
        <p:spPr>
          <a:xfrm>
            <a:off x="8579276" y="4805767"/>
            <a:ext cx="783412" cy="783412"/>
          </a:xfrm>
          <a:prstGeom prst="rect">
            <a:avLst/>
          </a:prstGeom>
        </p:spPr>
      </p:pic>
      <p:sp>
        <p:nvSpPr>
          <p:cNvPr id="23" name="TextBox 22"/>
          <p:cNvSpPr txBox="1"/>
          <p:nvPr/>
        </p:nvSpPr>
        <p:spPr>
          <a:xfrm>
            <a:off x="8473700" y="5509450"/>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563175" y="4567231"/>
            <a:ext cx="1028522" cy="307777"/>
          </a:xfrm>
          <a:prstGeom prst="rect">
            <a:avLst/>
          </a:prstGeom>
          <a:noFill/>
        </p:spPr>
        <p:txBody>
          <a:bodyPr wrap="none" rtlCol="0">
            <a:spAutoFit/>
          </a:bodyPr>
          <a:lstStyle/>
          <a:p>
            <a:r>
              <a:rPr lang="en-US" sz="1400" dirty="0"/>
              <a:t>CEIR Admin</a:t>
            </a:r>
          </a:p>
        </p:txBody>
      </p:sp>
      <p:cxnSp>
        <p:nvCxnSpPr>
          <p:cNvPr id="26" name="Straight Arrow Connector 25"/>
          <p:cNvCxnSpPr>
            <a:stCxn id="16" idx="2"/>
          </p:cNvCxnSpPr>
          <p:nvPr/>
        </p:nvCxnSpPr>
        <p:spPr>
          <a:xfrm>
            <a:off x="7306735" y="4010377"/>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8961368" y="4026233"/>
            <a:ext cx="13245" cy="673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0" idx="3"/>
          </p:cNvCxnSpPr>
          <p:nvPr/>
        </p:nvCxnSpPr>
        <p:spPr>
          <a:xfrm flipV="1">
            <a:off x="7694361" y="5202401"/>
            <a:ext cx="786437" cy="65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9" idx="1"/>
          </p:cNvCxnSpPr>
          <p:nvPr/>
        </p:nvCxnSpPr>
        <p:spPr>
          <a:xfrm flipH="1">
            <a:off x="7620427" y="3845029"/>
            <a:ext cx="864757" cy="893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7415577" y="2387685"/>
            <a:ext cx="262065" cy="520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7647740" y="3290764"/>
            <a:ext cx="824168" cy="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4041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86116" y="1117973"/>
            <a:ext cx="6400825" cy="5342093"/>
          </a:xfrm>
        </p:spPr>
        <p:txBody>
          <a:bodyPr>
            <a:normAutofit lnSpcReduction="10000"/>
          </a:bodyPr>
          <a:lstStyle/>
          <a:p>
            <a:pPr marL="0" indent="0">
              <a:buNone/>
            </a:pPr>
            <a:r>
              <a:rPr lang="en-US" sz="2600" dirty="0">
                <a:latin typeface="Arial" panose="020B0604020202020204" pitchFamily="34" charset="0"/>
                <a:cs typeface="Arial" panose="020B0604020202020204" pitchFamily="34" charset="0"/>
              </a:rPr>
              <a:t>Typical flow is as follows:</a:t>
            </a:r>
          </a:p>
          <a:p>
            <a:r>
              <a:rPr lang="en-US" dirty="0"/>
              <a:t>Custom has confiscated some consignment from importer due to tax not paid issue or importer did not came to collect the device within stipulated time</a:t>
            </a:r>
          </a:p>
          <a:p>
            <a:r>
              <a:rPr lang="en-US" dirty="0">
                <a:effectLst/>
              </a:rPr>
              <a:t>Custom auctions the devices. Distributor / Retailer participate in auction</a:t>
            </a:r>
          </a:p>
          <a:p>
            <a:r>
              <a:rPr lang="en-US" dirty="0"/>
              <a:t>Any Distributor/ Retailer bid and win the auction</a:t>
            </a:r>
          </a:p>
          <a:p>
            <a:r>
              <a:rPr lang="en-US" dirty="0">
                <a:effectLst/>
              </a:rPr>
              <a:t>Custom assigns the devices to Distributor/Retailer using CEIR Portal</a:t>
            </a:r>
          </a:p>
          <a:p>
            <a:r>
              <a:rPr lang="en-US" dirty="0"/>
              <a:t>Once assigned, the stock is visible in Distributor/Retailer panel as well</a:t>
            </a:r>
            <a:endParaRPr lang="en-US" dirty="0">
              <a:effectLst/>
            </a:endParaRPr>
          </a:p>
          <a:p>
            <a:r>
              <a:rPr lang="en-US" dirty="0">
                <a:effectLst/>
              </a:rPr>
              <a:t>CEIR Admin approves the device details</a:t>
            </a:r>
          </a:p>
          <a:p>
            <a:r>
              <a:rPr lang="en-US" dirty="0"/>
              <a:t>Normally such devices are assigned to importer within CEIR portal. Custom should request CEIR admin to withdraw the consignment so that device are removed from the name of importer before the auction.</a:t>
            </a:r>
            <a:endParaRPr lang="en-IN" b="1" dirty="0"/>
          </a:p>
          <a:p>
            <a:endParaRPr lang="en-US" sz="1800" dirty="0">
              <a:effectLst/>
            </a:endParaRPr>
          </a:p>
          <a:p>
            <a:pPr marL="0" indent="0">
              <a:buNone/>
            </a:pPr>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3" name="Picture 12"/>
          <p:cNvPicPr>
            <a:picLocks noChangeAspect="1"/>
          </p:cNvPicPr>
          <p:nvPr/>
        </p:nvPicPr>
        <p:blipFill>
          <a:blip r:embed="rId2"/>
          <a:stretch>
            <a:fillRect/>
          </a:stretch>
        </p:blipFill>
        <p:spPr>
          <a:xfrm>
            <a:off x="7657189" y="1399144"/>
            <a:ext cx="892229" cy="703682"/>
          </a:xfrm>
          <a:prstGeom prst="rect">
            <a:avLst/>
          </a:prstGeom>
        </p:spPr>
      </p:pic>
      <p:pic>
        <p:nvPicPr>
          <p:cNvPr id="14" name="Picture 13"/>
          <p:cNvPicPr>
            <a:picLocks noChangeAspect="1"/>
          </p:cNvPicPr>
          <p:nvPr/>
        </p:nvPicPr>
        <p:blipFill>
          <a:blip r:embed="rId3"/>
          <a:stretch>
            <a:fillRect/>
          </a:stretch>
        </p:blipFill>
        <p:spPr>
          <a:xfrm>
            <a:off x="10642524" y="3140906"/>
            <a:ext cx="955483" cy="955483"/>
          </a:xfrm>
          <a:prstGeom prst="rect">
            <a:avLst/>
          </a:prstGeom>
        </p:spPr>
      </p:pic>
      <p:sp>
        <p:nvSpPr>
          <p:cNvPr id="15" name="TextBox 14"/>
          <p:cNvSpPr txBox="1"/>
          <p:nvPr/>
        </p:nvSpPr>
        <p:spPr>
          <a:xfrm>
            <a:off x="8289605" y="2130136"/>
            <a:ext cx="907194" cy="307777"/>
          </a:xfrm>
          <a:prstGeom prst="rect">
            <a:avLst/>
          </a:prstGeom>
          <a:noFill/>
        </p:spPr>
        <p:txBody>
          <a:bodyPr wrap="none" rtlCol="0">
            <a:spAutoFit/>
          </a:bodyPr>
          <a:lstStyle/>
          <a:p>
            <a:r>
              <a:rPr lang="en-US" sz="1400" dirty="0"/>
              <a:t>Importers</a:t>
            </a:r>
          </a:p>
        </p:txBody>
      </p:sp>
      <p:sp>
        <p:nvSpPr>
          <p:cNvPr id="16" name="TextBox 15"/>
          <p:cNvSpPr txBox="1"/>
          <p:nvPr/>
        </p:nvSpPr>
        <p:spPr>
          <a:xfrm>
            <a:off x="7076334" y="3593372"/>
            <a:ext cx="743175" cy="307777"/>
          </a:xfrm>
          <a:prstGeom prst="rect">
            <a:avLst/>
          </a:prstGeom>
          <a:noFill/>
        </p:spPr>
        <p:txBody>
          <a:bodyPr wrap="none" rtlCol="0">
            <a:spAutoFit/>
          </a:bodyPr>
          <a:lstStyle/>
          <a:p>
            <a:r>
              <a:rPr lang="en-US" sz="1400" dirty="0"/>
              <a:t>Custom</a:t>
            </a:r>
          </a:p>
        </p:txBody>
      </p:sp>
      <p:pic>
        <p:nvPicPr>
          <p:cNvPr id="18" name="Picture 17"/>
          <p:cNvPicPr>
            <a:picLocks noChangeAspect="1"/>
          </p:cNvPicPr>
          <p:nvPr/>
        </p:nvPicPr>
        <p:blipFill>
          <a:blip r:embed="rId4"/>
          <a:stretch>
            <a:fillRect/>
          </a:stretch>
        </p:blipFill>
        <p:spPr>
          <a:xfrm>
            <a:off x="7744046" y="3246901"/>
            <a:ext cx="783412" cy="783412"/>
          </a:xfrm>
          <a:prstGeom prst="rect">
            <a:avLst/>
          </a:prstGeom>
        </p:spPr>
      </p:pic>
      <p:pic>
        <p:nvPicPr>
          <p:cNvPr id="20" name="Picture 19"/>
          <p:cNvPicPr>
            <a:picLocks noChangeAspect="1"/>
          </p:cNvPicPr>
          <p:nvPr/>
        </p:nvPicPr>
        <p:blipFill>
          <a:blip r:embed="rId4"/>
          <a:stretch>
            <a:fillRect/>
          </a:stretch>
        </p:blipFill>
        <p:spPr>
          <a:xfrm>
            <a:off x="6910949" y="5063017"/>
            <a:ext cx="783412" cy="783412"/>
          </a:xfrm>
          <a:prstGeom prst="rect">
            <a:avLst/>
          </a:prstGeom>
        </p:spPr>
      </p:pic>
      <p:sp>
        <p:nvSpPr>
          <p:cNvPr id="21" name="TextBox 20"/>
          <p:cNvSpPr txBox="1"/>
          <p:nvPr/>
        </p:nvSpPr>
        <p:spPr>
          <a:xfrm>
            <a:off x="6805373" y="5766700"/>
            <a:ext cx="979755" cy="307777"/>
          </a:xfrm>
          <a:prstGeom prst="rect">
            <a:avLst/>
          </a:prstGeom>
          <a:noFill/>
        </p:spPr>
        <p:txBody>
          <a:bodyPr wrap="none" rtlCol="0">
            <a:spAutoFit/>
          </a:bodyPr>
          <a:lstStyle/>
          <a:p>
            <a:r>
              <a:rPr lang="en-US" sz="1400" dirty="0"/>
              <a:t>Distributor</a:t>
            </a:r>
          </a:p>
        </p:txBody>
      </p:sp>
      <p:pic>
        <p:nvPicPr>
          <p:cNvPr id="22" name="Picture 21"/>
          <p:cNvPicPr>
            <a:picLocks noChangeAspect="1"/>
          </p:cNvPicPr>
          <p:nvPr/>
        </p:nvPicPr>
        <p:blipFill>
          <a:blip r:embed="rId4"/>
          <a:stretch>
            <a:fillRect/>
          </a:stretch>
        </p:blipFill>
        <p:spPr>
          <a:xfrm>
            <a:off x="8579276" y="5051557"/>
            <a:ext cx="783412" cy="783412"/>
          </a:xfrm>
          <a:prstGeom prst="rect">
            <a:avLst/>
          </a:prstGeom>
        </p:spPr>
      </p:pic>
      <p:sp>
        <p:nvSpPr>
          <p:cNvPr id="23" name="TextBox 22"/>
          <p:cNvSpPr txBox="1"/>
          <p:nvPr/>
        </p:nvSpPr>
        <p:spPr>
          <a:xfrm>
            <a:off x="8596613" y="5741585"/>
            <a:ext cx="751941" cy="307777"/>
          </a:xfrm>
          <a:prstGeom prst="rect">
            <a:avLst/>
          </a:prstGeom>
          <a:noFill/>
        </p:spPr>
        <p:txBody>
          <a:bodyPr wrap="none" rtlCol="0">
            <a:spAutoFit/>
          </a:bodyPr>
          <a:lstStyle/>
          <a:p>
            <a:r>
              <a:rPr lang="en-US" sz="1400" dirty="0"/>
              <a:t>Retailer</a:t>
            </a:r>
          </a:p>
        </p:txBody>
      </p:sp>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cxnSp>
        <p:nvCxnSpPr>
          <p:cNvPr id="27" name="Straight Arrow Connector 26"/>
          <p:cNvCxnSpPr>
            <a:endCxn id="22" idx="0"/>
          </p:cNvCxnSpPr>
          <p:nvPr/>
        </p:nvCxnSpPr>
        <p:spPr>
          <a:xfrm>
            <a:off x="8237564" y="4121823"/>
            <a:ext cx="733418" cy="9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7456547" y="4063510"/>
            <a:ext cx="591624" cy="934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 Placeholder 5">
            <a:extLst>
              <a:ext uri="{FF2B5EF4-FFF2-40B4-BE49-F238E27FC236}">
                <a16:creationId xmlns:a16="http://schemas.microsoft.com/office/drawing/2014/main" id="{EF07E304-BE3C-EE44-91AB-CDEF382B607B}"/>
              </a:ext>
            </a:extLst>
          </p:cNvPr>
          <p:cNvSpPr txBox="1">
            <a:spLocks/>
          </p:cNvSpPr>
          <p:nvPr/>
        </p:nvSpPr>
        <p:spPr>
          <a:xfrm>
            <a:off x="520443" y="5210543"/>
            <a:ext cx="5873661" cy="3066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b="1" dirty="0"/>
          </a:p>
        </p:txBody>
      </p:sp>
      <p:cxnSp>
        <p:nvCxnSpPr>
          <p:cNvPr id="29" name="Straight Arrow Connector 28"/>
          <p:cNvCxnSpPr/>
          <p:nvPr/>
        </p:nvCxnSpPr>
        <p:spPr>
          <a:xfrm>
            <a:off x="8125724" y="2334937"/>
            <a:ext cx="2177" cy="8897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Multiply 6"/>
          <p:cNvSpPr/>
          <p:nvPr/>
        </p:nvSpPr>
        <p:spPr>
          <a:xfrm>
            <a:off x="7675053" y="2362245"/>
            <a:ext cx="914400" cy="9144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4644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Manufacturer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2136069"/>
            <a:ext cx="5873661" cy="3066314"/>
          </a:xfrm>
        </p:spPr>
        <p:txBody>
          <a:bodyPr>
            <a:normAutofit/>
          </a:bodyPr>
          <a:lstStyle/>
          <a:p>
            <a:r>
              <a:rPr lang="en-US" sz="1800" dirty="0"/>
              <a:t>Manufacturer is a legal entity allowed to manufacture devices in Cambodia</a:t>
            </a:r>
          </a:p>
          <a:p>
            <a:r>
              <a:rPr lang="en-US" sz="1800" dirty="0"/>
              <a:t>Manufacturer request TAC from GSMA</a:t>
            </a:r>
          </a:p>
          <a:p>
            <a:r>
              <a:rPr lang="en-US" sz="1800" dirty="0"/>
              <a:t>Manufacturer produce devices and want to sell them in Cambodia</a:t>
            </a:r>
          </a:p>
          <a:p>
            <a:r>
              <a:rPr lang="en-US" sz="1800" dirty="0"/>
              <a:t>Only devices intended to be sold in Cambodia, should be uploaded on CEIR portal</a:t>
            </a:r>
          </a:p>
          <a:p>
            <a:r>
              <a:rPr lang="en-US" sz="1800" dirty="0">
                <a:effectLst/>
              </a:rPr>
              <a:t>Manufacturer upload the device on CEIR Portal</a:t>
            </a:r>
          </a:p>
          <a:p>
            <a:r>
              <a:rPr lang="en-US" sz="1800" dirty="0">
                <a:effectLst/>
              </a:rPr>
              <a:t>CEIR Admin approves the device details</a:t>
            </a: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1198503" cy="307777"/>
          </a:xfrm>
          <a:prstGeom prst="rect">
            <a:avLst/>
          </a:prstGeom>
          <a:noFill/>
        </p:spPr>
        <p:txBody>
          <a:bodyPr wrap="none" rtlCol="0">
            <a:spAutoFit/>
          </a:bodyPr>
          <a:lstStyle/>
          <a:p>
            <a:r>
              <a:rPr lang="en-US" sz="1400" dirty="0"/>
              <a:t>Manufacturer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4497952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User Flow – Anonymous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22669" y="1013884"/>
            <a:ext cx="6875598" cy="5378449"/>
          </a:xfrm>
        </p:spPr>
        <p:txBody>
          <a:bodyPr>
            <a:normAutofit/>
          </a:bodyPr>
          <a:lstStyle/>
          <a:p>
            <a:pPr marL="0" indent="0">
              <a:buNone/>
            </a:pPr>
            <a:r>
              <a:rPr lang="en-US" sz="2400" dirty="0">
                <a:latin typeface="Arial" panose="020B0604020202020204" pitchFamily="34" charset="0"/>
                <a:cs typeface="Arial" panose="020B0604020202020204" pitchFamily="34" charset="0"/>
              </a:rPr>
              <a:t>Typical flow is as follows:</a:t>
            </a:r>
          </a:p>
          <a:p>
            <a:pPr marL="0" indent="0">
              <a:buNone/>
            </a:pPr>
            <a:endParaRPr lang="en-US" sz="1800" dirty="0"/>
          </a:p>
          <a:p>
            <a:pPr algn="just"/>
            <a:r>
              <a:rPr lang="en-US" dirty="0">
                <a:latin typeface="Arial" panose="020B0604020202020204" pitchFamily="34" charset="0"/>
                <a:cs typeface="Arial" panose="020B0604020202020204" pitchFamily="34" charset="0"/>
              </a:rPr>
              <a:t>Importer / Retailer / Distributor has stock available during grace period that need to be uploaded on CEIR system</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Importer / Retailer / Distributor do not want to disclose their identity</a:t>
            </a:r>
            <a:endParaRPr lang="en-US"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As a measure to build maximum whitelist database of device within country (active and inactive), this option is provided.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User goes to the DMC Home Portal</a:t>
            </a:r>
          </a:p>
          <a:p>
            <a:r>
              <a:rPr lang="en-US" dirty="0">
                <a:latin typeface="Arial" panose="020B0604020202020204" pitchFamily="34" charset="0"/>
                <a:cs typeface="Arial" panose="020B0604020202020204" pitchFamily="34" charset="0"/>
              </a:rPr>
              <a:t>Select Stock Upload Option</a:t>
            </a:r>
          </a:p>
          <a:p>
            <a:r>
              <a:rPr lang="en-US" dirty="0">
                <a:latin typeface="Arial" panose="020B0604020202020204" pitchFamily="34" charset="0"/>
                <a:cs typeface="Arial" panose="020B0604020202020204" pitchFamily="34" charset="0"/>
              </a:rPr>
              <a:t>Upload the Stock </a:t>
            </a:r>
          </a:p>
          <a:p>
            <a:r>
              <a:rPr lang="en-US" dirty="0">
                <a:latin typeface="Arial" panose="020B0604020202020204" pitchFamily="34" charset="0"/>
                <a:cs typeface="Arial" panose="020B0604020202020204" pitchFamily="34" charset="0"/>
              </a:rPr>
              <a:t>CEIR admin approve the stock</a:t>
            </a:r>
          </a:p>
          <a:p>
            <a:endParaRPr lang="en-US" sz="1800" dirty="0">
              <a:effectLst/>
            </a:endParaRPr>
          </a:p>
          <a:p>
            <a:endParaRPr lang="en-US" sz="1800" dirty="0">
              <a:effectLst/>
            </a:endParaRPr>
          </a:p>
          <a:p>
            <a:endParaRPr lang="en-US" sz="1800" dirty="0"/>
          </a:p>
          <a:p>
            <a:pPr marL="0" indent="0">
              <a:buNone/>
            </a:pPr>
            <a:endParaRPr lang="en-US" sz="1800" dirty="0">
              <a:effectLst/>
            </a:endParaRPr>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7"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a:p>
            <a:pPr marL="0" indent="0" fontAlgn="base">
              <a:buFont typeface="Arial"/>
              <a:buNone/>
            </a:pPr>
            <a:endParaRPr lang="en-IN" sz="2400" b="1" dirty="0">
              <a:effectLst/>
            </a:endParaRPr>
          </a:p>
        </p:txBody>
      </p:sp>
      <p:pic>
        <p:nvPicPr>
          <p:cNvPr id="14" name="Picture 13"/>
          <p:cNvPicPr>
            <a:picLocks noChangeAspect="1"/>
          </p:cNvPicPr>
          <p:nvPr/>
        </p:nvPicPr>
        <p:blipFill>
          <a:blip r:embed="rId2"/>
          <a:stretch>
            <a:fillRect/>
          </a:stretch>
        </p:blipFill>
        <p:spPr>
          <a:xfrm>
            <a:off x="10642524" y="3140906"/>
            <a:ext cx="955483" cy="955483"/>
          </a:xfrm>
          <a:prstGeom prst="rect">
            <a:avLst/>
          </a:prstGeom>
        </p:spPr>
      </p:pic>
      <p:sp>
        <p:nvSpPr>
          <p:cNvPr id="16" name="TextBox 15"/>
          <p:cNvSpPr txBox="1"/>
          <p:nvPr/>
        </p:nvSpPr>
        <p:spPr>
          <a:xfrm>
            <a:off x="7704541" y="4016663"/>
            <a:ext cx="979755" cy="738664"/>
          </a:xfrm>
          <a:prstGeom prst="rect">
            <a:avLst/>
          </a:prstGeom>
          <a:noFill/>
        </p:spPr>
        <p:txBody>
          <a:bodyPr wrap="none" rtlCol="0">
            <a:spAutoFit/>
          </a:bodyPr>
          <a:lstStyle/>
          <a:p>
            <a:r>
              <a:rPr lang="en-US" sz="1400" dirty="0"/>
              <a:t>Importer/</a:t>
            </a:r>
          </a:p>
          <a:p>
            <a:r>
              <a:rPr lang="en-US" sz="1400" dirty="0"/>
              <a:t>Retailer/</a:t>
            </a:r>
          </a:p>
          <a:p>
            <a:r>
              <a:rPr lang="en-US" sz="1400" dirty="0"/>
              <a:t>Distributor</a:t>
            </a:r>
          </a:p>
        </p:txBody>
      </p:sp>
      <p:pic>
        <p:nvPicPr>
          <p:cNvPr id="18" name="Picture 17"/>
          <p:cNvPicPr>
            <a:picLocks noChangeAspect="1"/>
          </p:cNvPicPr>
          <p:nvPr/>
        </p:nvPicPr>
        <p:blipFill>
          <a:blip r:embed="rId3"/>
          <a:stretch>
            <a:fillRect/>
          </a:stretch>
        </p:blipFill>
        <p:spPr>
          <a:xfrm>
            <a:off x="7744046" y="3246901"/>
            <a:ext cx="783412" cy="783412"/>
          </a:xfrm>
          <a:prstGeom prst="rect">
            <a:avLst/>
          </a:prstGeom>
        </p:spPr>
      </p:pic>
      <p:sp>
        <p:nvSpPr>
          <p:cNvPr id="24" name="TextBox 23"/>
          <p:cNvSpPr txBox="1"/>
          <p:nvPr/>
        </p:nvSpPr>
        <p:spPr>
          <a:xfrm>
            <a:off x="10645115" y="4102984"/>
            <a:ext cx="1028522" cy="307777"/>
          </a:xfrm>
          <a:prstGeom prst="rect">
            <a:avLst/>
          </a:prstGeom>
          <a:noFill/>
        </p:spPr>
        <p:txBody>
          <a:bodyPr wrap="none" rtlCol="0">
            <a:spAutoFit/>
          </a:bodyPr>
          <a:lstStyle/>
          <a:p>
            <a:r>
              <a:rPr lang="en-US" sz="1400" dirty="0"/>
              <a:t>CEIR Admin</a:t>
            </a:r>
          </a:p>
        </p:txBody>
      </p:sp>
    </p:spTree>
    <p:extLst>
      <p:ext uri="{BB962C8B-B14F-4D97-AF65-F5344CB8AC3E}">
        <p14:creationId xmlns:p14="http://schemas.microsoft.com/office/powerpoint/2010/main" val="30627301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Feature Impact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95149440"/>
              </p:ext>
            </p:extLst>
          </p:nvPr>
        </p:nvGraphicFramePr>
        <p:xfrm>
          <a:off x="686444" y="1256223"/>
          <a:ext cx="10789191" cy="5122459"/>
        </p:xfrm>
        <a:graphic>
          <a:graphicData uri="http://schemas.openxmlformats.org/drawingml/2006/table">
            <a:tbl>
              <a:tblPr firstRow="1" bandRow="1">
                <a:tableStyleId>{69012ECD-51FC-41F1-AA8D-1B2483CD663E}</a:tableStyleId>
              </a:tblPr>
              <a:tblGrid>
                <a:gridCol w="2563846">
                  <a:extLst>
                    <a:ext uri="{9D8B030D-6E8A-4147-A177-3AD203B41FA5}">
                      <a16:colId xmlns:a16="http://schemas.microsoft.com/office/drawing/2014/main" val="20000"/>
                    </a:ext>
                  </a:extLst>
                </a:gridCol>
                <a:gridCol w="1789024">
                  <a:extLst>
                    <a:ext uri="{9D8B030D-6E8A-4147-A177-3AD203B41FA5}">
                      <a16:colId xmlns:a16="http://schemas.microsoft.com/office/drawing/2014/main" val="20001"/>
                    </a:ext>
                  </a:extLst>
                </a:gridCol>
                <a:gridCol w="6436321">
                  <a:extLst>
                    <a:ext uri="{9D8B030D-6E8A-4147-A177-3AD203B41FA5}">
                      <a16:colId xmlns:a16="http://schemas.microsoft.com/office/drawing/2014/main" val="20002"/>
                    </a:ext>
                  </a:extLst>
                </a:gridCol>
              </a:tblGrid>
              <a:tr h="652005">
                <a:tc>
                  <a:txBody>
                    <a:bodyPr/>
                    <a:lstStyle/>
                    <a:p>
                      <a:pPr algn="ctr"/>
                      <a:r>
                        <a:rPr lang="en-US" sz="3000" dirty="0"/>
                        <a:t>Use</a:t>
                      </a:r>
                      <a:r>
                        <a:rPr lang="en-US" sz="3000" baseline="0" dirty="0"/>
                        <a:t> Case</a:t>
                      </a:r>
                      <a:endParaRPr lang="en-US" sz="3000" b="1" dirty="0"/>
                    </a:p>
                  </a:txBody>
                  <a:tcPr/>
                </a:tc>
                <a:tc>
                  <a:txBody>
                    <a:bodyPr/>
                    <a:lstStyle/>
                    <a:p>
                      <a:pPr algn="ctr"/>
                      <a:r>
                        <a:rPr lang="en-US" sz="3000" b="1" dirty="0"/>
                        <a:t>Impact</a:t>
                      </a:r>
                    </a:p>
                  </a:txBody>
                  <a:tcPr/>
                </a:tc>
                <a:tc>
                  <a:txBody>
                    <a:bodyPr/>
                    <a:lstStyle/>
                    <a:p>
                      <a:pPr algn="ctr"/>
                      <a:r>
                        <a:rPr lang="en-US" sz="3000" dirty="0"/>
                        <a:t>Remarks</a:t>
                      </a:r>
                      <a:endParaRPr lang="en-US" sz="3000" b="1" dirty="0"/>
                    </a:p>
                  </a:txBody>
                  <a:tcPr/>
                </a:tc>
                <a:extLst>
                  <a:ext uri="{0D108BD9-81ED-4DB2-BD59-A6C34878D82A}">
                    <a16:rowId xmlns:a16="http://schemas.microsoft.com/office/drawing/2014/main" val="10000"/>
                  </a:ext>
                </a:extLst>
              </a:tr>
              <a:tr h="1086675">
                <a:tc>
                  <a:txBody>
                    <a:bodyPr/>
                    <a:lstStyle/>
                    <a:p>
                      <a:r>
                        <a:rPr lang="en-IN" sz="1800" dirty="0"/>
                        <a:t>Stock Upload</a:t>
                      </a:r>
                      <a:r>
                        <a:rPr lang="en-IN" sz="1800" baseline="0" dirty="0"/>
                        <a:t> By Manufacturer</a:t>
                      </a:r>
                      <a:endParaRPr lang="en-IN" sz="1800" dirty="0"/>
                    </a:p>
                  </a:txBody>
                  <a:tcPr/>
                </a:tc>
                <a:tc>
                  <a:txBody>
                    <a:bodyPr/>
                    <a:lstStyle/>
                    <a:p>
                      <a:r>
                        <a:rPr lang="en-US" sz="1800" dirty="0"/>
                        <a:t>High</a:t>
                      </a:r>
                    </a:p>
                  </a:txBody>
                  <a:tcPr/>
                </a:tc>
                <a:tc>
                  <a:txBody>
                    <a:bodyPr/>
                    <a:lstStyle/>
                    <a:p>
                      <a:r>
                        <a:rPr lang="en-US" sz="1800" dirty="0"/>
                        <a:t>Manufacturer</a:t>
                      </a:r>
                      <a:r>
                        <a:rPr lang="en-US" sz="1800" baseline="0" dirty="0"/>
                        <a:t> is one of the key source of IMEI information and the device information provided is used as whitelisted database in the CEIR system. The impact is high, though there is no local manufacturer in the country as of now.</a:t>
                      </a:r>
                      <a:endParaRPr lang="en-US" sz="1800" dirty="0"/>
                    </a:p>
                  </a:txBody>
                  <a:tcPr/>
                </a:tc>
                <a:extLst>
                  <a:ext uri="{0D108BD9-81ED-4DB2-BD59-A6C34878D82A}">
                    <a16:rowId xmlns:a16="http://schemas.microsoft.com/office/drawing/2014/main" val="10001"/>
                  </a:ext>
                </a:extLst>
              </a:tr>
              <a:tr h="1818694">
                <a:tc>
                  <a:txBody>
                    <a:bodyPr/>
                    <a:lstStyle/>
                    <a:p>
                      <a:r>
                        <a:rPr lang="en-IN" sz="1800" dirty="0"/>
                        <a:t>Stock</a:t>
                      </a:r>
                      <a:r>
                        <a:rPr lang="en-IN" sz="1800" baseline="0" dirty="0"/>
                        <a:t> Assignment by Custom</a:t>
                      </a:r>
                      <a:endParaRPr lang="en-IN" sz="1800" dirty="0"/>
                    </a:p>
                  </a:txBody>
                  <a:tcPr/>
                </a:tc>
                <a:tc>
                  <a:txBody>
                    <a:bodyPr/>
                    <a:lstStyle/>
                    <a:p>
                      <a:r>
                        <a:rPr lang="en-US" sz="1800" dirty="0"/>
                        <a:t>High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There is a high</a:t>
                      </a:r>
                      <a:r>
                        <a:rPr lang="en-US" sz="1800" baseline="0" dirty="0"/>
                        <a:t> chance that auctioned devices are not part of tax paid database as importer has not paid taxes on these devices. If custom does not upload the stock</a:t>
                      </a:r>
                      <a:r>
                        <a:rPr lang="en-IN" dirty="0"/>
                        <a:t>, there will be no information regarding duty paid for the said devices. In that case, the end user will not be able to use the devices after CEIR system implementation.</a:t>
                      </a:r>
                    </a:p>
                  </a:txBody>
                  <a:tcPr/>
                </a:tc>
                <a:extLst>
                  <a:ext uri="{0D108BD9-81ED-4DB2-BD59-A6C34878D82A}">
                    <a16:rowId xmlns:a16="http://schemas.microsoft.com/office/drawing/2014/main" val="10002"/>
                  </a:ext>
                </a:extLst>
              </a:tr>
              <a:tr h="1412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Stock upload by</a:t>
                      </a:r>
                      <a:r>
                        <a:rPr lang="en-IN" sz="1800" baseline="0" dirty="0"/>
                        <a:t> </a:t>
                      </a:r>
                      <a:r>
                        <a:rPr lang="en-IN" dirty="0"/>
                        <a:t>Importer/ Retailer/ Distributor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High during grac</a:t>
                      </a:r>
                      <a:r>
                        <a:rPr lang="en-US" sz="1800" baseline="0" dirty="0"/>
                        <a:t>e period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Low during post grace period</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 case Importer/Retailer/Distributor does</a:t>
                      </a:r>
                      <a:r>
                        <a:rPr lang="en-IN" baseline="0" dirty="0"/>
                        <a:t> no</a:t>
                      </a:r>
                      <a:r>
                        <a:rPr lang="en-IN" dirty="0"/>
                        <a:t>t upload stock in grace period and the devices are not valid, then the same will be blocked after grace period is over when found to be used in the network by end-user. All</a:t>
                      </a:r>
                      <a:r>
                        <a:rPr lang="en-IN" baseline="0" dirty="0"/>
                        <a:t> invalid devices uploaded by user during grace period will be allowed to be used in network</a:t>
                      </a:r>
                      <a:r>
                        <a:rPr lang="en-US" baseline="0" dirty="0"/>
                        <a:t> forever.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5098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74D5263B-752F-40BC-B67A-290D719D2CEA}"/>
              </a:ext>
            </a:extLst>
          </p:cNvPr>
          <p:cNvGraphicFramePr>
            <a:graphicFrameLocks noGrp="1"/>
          </p:cNvGraphicFramePr>
          <p:nvPr>
            <p:extLst>
              <p:ext uri="{D42A27DB-BD31-4B8C-83A1-F6EECF244321}">
                <p14:modId xmlns:p14="http://schemas.microsoft.com/office/powerpoint/2010/main" val="2162096633"/>
              </p:ext>
            </p:extLst>
          </p:nvPr>
        </p:nvGraphicFramePr>
        <p:xfrm>
          <a:off x="591876" y="1583928"/>
          <a:ext cx="10196901" cy="4041750"/>
        </p:xfrm>
        <a:graphic>
          <a:graphicData uri="http://schemas.openxmlformats.org/drawingml/2006/table">
            <a:tbl>
              <a:tblPr firstRow="1" firstCol="1" bandRow="1">
                <a:tableStyleId>{5C22544A-7EE6-4342-B048-85BDC9FD1C3A}</a:tableStyleId>
              </a:tblPr>
              <a:tblGrid>
                <a:gridCol w="1168565">
                  <a:extLst>
                    <a:ext uri="{9D8B030D-6E8A-4147-A177-3AD203B41FA5}">
                      <a16:colId xmlns:a16="http://schemas.microsoft.com/office/drawing/2014/main" val="351431530"/>
                    </a:ext>
                  </a:extLst>
                </a:gridCol>
                <a:gridCol w="4303124">
                  <a:extLst>
                    <a:ext uri="{9D8B030D-6E8A-4147-A177-3AD203B41FA5}">
                      <a16:colId xmlns:a16="http://schemas.microsoft.com/office/drawing/2014/main" val="393245774"/>
                    </a:ext>
                  </a:extLst>
                </a:gridCol>
                <a:gridCol w="4725212">
                  <a:extLst>
                    <a:ext uri="{9D8B030D-6E8A-4147-A177-3AD203B41FA5}">
                      <a16:colId xmlns:a16="http://schemas.microsoft.com/office/drawing/2014/main" val="8626003"/>
                    </a:ext>
                  </a:extLst>
                </a:gridCol>
              </a:tblGrid>
              <a:tr h="839494">
                <a:tc>
                  <a:txBody>
                    <a:bodyPr/>
                    <a:lstStyle/>
                    <a:p>
                      <a:pPr algn="ctr">
                        <a:lnSpc>
                          <a:spcPct val="107000"/>
                        </a:lnSpc>
                        <a:spcAft>
                          <a:spcPts val="800"/>
                        </a:spcAft>
                      </a:pPr>
                      <a:r>
                        <a:rPr lang="en-IN" sz="1800" dirty="0" err="1">
                          <a:effectLst/>
                          <a:latin typeface="Arial" panose="020B0604020202020204" pitchFamily="34" charset="0"/>
                          <a:cs typeface="Arial" panose="020B0604020202020204" pitchFamily="34" charset="0"/>
                        </a:rPr>
                        <a:t>S.No</a:t>
                      </a:r>
                      <a:r>
                        <a:rPr lang="en-IN" sz="1800" dirty="0">
                          <a:effectLst/>
                          <a:latin typeface="Arial" panose="020B060402020202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User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Key Feature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7006783"/>
                  </a:ext>
                </a:extLst>
              </a:tr>
              <a:tr h="1125018">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1</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Importer/ Retailer/ Distributor/ Manufacturer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Upload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0630124"/>
                  </a:ext>
                </a:extLst>
              </a:tr>
              <a:tr h="1038619">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2</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CEIR Admin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Approve Stock</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7796774"/>
                  </a:ext>
                </a:extLst>
              </a:tr>
              <a:tr h="1038619">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a:effectLst/>
                          <a:latin typeface="Arial" panose="020B0604020202020204" pitchFamily="34" charset="0"/>
                          <a:cs typeface="Arial" panose="020B0604020202020204" pitchFamily="34" charset="0"/>
                        </a:rPr>
                        <a:t>Customs</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1800" dirty="0">
                          <a:effectLst/>
                          <a:latin typeface="Arial" panose="020B0604020202020204" pitchFamily="34" charset="0"/>
                          <a:cs typeface="Arial" panose="020B0604020202020204" pitchFamily="34" charset="0"/>
                        </a:rPr>
                        <a:t>Assign stock after auction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2480859"/>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2686</Words>
  <Application>Microsoft Office PowerPoint</Application>
  <PresentationFormat>Widescreen</PresentationFormat>
  <Paragraphs>468</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Wingdings</vt:lpstr>
      <vt:lpstr>Office Theme</vt:lpstr>
      <vt:lpstr>Microsoft Word Document</vt:lpstr>
      <vt:lpstr>CEIR   Stock Management Feature  - Training Manual</vt:lpstr>
      <vt:lpstr>PowerPoint Presentation</vt:lpstr>
      <vt:lpstr>Feature Overview</vt:lpstr>
      <vt:lpstr>User Flow – Importer, Distributor and Retailer</vt:lpstr>
      <vt:lpstr>User Flow – Custom</vt:lpstr>
      <vt:lpstr>User Flow – Manufacturer</vt:lpstr>
      <vt:lpstr>User Flow – Anonymous User</vt:lpstr>
      <vt:lpstr>Feature Impact</vt:lpstr>
      <vt:lpstr>Stakeholder Overview</vt:lpstr>
      <vt:lpstr>State Transition – Overview - Stock</vt:lpstr>
      <vt:lpstr>State Transition - Overview</vt:lpstr>
      <vt:lpstr>UI – Overview - Feature</vt:lpstr>
      <vt:lpstr>Stock Management – User</vt:lpstr>
      <vt:lpstr>Stock Management – User</vt:lpstr>
      <vt:lpstr>Action List</vt:lpstr>
      <vt:lpstr>Actions Enabled/ Disabled for User </vt:lpstr>
      <vt:lpstr>CEIR Admin Portal</vt:lpstr>
      <vt:lpstr>CEIR Admin Portal (contd.)</vt:lpstr>
      <vt:lpstr>Stock Flow</vt:lpstr>
      <vt:lpstr>Stock Flow ( contd..)</vt:lpstr>
      <vt:lpstr>Email samples</vt:lpstr>
      <vt:lpstr>Upload Stock</vt:lpstr>
      <vt:lpstr>Assign Stock</vt:lpstr>
      <vt:lpstr>Anonymous upload of Stock</vt:lpstr>
      <vt:lpstr>Edit Stock</vt:lpstr>
      <vt:lpstr>View Stock</vt:lpstr>
      <vt:lpstr>System Processing</vt:lpstr>
      <vt:lpstr>Stock Withdrawn By User</vt:lpstr>
      <vt:lpstr>Stock Approved by CEIR Admin</vt:lpstr>
      <vt:lpstr>Stock Rejected by CEIR Admin</vt:lpstr>
      <vt:lpstr>Stock Withdrawn By CEIR Admin</vt:lpstr>
      <vt:lpstr>Filter Stock</vt:lpstr>
      <vt:lpstr>Export Stock</vt:lpstr>
      <vt:lpstr>Policy </vt:lpstr>
      <vt:lpstr>What next after Approval of Stock?</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CEIR   Stock Feature -Training Manual</dc:title>
  <dc:creator>gaurav</dc:creator>
  <cp:lastModifiedBy>Ishita Agnihotri TCIS Bangalore</cp:lastModifiedBy>
  <cp:revision>144</cp:revision>
  <dcterms:created xsi:type="dcterms:W3CDTF">2020-03-04T06:26:17Z</dcterms:created>
  <dcterms:modified xsi:type="dcterms:W3CDTF">2020-07-19T16:13:38Z</dcterms:modified>
</cp:coreProperties>
</file>