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2"/>
  </p:notesMasterIdLst>
  <p:sldIdLst>
    <p:sldId id="269" r:id="rId2"/>
    <p:sldId id="325" r:id="rId3"/>
    <p:sldId id="324" r:id="rId4"/>
    <p:sldId id="326" r:id="rId5"/>
    <p:sldId id="323" r:id="rId6"/>
    <p:sldId id="282" r:id="rId7"/>
    <p:sldId id="272" r:id="rId8"/>
    <p:sldId id="355" r:id="rId9"/>
    <p:sldId id="310" r:id="rId10"/>
    <p:sldId id="35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7C5"/>
    <a:srgbClr val="1B47B6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18 February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48337" y="129656"/>
            <a:ext cx="9318179" cy="7794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64665" y="1307511"/>
            <a:ext cx="10515600" cy="493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66B1"/>
                </a:solidFill>
              </a:defRPr>
            </a:lvl1pPr>
            <a:lvl2pPr>
              <a:defRPr sz="2000">
                <a:solidFill>
                  <a:srgbClr val="0066B1"/>
                </a:solidFill>
              </a:defRPr>
            </a:lvl2pPr>
            <a:lvl3pPr>
              <a:defRPr sz="2000">
                <a:solidFill>
                  <a:srgbClr val="0066B1"/>
                </a:solidFill>
              </a:defRPr>
            </a:lvl3pPr>
            <a:lvl4pPr>
              <a:defRPr sz="2000">
                <a:solidFill>
                  <a:srgbClr val="0066B1"/>
                </a:solidFill>
              </a:defRPr>
            </a:lvl4pPr>
            <a:lvl5pPr>
              <a:defRPr sz="2000">
                <a:solidFill>
                  <a:srgbClr val="0066B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966130" y="6567310"/>
            <a:ext cx="303426" cy="307777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DB290E97-9747-4422-823B-B7ED9D75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4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18 February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  <p:sldLayoutId id="2147483721" r:id="rId12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Training - Calendar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E481-4857-FF48-9411-D53B861D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Oct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8453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CC9E-D09B-42D5-BBE2-D0015EAC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841C-9BC9-4E50-AEFA-1999FFA1A41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8E9FB-746F-470A-9446-7B0BC5FD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90E97-9747-4422-823B-B7ED9D75BA9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30043"/>
              </p:ext>
            </p:extLst>
          </p:nvPr>
        </p:nvGraphicFramePr>
        <p:xfrm>
          <a:off x="722313" y="1211263"/>
          <a:ext cx="10242550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3" imgW="5991835" imgH="3306706" progId="Word.Document.12">
                  <p:embed/>
                </p:oleObj>
              </mc:Choice>
              <mc:Fallback>
                <p:oleObj name="Document" r:id="rId3" imgW="5991835" imgH="3306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313" y="1211263"/>
                        <a:ext cx="10242550" cy="565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951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777260"/>
              </p:ext>
            </p:extLst>
          </p:nvPr>
        </p:nvGraphicFramePr>
        <p:xfrm>
          <a:off x="652463" y="1323975"/>
          <a:ext cx="10467975" cy="621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cument" r:id="rId3" imgW="5875242" imgH="3492228" progId="Word.Document.12">
                  <p:embed/>
                </p:oleObj>
              </mc:Choice>
              <mc:Fallback>
                <p:oleObj name="Document" r:id="rId3" imgW="5875242" imgH="3492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1323975"/>
                        <a:ext cx="10467975" cy="621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9316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88252"/>
              </p:ext>
            </p:extLst>
          </p:nvPr>
        </p:nvGraphicFramePr>
        <p:xfrm>
          <a:off x="584200" y="1271588"/>
          <a:ext cx="10466388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Document" r:id="rId3" imgW="5875242" imgH="2849440" progId="Word.Document.12">
                  <p:embed/>
                </p:oleObj>
              </mc:Choice>
              <mc:Fallback>
                <p:oleObj name="Document" r:id="rId3" imgW="5875242" imgH="2849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" y="1271588"/>
                        <a:ext cx="10466388" cy="475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583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Product</a:t>
            </a:r>
            <a:r>
              <a:rPr lang="en-US" sz="4400" dirty="0"/>
              <a:t>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E481-4857-FF48-9411-D53B861D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Oct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45733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About CEIR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Stakeholder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Deployment Architecture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Integration </a:t>
            </a:r>
            <a:r>
              <a:rPr lang="en-US" sz="2400" b="1" dirty="0" err="1">
                <a:effectLst/>
              </a:rPr>
              <a:t>Touchpoints</a:t>
            </a: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0925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8" y="989730"/>
            <a:ext cx="10917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objective and functionality of CEIR is to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block (or maintain black listing for blocking and grey listing for monitoring) the devices in multi operator’s environment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homogeneously without any preference or selection for multiple reasons or objectives from using the network services like voice, SMS, GSM data (not Wi-Fi data).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CEIR systems are also used for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synchronizing the multiple EIRs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multiple network operators in a country. 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only basis of blocking the GSM device is IMEI of the device.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scenarios where a local EIR in Operator’s environment or Central EIR at CEIR authority can take precedence to execute or trigger the user data collection and barring action. This case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completely depends on Country’s regulations and law.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03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–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8" y="1205890"/>
            <a:ext cx="109172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ETL for Operator CDR via FTP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Bulk Aggregator for sending SMS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 Server for sending e-mails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PRTG for alerts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GSMA over HTTP(s) for blacklist/TAC details</a:t>
            </a:r>
          </a:p>
          <a:p>
            <a:pPr marL="342900" indent="-342900">
              <a:buFont typeface="Arial"/>
              <a:buChar char="•"/>
            </a:pP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10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25" y="4"/>
            <a:ext cx="10884675" cy="779463"/>
          </a:xfrm>
        </p:spPr>
        <p:txBody>
          <a:bodyPr/>
          <a:lstStyle/>
          <a:p>
            <a:r>
              <a:rPr lang="en-IN" sz="3200" dirty="0">
                <a:solidFill>
                  <a:srgbClr val="1B47B6"/>
                </a:solidFill>
                <a:latin typeface="+mn-lt"/>
              </a:rPr>
              <a:t>High Level Solution Architecture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8069" y="3167704"/>
            <a:ext cx="6264567" cy="33387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CEIR (Hosted in DMC IT Network)</a:t>
            </a:r>
          </a:p>
        </p:txBody>
      </p:sp>
      <p:sp>
        <p:nvSpPr>
          <p:cNvPr id="7" name="Can 6"/>
          <p:cNvSpPr/>
          <p:nvPr/>
        </p:nvSpPr>
        <p:spPr>
          <a:xfrm>
            <a:off x="5845891" y="4500042"/>
            <a:ext cx="914400" cy="1549980"/>
          </a:xfrm>
          <a:prstGeom prst="can">
            <a:avLst/>
          </a:prstGeom>
          <a:solidFill>
            <a:srgbClr val="4454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9991" y="1221889"/>
            <a:ext cx="1536840" cy="818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Customs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26243" y="1218128"/>
            <a:ext cx="1583104" cy="836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Industry/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Importers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3864" y="884673"/>
            <a:ext cx="538221" cy="468136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 rot="16200000" flipH="1">
            <a:off x="1052017" y="2566352"/>
            <a:ext cx="649267" cy="12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3809" y="1203058"/>
            <a:ext cx="1983784" cy="780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Manufacturer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69408" y="1231599"/>
            <a:ext cx="1920307" cy="723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Retailer/Distributor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52186" y="1227038"/>
            <a:ext cx="1877495" cy="74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End User</a:t>
            </a:r>
          </a:p>
        </p:txBody>
      </p:sp>
      <p:sp>
        <p:nvSpPr>
          <p:cNvPr id="40" name="Can 39"/>
          <p:cNvSpPr/>
          <p:nvPr/>
        </p:nvSpPr>
        <p:spPr>
          <a:xfrm>
            <a:off x="477242" y="3419730"/>
            <a:ext cx="965123" cy="614953"/>
          </a:xfrm>
          <a:prstGeom prst="can">
            <a:avLst/>
          </a:prstGeom>
          <a:solidFill>
            <a:srgbClr val="A9D1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4860" y="3090448"/>
            <a:ext cx="894029" cy="894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405" y="2468527"/>
            <a:ext cx="94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TAC </a:t>
            </a:r>
          </a:p>
          <a:p>
            <a:r>
              <a:rPr lang="en-US" sz="1200" dirty="0"/>
              <a:t>Allocation Process</a:t>
            </a:r>
          </a:p>
        </p:txBody>
      </p:sp>
      <p:cxnSp>
        <p:nvCxnSpPr>
          <p:cNvPr id="46" name="Elbow Connector 45"/>
          <p:cNvCxnSpPr/>
          <p:nvPr/>
        </p:nvCxnSpPr>
        <p:spPr>
          <a:xfrm>
            <a:off x="2327553" y="1624216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634736" y="1591120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927648" y="1643637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9505961" y="1639079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1740516" y="2311113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6682" y="2611217"/>
            <a:ext cx="8783881" cy="12499"/>
          </a:xfrm>
          <a:prstGeom prst="line">
            <a:avLst/>
          </a:prstGeom>
          <a:ln w="38100" cmpd="sng"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3462614" y="2335092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1" y="6166892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1856" y="6016931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Physical Flow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5855419" y="2287727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8390923" y="2325975"/>
            <a:ext cx="444779" cy="12743"/>
          </a:xfrm>
          <a:prstGeom prst="bentConnector3">
            <a:avLst>
              <a:gd name="adj1" fmla="val -1329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9858841" y="2172510"/>
            <a:ext cx="668462" cy="2005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5850849" y="2911004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970365" y="4109453"/>
            <a:ext cx="2069163" cy="998825"/>
          </a:xfrm>
          <a:prstGeom prst="bentConnector3">
            <a:avLst>
              <a:gd name="adj1" fmla="val -345"/>
            </a:avLst>
          </a:prstGeom>
          <a:ln w="38100" cmpd="sng">
            <a:solidFill>
              <a:srgbClr val="00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74266" y="2763618"/>
            <a:ext cx="260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Secured API / Web Interface</a:t>
            </a:r>
          </a:p>
          <a:p>
            <a:pPr algn="ctr"/>
            <a:r>
              <a:rPr lang="en-US" sz="1200" dirty="0"/>
              <a:t>(HTTPS)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6261" y="5270390"/>
            <a:ext cx="260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Secured API </a:t>
            </a:r>
          </a:p>
          <a:p>
            <a:pPr algn="ctr"/>
            <a:r>
              <a:rPr lang="en-US" sz="1200" dirty="0"/>
              <a:t>(HTTPS)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395187" y="4494710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GSMA</a:t>
            </a:r>
          </a:p>
          <a:p>
            <a:pPr algn="ctr"/>
            <a:r>
              <a:rPr lang="en-US" sz="1600" b="1" dirty="0"/>
              <a:t>Process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673601" y="3287007"/>
            <a:ext cx="2166259" cy="37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Client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09678" y="4485598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r>
              <a:rPr lang="en-US" sz="2400" b="1" baseline="4000" dirty="0"/>
              <a:t>API Interface</a:t>
            </a:r>
          </a:p>
        </p:txBody>
      </p:sp>
      <p:cxnSp>
        <p:nvCxnSpPr>
          <p:cNvPr id="96" name="Straight Arrow Connector 95"/>
          <p:cNvCxnSpPr>
            <a:endCxn id="7" idx="2"/>
          </p:cNvCxnSpPr>
          <p:nvPr/>
        </p:nvCxnSpPr>
        <p:spPr>
          <a:xfrm flipV="1">
            <a:off x="5551063" y="527503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076675" y="529901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359885" y="4176241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7284" y="6283482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Physical Flow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" y="6463825"/>
            <a:ext cx="527993" cy="1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821102" y="5279505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201822" y="4532959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</a:t>
            </a:r>
          </a:p>
          <a:p>
            <a:pPr algn="ctr"/>
            <a:r>
              <a:rPr lang="en-US" sz="1600" b="1" dirty="0"/>
              <a:t>Operator Process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527957" y="4523847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r>
              <a:rPr lang="en-US" sz="2400" b="1" baseline="4000" dirty="0"/>
              <a:t>File Transfer Interface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157912" y="5260677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91819" y="3890861"/>
            <a:ext cx="5869575" cy="232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Process(One set of each User Type)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860629" y="4445004"/>
            <a:ext cx="2126241" cy="20569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…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Operator ‘s Network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" cstate="print"/>
          <a:srcRect l="37665" t="6420" r="37761" b="12873"/>
          <a:stretch/>
        </p:blipFill>
        <p:spPr>
          <a:xfrm>
            <a:off x="11114811" y="4584526"/>
            <a:ext cx="540000" cy="9036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4" cstate="print"/>
          <a:srcRect l="37665" t="6420" r="37761" b="12873"/>
          <a:stretch/>
        </p:blipFill>
        <p:spPr>
          <a:xfrm>
            <a:off x="10092499" y="4618217"/>
            <a:ext cx="540000" cy="903600"/>
          </a:xfrm>
          <a:prstGeom prst="rect">
            <a:avLst/>
          </a:prstGeom>
        </p:spPr>
      </p:pic>
      <p:cxnSp>
        <p:nvCxnSpPr>
          <p:cNvPr id="123" name="Elbow Connector 122"/>
          <p:cNvCxnSpPr/>
          <p:nvPr/>
        </p:nvCxnSpPr>
        <p:spPr>
          <a:xfrm rot="10800000" flipV="1">
            <a:off x="9361172" y="5065467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61841" y="5223025"/>
            <a:ext cx="61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FTP</a:t>
            </a:r>
          </a:p>
          <a:p>
            <a:pPr algn="ctr"/>
            <a:r>
              <a:rPr lang="en-US" sz="1200" dirty="0"/>
              <a:t>Via </a:t>
            </a:r>
          </a:p>
          <a:p>
            <a:pPr algn="ctr"/>
            <a:r>
              <a:rPr lang="en-US" sz="1200" dirty="0"/>
              <a:t>ETL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258511" y="3294262"/>
            <a:ext cx="1475463" cy="305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SMS I/F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8020373" y="3621764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857544" y="3164116"/>
            <a:ext cx="2124545" cy="1045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SMS‘s Network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4" cstate="print"/>
          <a:srcRect l="37665" t="6420" r="37761" b="12873"/>
          <a:stretch/>
        </p:blipFill>
        <p:spPr>
          <a:xfrm>
            <a:off x="10669985" y="3283857"/>
            <a:ext cx="540000" cy="521646"/>
          </a:xfrm>
          <a:prstGeom prst="rect">
            <a:avLst/>
          </a:prstGeom>
        </p:spPr>
      </p:pic>
      <p:cxnSp>
        <p:nvCxnSpPr>
          <p:cNvPr id="134" name="Elbow Connector 133"/>
          <p:cNvCxnSpPr/>
          <p:nvPr/>
        </p:nvCxnSpPr>
        <p:spPr>
          <a:xfrm rot="10800000" flipV="1">
            <a:off x="9448800" y="3457996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042401" y="3429003"/>
            <a:ext cx="981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</a:t>
            </a:r>
          </a:p>
          <a:p>
            <a:pPr algn="ctr"/>
            <a:r>
              <a:rPr lang="en-US" sz="1200" dirty="0"/>
              <a:t>Via</a:t>
            </a:r>
          </a:p>
          <a:p>
            <a:pPr algn="ctr"/>
            <a:r>
              <a:rPr lang="en-US" sz="1200" dirty="0"/>
              <a:t>Bulk </a:t>
            </a:r>
          </a:p>
          <a:p>
            <a:pPr algn="ctr"/>
            <a:r>
              <a:rPr lang="en-US" sz="1200" dirty="0"/>
              <a:t>SMS</a:t>
            </a:r>
          </a:p>
          <a:p>
            <a:pPr algn="ctr"/>
            <a:r>
              <a:rPr lang="en-US" sz="1200" dirty="0" err="1"/>
              <a:t>Proivder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0769600" y="2133603"/>
            <a:ext cx="1422400" cy="790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Law Agency/TRC/Immigration/Manufacturer</a:t>
            </a:r>
          </a:p>
        </p:txBody>
      </p:sp>
      <p:cxnSp>
        <p:nvCxnSpPr>
          <p:cNvPr id="69" name="Elbow Connector 68"/>
          <p:cNvCxnSpPr/>
          <p:nvPr/>
        </p:nvCxnSpPr>
        <p:spPr>
          <a:xfrm rot="10800000">
            <a:off x="10527273" y="2623712"/>
            <a:ext cx="421075" cy="19012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1551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15542</TotalTime>
  <Words>348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White Theme</vt:lpstr>
      <vt:lpstr>Document</vt:lpstr>
      <vt:lpstr>CEIR   Training - Calendar</vt:lpstr>
      <vt:lpstr>Training Schedule</vt:lpstr>
      <vt:lpstr>Training Schedule</vt:lpstr>
      <vt:lpstr>Training Schedule</vt:lpstr>
      <vt:lpstr>CEIR   Product Training Manual</vt:lpstr>
      <vt:lpstr>PowerPoint Presentation</vt:lpstr>
      <vt:lpstr>Product Overview</vt:lpstr>
      <vt:lpstr>Product – Integration </vt:lpstr>
      <vt:lpstr>High Level Solution 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375</cp:revision>
  <dcterms:created xsi:type="dcterms:W3CDTF">2019-04-20T15:44:52Z</dcterms:created>
  <dcterms:modified xsi:type="dcterms:W3CDTF">2020-02-18T12:55:26Z</dcterms:modified>
</cp:coreProperties>
</file>