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2"/>
  </p:notesMasterIdLst>
  <p:sldIdLst>
    <p:sldId id="327" r:id="rId2"/>
    <p:sldId id="328" r:id="rId3"/>
    <p:sldId id="381" r:id="rId4"/>
    <p:sldId id="364" r:id="rId5"/>
    <p:sldId id="301" r:id="rId6"/>
    <p:sldId id="382" r:id="rId7"/>
    <p:sldId id="380" r:id="rId8"/>
    <p:sldId id="372" r:id="rId9"/>
    <p:sldId id="371" r:id="rId10"/>
    <p:sldId id="281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16" d="100"/>
          <a:sy n="116" d="100"/>
        </p:scale>
        <p:origin x="90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9 April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9 April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Black List 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243914"/>
            <a:ext cx="6739816" cy="4178094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45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Feature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Stakeholder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Features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4500" b="1" dirty="0">
              <a:effectLst/>
            </a:endParaRP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Black List Full File Generation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Black List Incremental File Generation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Download file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Feature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 txBox="1">
            <a:spLocks/>
          </p:cNvSpPr>
          <p:nvPr/>
        </p:nvSpPr>
        <p:spPr>
          <a:xfrm>
            <a:off x="334369" y="1013885"/>
            <a:ext cx="6471871" cy="5298015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r>
              <a:rPr lang="en-US" dirty="0">
                <a:effectLst/>
              </a:rPr>
              <a:t>Black List Management Feature allows operator to download black list file which can then be upload in their EIR system to block the devices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The typical flow is as follows</a:t>
            </a:r>
          </a:p>
          <a:p>
            <a:r>
              <a:rPr lang="en-US" dirty="0"/>
              <a:t>Each end of day, All IMEI for which monitoring period has expired is moved to black list DB</a:t>
            </a:r>
          </a:p>
          <a:p>
            <a:r>
              <a:rPr lang="en-US" dirty="0"/>
              <a:t>Each end of day, System generate black list file as per frequency</a:t>
            </a:r>
          </a:p>
          <a:p>
            <a:r>
              <a:rPr lang="en-US" dirty="0"/>
              <a:t>Operator download the file</a:t>
            </a:r>
          </a:p>
          <a:p>
            <a:r>
              <a:rPr lang="en-US" dirty="0"/>
              <a:t>Upload the file in the EIR system</a:t>
            </a:r>
          </a:p>
          <a:p>
            <a:r>
              <a:rPr lang="en-US" dirty="0"/>
              <a:t>Two kind of file are generated</a:t>
            </a:r>
          </a:p>
          <a:p>
            <a:pPr lvl="1"/>
            <a:r>
              <a:rPr lang="en-US" dirty="0"/>
              <a:t>Full</a:t>
            </a:r>
          </a:p>
          <a:p>
            <a:pPr lvl="1"/>
            <a:r>
              <a:rPr lang="en-US" dirty="0"/>
              <a:t>Incremental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endParaRPr lang="en-US" sz="1800" dirty="0">
              <a:effectLst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108" y="5039779"/>
            <a:ext cx="783412" cy="78341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925016" y="58231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 Operator 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9300987" y="4255828"/>
            <a:ext cx="0" cy="680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126088" y="3282804"/>
            <a:ext cx="4088738" cy="92332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CEIR System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968" y="5039779"/>
            <a:ext cx="783412" cy="78341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696" y="5039779"/>
            <a:ext cx="783412" cy="7834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429236" y="4356741"/>
            <a:ext cx="92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Download</a:t>
            </a:r>
          </a:p>
          <a:p>
            <a:r>
              <a:rPr lang="en-US" sz="1400" dirty="0"/>
              <a:t>Request</a:t>
            </a:r>
          </a:p>
        </p:txBody>
      </p:sp>
      <p:sp>
        <p:nvSpPr>
          <p:cNvPr id="6" name="Can 5"/>
          <p:cNvSpPr/>
          <p:nvPr/>
        </p:nvSpPr>
        <p:spPr>
          <a:xfrm>
            <a:off x="7126088" y="1357919"/>
            <a:ext cx="914400" cy="983870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Grey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DB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44838" y="1859678"/>
            <a:ext cx="18872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n 34"/>
          <p:cNvSpPr/>
          <p:nvPr/>
        </p:nvSpPr>
        <p:spPr>
          <a:xfrm>
            <a:off x="10300426" y="1357919"/>
            <a:ext cx="914400" cy="983870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Black List DB</a:t>
            </a:r>
          </a:p>
        </p:txBody>
      </p:sp>
      <p:sp>
        <p:nvSpPr>
          <p:cNvPr id="13" name="Explosion 1 12"/>
          <p:cNvSpPr/>
          <p:nvPr/>
        </p:nvSpPr>
        <p:spPr>
          <a:xfrm>
            <a:off x="8158295" y="1940805"/>
            <a:ext cx="2285383" cy="1123706"/>
          </a:xfrm>
          <a:prstGeom prst="irregularSeal1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Monitoring period has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expired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2822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Black List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C4B5D5-BECB-4653-B050-67E0C097A3FA}"/>
              </a:ext>
            </a:extLst>
          </p:cNvPr>
          <p:cNvSpPr/>
          <p:nvPr/>
        </p:nvSpPr>
        <p:spPr>
          <a:xfrm>
            <a:off x="463639" y="1014104"/>
            <a:ext cx="11019691" cy="452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user can download the black list from the CEIR portal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are 2 kind of files available: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 – Contain all the IMEI in black list till date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Incremental – Contain the IMEI added/deleted in black list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System will generate full files on weekly basis and incremental file on daily basis.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file is downloaded, the same should be updated on the operator EIR system to bring black list in effect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can either update full dump or keep updating the incremental dump to keep their black list in the EIR database in sync with CEIR on daily basis.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627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 File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70">
            <a:extLst>
              <a:ext uri="{FF2B5EF4-FFF2-40B4-BE49-F238E27FC236}">
                <a16:creationId xmlns:a16="http://schemas.microsoft.com/office/drawing/2014/main" id="{82BADB95-8BCF-4C87-98C5-CF9DD123E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06" y="1076149"/>
            <a:ext cx="1026800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2400" b="0" i="0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Frequency to generate file is set as daily/weekly/monthly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kumimoji="0" lang="en-US" altLang="en-US" sz="2400" b="0" i="0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kumimoji="0" lang="en-US" altLang="en-US" sz="2400" b="0" i="0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aseline="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 naming format is blacklist_full_yyyymmdd.csv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 contain the IMEI of the device that need to be blacklisted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0274"/>
              </p:ext>
            </p:extLst>
          </p:nvPr>
        </p:nvGraphicFramePr>
        <p:xfrm>
          <a:off x="643943" y="1743394"/>
          <a:ext cx="10331361" cy="18507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43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8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9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Frequency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Remarks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24">
                <a:tc>
                  <a:txBody>
                    <a:bodyPr/>
                    <a:lstStyle/>
                    <a:p>
                      <a:r>
                        <a:rPr lang="en-IN" sz="1800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Full file</a:t>
                      </a:r>
                      <a:r>
                        <a:rPr lang="en-US" sz="1800" baseline="0" dirty="0"/>
                        <a:t> is generated 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24">
                <a:tc>
                  <a:txBody>
                    <a:bodyPr/>
                    <a:lstStyle/>
                    <a:p>
                      <a:r>
                        <a:rPr lang="en-IN" sz="1800" dirty="0"/>
                        <a:t>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Full</a:t>
                      </a:r>
                      <a:r>
                        <a:rPr lang="en-US" sz="1800" baseline="0" dirty="0"/>
                        <a:t> file is generated weekly. The start of week can be defined as weekday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Monthly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Full</a:t>
                      </a:r>
                      <a:r>
                        <a:rPr lang="en-US" sz="1800" baseline="0" dirty="0"/>
                        <a:t> file is generated monthly.</a:t>
                      </a:r>
                      <a:endParaRPr lang="en-IN" sz="1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E668C87-61DD-44D4-934D-DB41B11A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284" y="4492469"/>
            <a:ext cx="2033716" cy="220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Incremental File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70">
            <a:extLst>
              <a:ext uri="{FF2B5EF4-FFF2-40B4-BE49-F238E27FC236}">
                <a16:creationId xmlns:a16="http://schemas.microsoft.com/office/drawing/2014/main" id="{82BADB95-8BCF-4C87-98C5-CF9DD123E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39" y="1090882"/>
            <a:ext cx="8447235" cy="932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2400" b="0" i="0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Frequency to generate file is set as daily/ weekly/ monthly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kumimoji="0" lang="en-US" altLang="en-US" sz="2400" b="0" i="0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kumimoji="0" lang="en-US" altLang="en-US" sz="2400" b="0" i="0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aseline="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 naming format is blacklist_incrmental_yyyymmdd.csv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 contain two field</a:t>
            </a:r>
          </a:p>
          <a:p>
            <a:pPr marL="792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IMEI </a:t>
            </a:r>
          </a:p>
          <a:p>
            <a:pPr marL="7920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Operation – Add/Delete. If the number is added in the black list, operation is set as Add. If the number is deleted from the black list, the operation is set as Delete</a:t>
            </a:r>
          </a:p>
          <a:p>
            <a:pPr marL="342900" lvl="7" indent="-342900" eaLnBrk="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aseline="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aseline="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aseline="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aseline="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aseline="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218459"/>
              </p:ext>
            </p:extLst>
          </p:nvPr>
        </p:nvGraphicFramePr>
        <p:xfrm>
          <a:off x="838735" y="1704685"/>
          <a:ext cx="8695157" cy="20326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7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8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Frequency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Remarks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06">
                <a:tc>
                  <a:txBody>
                    <a:bodyPr/>
                    <a:lstStyle/>
                    <a:p>
                      <a:r>
                        <a:rPr lang="en-IN" sz="1800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Full file</a:t>
                      </a:r>
                      <a:r>
                        <a:rPr lang="en-US" sz="1800" baseline="0" dirty="0"/>
                        <a:t> is generated 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49">
                <a:tc>
                  <a:txBody>
                    <a:bodyPr/>
                    <a:lstStyle/>
                    <a:p>
                      <a:r>
                        <a:rPr lang="en-IN" sz="1800" dirty="0"/>
                        <a:t>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Full</a:t>
                      </a:r>
                      <a:r>
                        <a:rPr lang="en-US" sz="1800" baseline="0" dirty="0"/>
                        <a:t> file is generated weekly. The start of week can be defined as weekday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5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Monthly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Full</a:t>
                      </a:r>
                      <a:r>
                        <a:rPr lang="en-US" sz="1800" baseline="0" dirty="0"/>
                        <a:t> file is generated monthly.</a:t>
                      </a:r>
                      <a:endParaRPr lang="en-IN" sz="1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D63B866-2EB0-4E6A-9623-4D312B363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417" y="3784763"/>
            <a:ext cx="2641405" cy="24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87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Black List – Add / Delete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6D85D9-0186-403C-9391-A6C8CECF7604}"/>
              </a:ext>
            </a:extLst>
          </p:cNvPr>
          <p:cNvSpPr/>
          <p:nvPr/>
        </p:nvSpPr>
        <p:spPr>
          <a:xfrm>
            <a:off x="463639" y="1089965"/>
            <a:ext cx="11102014" cy="392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IMEI is added in black list in following scenarios: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Monitoring period has expired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IMEI is deleted from black list in following scenarios: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marked recovered by lawful agency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requested to be un-blocked by operator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pay tax for registered device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upload the visa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regularize the device by registering and paying tax for same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953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17740</TotalTime>
  <Words>534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White Theme</vt:lpstr>
      <vt:lpstr>CEIR   Black List Training Manual</vt:lpstr>
      <vt:lpstr>PowerPoint Presentation</vt:lpstr>
      <vt:lpstr>Feature Overview</vt:lpstr>
      <vt:lpstr>Black List </vt:lpstr>
      <vt:lpstr>Full File </vt:lpstr>
      <vt:lpstr>Incremental File </vt:lpstr>
      <vt:lpstr>Black List – Add / Delete Scenarios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454</cp:revision>
  <dcterms:created xsi:type="dcterms:W3CDTF">2019-04-20T15:44:52Z</dcterms:created>
  <dcterms:modified xsi:type="dcterms:W3CDTF">2020-04-09T07:30:24Z</dcterms:modified>
</cp:coreProperties>
</file>