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40"/>
  </p:notesMasterIdLst>
  <p:sldIdLst>
    <p:sldId id="329" r:id="rId2"/>
    <p:sldId id="286" r:id="rId3"/>
    <p:sldId id="290" r:id="rId4"/>
    <p:sldId id="386" r:id="rId5"/>
    <p:sldId id="285" r:id="rId6"/>
    <p:sldId id="303" r:id="rId7"/>
    <p:sldId id="391" r:id="rId8"/>
    <p:sldId id="288" r:id="rId9"/>
    <p:sldId id="292" r:id="rId10"/>
    <p:sldId id="293" r:id="rId11"/>
    <p:sldId id="294" r:id="rId12"/>
    <p:sldId id="373" r:id="rId13"/>
    <p:sldId id="384" r:id="rId14"/>
    <p:sldId id="389" r:id="rId15"/>
    <p:sldId id="374" r:id="rId16"/>
    <p:sldId id="380" r:id="rId17"/>
    <p:sldId id="375" r:id="rId18"/>
    <p:sldId id="295" r:id="rId19"/>
    <p:sldId id="392" r:id="rId20"/>
    <p:sldId id="397" r:id="rId21"/>
    <p:sldId id="398" r:id="rId22"/>
    <p:sldId id="296" r:id="rId23"/>
    <p:sldId id="394" r:id="rId24"/>
    <p:sldId id="393" r:id="rId25"/>
    <p:sldId id="314" r:id="rId26"/>
    <p:sldId id="396" r:id="rId27"/>
    <p:sldId id="298" r:id="rId28"/>
    <p:sldId id="330" r:id="rId29"/>
    <p:sldId id="299" r:id="rId30"/>
    <p:sldId id="331" r:id="rId31"/>
    <p:sldId id="377" r:id="rId32"/>
    <p:sldId id="378" r:id="rId33"/>
    <p:sldId id="381" r:id="rId34"/>
    <p:sldId id="395" r:id="rId35"/>
    <p:sldId id="388" r:id="rId36"/>
    <p:sldId id="372" r:id="rId37"/>
    <p:sldId id="371" r:id="rId38"/>
    <p:sldId id="281"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7C5"/>
    <a:srgbClr val="1B47B6"/>
    <a:srgbClr val="4B1FBF"/>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13" d="100"/>
          <a:sy n="113" d="100"/>
        </p:scale>
        <p:origin x="87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12 April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12 April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Block / Unblock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7E5710-E37D-41DB-9E7C-F12F64F85736}"/>
              </a:ext>
            </a:extLst>
          </p:cNvPr>
          <p:cNvPicPr>
            <a:picLocks noChangeAspect="1"/>
          </p:cNvPicPr>
          <p:nvPr/>
        </p:nvPicPr>
        <p:blipFill>
          <a:blip r:embed="rId2"/>
          <a:stretch>
            <a:fillRect/>
          </a:stretch>
        </p:blipFill>
        <p:spPr>
          <a:xfrm>
            <a:off x="139700" y="1677361"/>
            <a:ext cx="10963275" cy="446722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Block/Unblock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7705880" y="295514"/>
            <a:ext cx="1754997" cy="1298374"/>
          </a:xfrm>
          <a:prstGeom prst="wedgeEllipseCallout">
            <a:avLst>
              <a:gd name="adj1" fmla="val 62162"/>
              <a:gd name="adj2" fmla="val 6499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Block/ Unblock</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8186987" y="2808789"/>
            <a:ext cx="1261108" cy="519348"/>
          </a:xfrm>
          <a:prstGeom prst="wedgeEllipseCallout">
            <a:avLst>
              <a:gd name="adj1" fmla="val -112688"/>
              <a:gd name="adj2" fmla="val -73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10432694" y="3633365"/>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Request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443564" y="5430459"/>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542047699"/>
              </p:ext>
            </p:extLst>
          </p:nvPr>
        </p:nvGraphicFramePr>
        <p:xfrm>
          <a:off x="628650" y="1452563"/>
          <a:ext cx="8785225" cy="5127625"/>
        </p:xfrm>
        <a:graphic>
          <a:graphicData uri="http://schemas.openxmlformats.org/presentationml/2006/ole">
            <mc:AlternateContent xmlns:mc="http://schemas.openxmlformats.org/markup-compatibility/2006">
              <mc:Choice xmlns:v="urn:schemas-microsoft-com:vml" Requires="v">
                <p:oleObj spid="_x0000_s8399" name="Document" r:id="rId3" imgW="6323860" imgH="3696185" progId="Word.Document.12">
                  <p:embed/>
                </p:oleObj>
              </mc:Choice>
              <mc:Fallback>
                <p:oleObj name="Document" r:id="rId3" imgW="6323860" imgH="3696185" progId="Word.Document.12">
                  <p:embed/>
                  <p:pic>
                    <p:nvPicPr>
                      <p:cNvPr id="0" name=""/>
                      <p:cNvPicPr/>
                      <p:nvPr/>
                    </p:nvPicPr>
                    <p:blipFill>
                      <a:blip r:embed="rId4"/>
                      <a:stretch>
                        <a:fillRect/>
                      </a:stretch>
                    </p:blipFill>
                    <p:spPr>
                      <a:xfrm>
                        <a:off x="628650" y="1452563"/>
                        <a:ext cx="8785225" cy="5127625"/>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541139" cy="800554"/>
          </a:xfrm>
        </p:spPr>
        <p:txBody>
          <a:bodyPr/>
          <a:lstStyle/>
          <a:p>
            <a:r>
              <a:rPr lang="en-IN" dirty="0"/>
              <a:t>Actions Enabled/ Disabled for Mobile Operator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242324702"/>
              </p:ext>
            </p:extLst>
          </p:nvPr>
        </p:nvGraphicFramePr>
        <p:xfrm>
          <a:off x="566738" y="1549400"/>
          <a:ext cx="8890000" cy="4668838"/>
        </p:xfrm>
        <a:graphic>
          <a:graphicData uri="http://schemas.openxmlformats.org/presentationml/2006/ole">
            <mc:AlternateContent xmlns:mc="http://schemas.openxmlformats.org/markup-compatibility/2006">
              <mc:Choice xmlns:v="urn:schemas-microsoft-com:vml" Requires="v">
                <p:oleObj spid="_x0000_s9373" name="Document" r:id="rId3" imgW="7050054" imgH="3705104" progId="Word.Document.12">
                  <p:embed/>
                </p:oleObj>
              </mc:Choice>
              <mc:Fallback>
                <p:oleObj name="Document" r:id="rId3" imgW="7050054" imgH="3705104" progId="Word.Document.12">
                  <p:embed/>
                  <p:pic>
                    <p:nvPicPr>
                      <p:cNvPr id="12" name="Object 11"/>
                      <p:cNvPicPr/>
                      <p:nvPr/>
                    </p:nvPicPr>
                    <p:blipFill>
                      <a:blip r:embed="rId4"/>
                      <a:stretch>
                        <a:fillRect/>
                      </a:stretch>
                    </p:blipFill>
                    <p:spPr>
                      <a:xfrm>
                        <a:off x="566738" y="1549400"/>
                        <a:ext cx="8890000" cy="4668838"/>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42281"/>
            <a:ext cx="9805776" cy="601201"/>
          </a:xfrm>
        </p:spPr>
        <p:txBody>
          <a:bodyPr>
            <a:normAutofit/>
          </a:bodyPr>
          <a:lstStyle/>
          <a:p>
            <a:pPr marL="342900" indent="-342900"/>
            <a:r>
              <a:rPr lang="en-IN" sz="1600" dirty="0"/>
              <a:t>By default, request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554605" y="4353556"/>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block/unblock request in any other state, they can use the filter options to display the same.</a:t>
            </a:r>
          </a:p>
        </p:txBody>
      </p:sp>
      <p:pic>
        <p:nvPicPr>
          <p:cNvPr id="6" name="Picture 5">
            <a:extLst>
              <a:ext uri="{FF2B5EF4-FFF2-40B4-BE49-F238E27FC236}">
                <a16:creationId xmlns:a16="http://schemas.microsoft.com/office/drawing/2014/main" id="{24CCB1FD-E00A-4F98-B470-2A390FDD049A}"/>
              </a:ext>
            </a:extLst>
          </p:cNvPr>
          <p:cNvPicPr>
            <a:picLocks noChangeAspect="1"/>
          </p:cNvPicPr>
          <p:nvPr/>
        </p:nvPicPr>
        <p:blipFill>
          <a:blip r:embed="rId2"/>
          <a:stretch>
            <a:fillRect/>
          </a:stretch>
        </p:blipFill>
        <p:spPr>
          <a:xfrm>
            <a:off x="554605" y="5102403"/>
            <a:ext cx="9928643" cy="859657"/>
          </a:xfrm>
          <a:prstGeom prst="rect">
            <a:avLst/>
          </a:prstGeom>
        </p:spPr>
      </p:pic>
      <p:pic>
        <p:nvPicPr>
          <p:cNvPr id="3" name="Picture 2">
            <a:extLst>
              <a:ext uri="{FF2B5EF4-FFF2-40B4-BE49-F238E27FC236}">
                <a16:creationId xmlns:a16="http://schemas.microsoft.com/office/drawing/2014/main" id="{093DFF89-B70F-4CE8-B78C-9B6F5AF653DB}"/>
              </a:ext>
            </a:extLst>
          </p:cNvPr>
          <p:cNvPicPr>
            <a:picLocks noChangeAspect="1"/>
          </p:cNvPicPr>
          <p:nvPr/>
        </p:nvPicPr>
        <p:blipFill>
          <a:blip r:embed="rId3"/>
          <a:stretch>
            <a:fillRect/>
          </a:stretch>
        </p:blipFill>
        <p:spPr>
          <a:xfrm>
            <a:off x="554605" y="1609229"/>
            <a:ext cx="10494395" cy="2530628"/>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63639" y="5142254"/>
            <a:ext cx="10499636" cy="1640055"/>
          </a:xfrm>
        </p:spPr>
        <p:txBody>
          <a:bodyPr>
            <a:normAutofit fontScale="92500" lnSpcReduction="10000"/>
          </a:bodyPr>
          <a:lstStyle/>
          <a:p>
            <a:pPr marL="342900" indent="-342900"/>
            <a:r>
              <a:rPr lang="en-IN" sz="1600" dirty="0"/>
              <a:t>For request status as </a:t>
            </a:r>
            <a:r>
              <a:rPr lang="en-IN" sz="1600" b="1" dirty="0"/>
              <a:t>PENDING APPROVAL FROM CEIR ADMIN</a:t>
            </a:r>
            <a:r>
              <a:rPr lang="en-IN" sz="1600" dirty="0"/>
              <a:t>, actions like View, Approve, Reject and Withdraw all will be enabled for CEIR Admin.</a:t>
            </a:r>
          </a:p>
          <a:p>
            <a:pPr marL="342900" indent="-342900"/>
            <a:r>
              <a:rPr lang="en-IN" sz="1600" dirty="0"/>
              <a:t>For request status as </a:t>
            </a:r>
            <a:r>
              <a:rPr lang="en-IN" sz="1600" b="1" dirty="0"/>
              <a:t>REJECTED BY CEIR ADMIN </a:t>
            </a:r>
            <a:r>
              <a:rPr lang="en-IN" sz="1600" dirty="0"/>
              <a:t>, actions like View, Approve and Withdraw will be enabled for CEIR Admin.</a:t>
            </a:r>
          </a:p>
          <a:p>
            <a:pPr marL="342900" indent="-342900"/>
            <a:r>
              <a:rPr lang="en-IN" sz="1600" dirty="0"/>
              <a:t>For request status as </a:t>
            </a:r>
            <a:r>
              <a:rPr lang="en-IN" sz="1600" b="1" dirty="0"/>
              <a:t>WITHDRAWN BY CEIR ADMIN</a:t>
            </a:r>
            <a:r>
              <a:rPr lang="en-IN" sz="1600" dirty="0"/>
              <a:t>, only View option will be enabled for CEIR Admin.</a:t>
            </a:r>
          </a:p>
          <a:p>
            <a:pPr marL="342900" indent="-342900"/>
            <a:r>
              <a:rPr lang="en-IN" sz="1600" dirty="0"/>
              <a:t>All other states will have only View option enabled for CEIR Admin.</a:t>
            </a:r>
          </a:p>
        </p:txBody>
      </p:sp>
      <p:pic>
        <p:nvPicPr>
          <p:cNvPr id="3" name="Picture 2">
            <a:extLst>
              <a:ext uri="{FF2B5EF4-FFF2-40B4-BE49-F238E27FC236}">
                <a16:creationId xmlns:a16="http://schemas.microsoft.com/office/drawing/2014/main" id="{8637451B-55AB-432C-A92D-B9478C91DF11}"/>
              </a:ext>
            </a:extLst>
          </p:cNvPr>
          <p:cNvPicPr>
            <a:picLocks noChangeAspect="1"/>
          </p:cNvPicPr>
          <p:nvPr/>
        </p:nvPicPr>
        <p:blipFill rotWithShape="1">
          <a:blip r:embed="rId2"/>
          <a:srcRect t="2137"/>
          <a:stretch/>
        </p:blipFill>
        <p:spPr>
          <a:xfrm>
            <a:off x="463639" y="1013886"/>
            <a:ext cx="10686960" cy="2092225"/>
          </a:xfrm>
          <a:prstGeom prst="rect">
            <a:avLst/>
          </a:prstGeom>
        </p:spPr>
      </p:pic>
      <p:pic>
        <p:nvPicPr>
          <p:cNvPr id="9" name="Picture 8">
            <a:extLst>
              <a:ext uri="{FF2B5EF4-FFF2-40B4-BE49-F238E27FC236}">
                <a16:creationId xmlns:a16="http://schemas.microsoft.com/office/drawing/2014/main" id="{A4EAD44C-18E4-4481-8446-AB03282716DA}"/>
              </a:ext>
            </a:extLst>
          </p:cNvPr>
          <p:cNvPicPr>
            <a:picLocks noChangeAspect="1"/>
          </p:cNvPicPr>
          <p:nvPr/>
        </p:nvPicPr>
        <p:blipFill>
          <a:blip r:embed="rId3"/>
          <a:stretch>
            <a:fillRect/>
          </a:stretch>
        </p:blipFill>
        <p:spPr>
          <a:xfrm>
            <a:off x="463640" y="3166188"/>
            <a:ext cx="10686960" cy="1992386"/>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Block/Unblock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62500" lnSpcReduction="20000"/>
          </a:bodyPr>
          <a:lstStyle/>
          <a:p>
            <a:pPr>
              <a:lnSpc>
                <a:spcPct val="120000"/>
              </a:lnSpc>
              <a:spcBef>
                <a:spcPts val="0"/>
              </a:spcBef>
            </a:pPr>
            <a:r>
              <a:rPr lang="en-IN" sz="2200" dirty="0"/>
              <a:t>Mobile Operator want to block/unblock a device . </a:t>
            </a:r>
          </a:p>
          <a:p>
            <a:pPr marL="0" indent="0">
              <a:lnSpc>
                <a:spcPct val="120000"/>
              </a:lnSpc>
              <a:spcBef>
                <a:spcPts val="0"/>
              </a:spcBef>
              <a:buNone/>
            </a:pPr>
            <a:r>
              <a:rPr lang="en-IN" sz="2200" i="1" dirty="0"/>
              <a:t>      In order to mark device as blocked, a Mobile Operator needs to furnish the following details:</a:t>
            </a:r>
          </a:p>
          <a:p>
            <a:pPr lvl="1">
              <a:lnSpc>
                <a:spcPct val="120000"/>
              </a:lnSpc>
              <a:spcBef>
                <a:spcPts val="0"/>
              </a:spcBef>
              <a:buFont typeface="Wingdings" charset="0"/>
              <a:buChar char="à"/>
            </a:pPr>
            <a:r>
              <a:rPr lang="en-IN" sz="2200" i="1" dirty="0">
                <a:sym typeface="Wingdings" panose="05000000000000000000" pitchFamily="2" charset="2"/>
              </a:rPr>
              <a:t>Device Information including mobile numbr, operator, device IMEI (Optional)</a:t>
            </a:r>
            <a:r>
              <a:rPr lang="en-IN" sz="2200" i="1" dirty="0"/>
              <a:t>, </a:t>
            </a:r>
          </a:p>
          <a:p>
            <a:pPr marL="457200" lvl="1" indent="0">
              <a:lnSpc>
                <a:spcPct val="120000"/>
              </a:lnSpc>
              <a:spcBef>
                <a:spcPts val="0"/>
              </a:spcBef>
              <a:buNone/>
            </a:pPr>
            <a:endParaRPr lang="en-IN" sz="2200" i="1"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file uploaded or any policy violation is done. The format of the file is available for download on the view all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F7F5EDED-4DCB-4884-B3FD-E1E7A38120D2}"/>
              </a:ext>
            </a:extLst>
          </p:cNvPr>
          <p:cNvPicPr>
            <a:picLocks noChangeAspect="1"/>
          </p:cNvPicPr>
          <p:nvPr/>
        </p:nvPicPr>
        <p:blipFill>
          <a:blip r:embed="rId2"/>
          <a:stretch>
            <a:fillRect/>
          </a:stretch>
        </p:blipFill>
        <p:spPr>
          <a:xfrm>
            <a:off x="993502" y="3913500"/>
            <a:ext cx="8010525" cy="2000250"/>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Block / Unblock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lnSpcReduction="10000"/>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 ADMIN</a:t>
            </a:r>
            <a:r>
              <a:rPr lang="en-IN" dirty="0"/>
              <a:t>.</a:t>
            </a:r>
            <a:r>
              <a:rPr lang="en-IN" b="1" dirty="0">
                <a:solidFill>
                  <a:srgbClr val="4B1FBF"/>
                </a:solidFill>
              </a:rPr>
              <a:t> Email</a:t>
            </a:r>
            <a:r>
              <a:rPr lang="en-IN" dirty="0"/>
              <a:t> is sent to Mobile Operator and CEIR Admin. </a:t>
            </a:r>
            <a:r>
              <a:rPr lang="en-IN" b="1" dirty="0">
                <a:solidFill>
                  <a:srgbClr val="4B1FBF"/>
                </a:solidFill>
              </a:rPr>
              <a:t>Notifications</a:t>
            </a:r>
            <a:r>
              <a:rPr lang="en-IN" dirty="0"/>
              <a:t> is also displayed on the Mobile Operator dashboard.</a:t>
            </a:r>
            <a:endParaRPr lang="en-IN" b="1" dirty="0"/>
          </a:p>
          <a:p>
            <a:pPr lvl="1">
              <a:lnSpc>
                <a:spcPct val="120000"/>
              </a:lnSpc>
              <a:spcBef>
                <a:spcPts val="0"/>
              </a:spcBef>
            </a:pPr>
            <a:r>
              <a:rPr lang="en-IN" dirty="0"/>
              <a:t>CEIR Admin can also withdraw request. Status = </a:t>
            </a:r>
            <a:r>
              <a:rPr lang="en-IN" b="1" dirty="0"/>
              <a:t>WITHDRAWN BY CEIR. </a:t>
            </a:r>
            <a:r>
              <a:rPr lang="en-IN" dirty="0"/>
              <a:t>This can be done in scenarios like Mobile Operator has wrongly marked as device stolen and some other end user has rightly claimed the device.</a:t>
            </a:r>
          </a:p>
          <a:p>
            <a:pPr marL="457200" lvl="1" indent="0">
              <a:lnSpc>
                <a:spcPct val="120000"/>
              </a:lnSpc>
              <a:spcBef>
                <a:spcPts val="0"/>
              </a:spcBef>
              <a:buNone/>
            </a:pPr>
            <a:endParaRPr lang="en-IN" dirty="0"/>
          </a:p>
          <a:p>
            <a:pPr>
              <a:lnSpc>
                <a:spcPct val="120000"/>
              </a:lnSpc>
              <a:spcBef>
                <a:spcPts val="0"/>
              </a:spcBef>
            </a:pPr>
            <a:r>
              <a:rPr lang="en-IN" dirty="0"/>
              <a:t>CEIR Authority approves the request. Status = </a:t>
            </a:r>
            <a:r>
              <a:rPr lang="en-IN" b="1" dirty="0"/>
              <a:t>APPROVED. </a:t>
            </a:r>
            <a:r>
              <a:rPr lang="en-IN" b="1" dirty="0">
                <a:solidFill>
                  <a:srgbClr val="4B1FBF"/>
                </a:solidFill>
              </a:rPr>
              <a:t>Email</a:t>
            </a:r>
            <a:r>
              <a:rPr lang="en-IN" dirty="0"/>
              <a:t> is sent to Mobile Operator. </a:t>
            </a:r>
            <a:r>
              <a:rPr lang="en-IN" b="1" dirty="0">
                <a:solidFill>
                  <a:srgbClr val="4B1FBF"/>
                </a:solidFill>
              </a:rPr>
              <a:t>Notifications</a:t>
            </a:r>
            <a:r>
              <a:rPr lang="en-IN" dirty="0"/>
              <a:t> are also displayed on the Mobile Operator and CEIR Admin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Mobile Operator can also withdraw request when it is in either NEW/ REJECTED BY SYSTEM state. Status = </a:t>
            </a:r>
            <a:r>
              <a:rPr lang="en-IN" b="1" dirty="0"/>
              <a:t>WITHDRAWN BY OPERATOR</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gd name="adj1" fmla="val -24170"/>
              <a:gd name="adj2" fmla="val 9673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gd name="adj1" fmla="val -22835"/>
              <a:gd name="adj2" fmla="val 10325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610484" y="4606182"/>
            <a:ext cx="10557049"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14" name="Picture 13">
            <a:extLst>
              <a:ext uri="{FF2B5EF4-FFF2-40B4-BE49-F238E27FC236}">
                <a16:creationId xmlns:a16="http://schemas.microsoft.com/office/drawing/2014/main" id="{414EA7BC-D69B-4A6D-A98D-A1013E31EE4E}"/>
              </a:ext>
            </a:extLst>
          </p:cNvPr>
          <p:cNvPicPr>
            <a:picLocks noChangeAspect="1"/>
          </p:cNvPicPr>
          <p:nvPr/>
        </p:nvPicPr>
        <p:blipFill>
          <a:blip r:embed="rId2"/>
          <a:stretch>
            <a:fillRect/>
          </a:stretch>
        </p:blipFill>
        <p:spPr>
          <a:xfrm>
            <a:off x="6340476" y="1861171"/>
            <a:ext cx="4900706" cy="2469467"/>
          </a:xfrm>
          <a:prstGeom prst="rect">
            <a:avLst/>
          </a:prstGeom>
        </p:spPr>
      </p:pic>
      <p:sp>
        <p:nvSpPr>
          <p:cNvPr id="15" name="Rectangle 14">
            <a:extLst>
              <a:ext uri="{FF2B5EF4-FFF2-40B4-BE49-F238E27FC236}">
                <a16:creationId xmlns:a16="http://schemas.microsoft.com/office/drawing/2014/main" id="{DD3D8B04-BA15-43F6-8BDB-D91F0E9F140F}"/>
              </a:ext>
            </a:extLst>
          </p:cNvPr>
          <p:cNvSpPr/>
          <p:nvPr/>
        </p:nvSpPr>
        <p:spPr>
          <a:xfrm>
            <a:off x="636494" y="1863973"/>
            <a:ext cx="4900706" cy="2469467"/>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6" name="Picture 15">
            <a:extLst>
              <a:ext uri="{FF2B5EF4-FFF2-40B4-BE49-F238E27FC236}">
                <a16:creationId xmlns:a16="http://schemas.microsoft.com/office/drawing/2014/main" id="{164F83C2-451D-4771-BC20-38F37C6162FD}"/>
              </a:ext>
            </a:extLst>
          </p:cNvPr>
          <p:cNvPicPr>
            <a:picLocks noChangeAspect="1"/>
          </p:cNvPicPr>
          <p:nvPr/>
        </p:nvPicPr>
        <p:blipFill>
          <a:blip r:embed="rId3"/>
          <a:stretch>
            <a:fillRect/>
          </a:stretch>
        </p:blipFill>
        <p:spPr>
          <a:xfrm>
            <a:off x="636494" y="1883087"/>
            <a:ext cx="4900706" cy="2450353"/>
          </a:xfrm>
          <a:prstGeom prst="rect">
            <a:avLst/>
          </a:prstGeom>
        </p:spPr>
      </p:pic>
      <p:sp>
        <p:nvSpPr>
          <p:cNvPr id="17" name="Rectangle 16">
            <a:extLst>
              <a:ext uri="{FF2B5EF4-FFF2-40B4-BE49-F238E27FC236}">
                <a16:creationId xmlns:a16="http://schemas.microsoft.com/office/drawing/2014/main" id="{9FF0B722-0B92-49D5-8BF6-64D5F6727946}"/>
              </a:ext>
            </a:extLst>
          </p:cNvPr>
          <p:cNvSpPr/>
          <p:nvPr/>
        </p:nvSpPr>
        <p:spPr>
          <a:xfrm>
            <a:off x="6340476" y="1863973"/>
            <a:ext cx="4900706" cy="2450353"/>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Block Device – Single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Mobile Operator will ensure the device ownership and user ID to validate that correct device is being blocked</a:t>
            </a:r>
          </a:p>
          <a:p>
            <a:pPr marR="0" algn="just" defTabSz="914400" rtl="0" fontAlgn="auto" latinLnBrk="0" hangingPunct="0">
              <a:lnSpc>
                <a:spcPct val="100000"/>
              </a:lnSpc>
              <a:spcBef>
                <a:spcPts val="0"/>
              </a:spcBef>
              <a:spcAft>
                <a:spcPts val="0"/>
              </a:spcAft>
              <a:buClrTx/>
              <a:buSzTx/>
              <a:tabLst/>
            </a:pPr>
            <a:endParaRPr lang="en-US" baseline="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F24C7EB-B770-4E63-A8DB-C971E5E5914A}"/>
              </a:ext>
            </a:extLst>
          </p:cNvPr>
          <p:cNvPicPr/>
          <p:nvPr/>
        </p:nvPicPr>
        <p:blipFill rotWithShape="1">
          <a:blip r:embed="rId2"/>
          <a:srcRect l="3138" t="9808"/>
          <a:stretch/>
        </p:blipFill>
        <p:spPr>
          <a:xfrm>
            <a:off x="463638" y="1108608"/>
            <a:ext cx="8359217" cy="5251731"/>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Block Device – Bulk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Mobile Operator will ensure the device ownership and user ID to validate that correct device is being blocked</a:t>
            </a:r>
          </a:p>
        </p:txBody>
      </p:sp>
      <p:pic>
        <p:nvPicPr>
          <p:cNvPr id="3" name="Picture 2">
            <a:extLst>
              <a:ext uri="{FF2B5EF4-FFF2-40B4-BE49-F238E27FC236}">
                <a16:creationId xmlns:a16="http://schemas.microsoft.com/office/drawing/2014/main" id="{86D06F62-F0A8-42B9-A120-D229F4C85119}"/>
              </a:ext>
            </a:extLst>
          </p:cNvPr>
          <p:cNvPicPr>
            <a:picLocks noChangeAspect="1"/>
          </p:cNvPicPr>
          <p:nvPr/>
        </p:nvPicPr>
        <p:blipFill rotWithShape="1">
          <a:blip r:embed="rId2"/>
          <a:srcRect l="1129" t="13954" r="1084" b="1476"/>
          <a:stretch/>
        </p:blipFill>
        <p:spPr>
          <a:xfrm>
            <a:off x="463639" y="1084333"/>
            <a:ext cx="8340298" cy="4503596"/>
          </a:xfrm>
          <a:prstGeom prst="rect">
            <a:avLst/>
          </a:prstGeom>
        </p:spPr>
      </p:pic>
    </p:spTree>
    <p:extLst>
      <p:ext uri="{BB962C8B-B14F-4D97-AF65-F5344CB8AC3E}">
        <p14:creationId xmlns:p14="http://schemas.microsoft.com/office/powerpoint/2010/main" val="36538044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0000" lnSpcReduction="20000"/>
          </a:bodyPr>
          <a:lstStyle/>
          <a:p>
            <a:pPr marL="0" indent="0">
              <a:buNone/>
            </a:pPr>
            <a:r>
              <a:rPr lang="en-US" sz="3100" b="1" dirty="0">
                <a:effectLst/>
              </a:rPr>
              <a:t>Agenda</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Block / Unblock Devices</a:t>
            </a:r>
          </a:p>
          <a:p>
            <a:pPr lvl="1"/>
            <a:r>
              <a:rPr lang="en-US" sz="2400" b="1" dirty="0">
                <a:effectLst/>
              </a:rPr>
              <a:t>View A Block/Unblock Device</a:t>
            </a:r>
          </a:p>
          <a:p>
            <a:pPr lvl="1"/>
            <a:r>
              <a:rPr lang="en-US" sz="2400" b="1" dirty="0">
                <a:effectLst/>
              </a:rPr>
              <a:t>Report Block Device for Single/Bulk </a:t>
            </a:r>
          </a:p>
          <a:p>
            <a:pPr lvl="1"/>
            <a:r>
              <a:rPr lang="en-US" sz="2400" b="1" dirty="0">
                <a:effectLst/>
              </a:rPr>
              <a:t>Report </a:t>
            </a:r>
            <a:r>
              <a:rPr lang="en-US" sz="2400" b="1" dirty="0" err="1">
                <a:effectLst/>
              </a:rPr>
              <a:t>UnBlock</a:t>
            </a:r>
            <a:r>
              <a:rPr lang="en-US" sz="2400" b="1" dirty="0">
                <a:effectLst/>
              </a:rPr>
              <a:t> Device for Single/Bulk </a:t>
            </a:r>
          </a:p>
          <a:p>
            <a:pPr lvl="1"/>
            <a:r>
              <a:rPr lang="en-US" sz="2400" b="1" dirty="0">
                <a:effectLst/>
              </a:rPr>
              <a:t>Withdraw Block/unblock Request</a:t>
            </a:r>
          </a:p>
          <a:p>
            <a:pPr lvl="1"/>
            <a:r>
              <a:rPr lang="en-US" sz="2400" b="1" dirty="0">
                <a:effectLst/>
              </a:rPr>
              <a:t>Edit Block/</a:t>
            </a:r>
            <a:r>
              <a:rPr lang="en-US" sz="2400" b="1" dirty="0" err="1">
                <a:effectLst/>
              </a:rPr>
              <a:t>Unlblock</a:t>
            </a:r>
            <a:r>
              <a:rPr lang="en-US" sz="2400" b="1" dirty="0">
                <a:effectLst/>
              </a:rPr>
              <a:t> Request</a:t>
            </a:r>
          </a:p>
          <a:p>
            <a:pPr lvl="1"/>
            <a:r>
              <a:rPr lang="en-US" sz="2400" b="1" dirty="0">
                <a:effectLst/>
              </a:rPr>
              <a:t>Approve Block/Unblock Request</a:t>
            </a:r>
          </a:p>
          <a:p>
            <a:pPr lvl="1"/>
            <a:r>
              <a:rPr lang="en-US" sz="2400" b="1" dirty="0">
                <a:effectLst/>
              </a:rPr>
              <a:t>Reject Block/Unblock Request</a:t>
            </a: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Un-Block Device – Single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Mobile Operator will ensure the device ownership and user ID to validate that correct device is being blocked</a:t>
            </a:r>
          </a:p>
          <a:p>
            <a:pPr marR="0" algn="just" defTabSz="914400" rtl="0" fontAlgn="auto" latinLnBrk="0" hangingPunct="0">
              <a:lnSpc>
                <a:spcPct val="100000"/>
              </a:lnSpc>
              <a:spcBef>
                <a:spcPts val="0"/>
              </a:spcBef>
              <a:spcAft>
                <a:spcPts val="0"/>
              </a:spcAft>
              <a:buClrTx/>
              <a:buSzTx/>
              <a:tabLst/>
            </a:pPr>
            <a:endParaRPr lang="en-US" baseline="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F89D0B0-C5CA-4C6F-AD3F-EA8DD6F3E3FD}"/>
              </a:ext>
            </a:extLst>
          </p:cNvPr>
          <p:cNvPicPr>
            <a:picLocks noChangeAspect="1"/>
          </p:cNvPicPr>
          <p:nvPr/>
        </p:nvPicPr>
        <p:blipFill>
          <a:blip r:embed="rId2"/>
          <a:stretch>
            <a:fillRect/>
          </a:stretch>
        </p:blipFill>
        <p:spPr>
          <a:xfrm>
            <a:off x="463640" y="1098568"/>
            <a:ext cx="8338822" cy="5196657"/>
          </a:xfrm>
          <a:prstGeom prst="rect">
            <a:avLst/>
          </a:prstGeom>
        </p:spPr>
      </p:pic>
    </p:spTree>
    <p:extLst>
      <p:ext uri="{BB962C8B-B14F-4D97-AF65-F5344CB8AC3E}">
        <p14:creationId xmlns:p14="http://schemas.microsoft.com/office/powerpoint/2010/main" val="6896749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Report Un-Block Device – Bulk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945731" y="1270071"/>
            <a:ext cx="3101312"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indent="-342900" algn="just">
              <a:buFont typeface="+mj-lt"/>
              <a:buAutoNum type="arabicPeriod"/>
            </a:pPr>
            <a:r>
              <a:rPr lang="en-US" dirty="0">
                <a:latin typeface="Arial" panose="020B0604020202020204" pitchFamily="34" charset="0"/>
                <a:cs typeface="Arial" panose="020B0604020202020204" pitchFamily="34" charset="0"/>
              </a:rPr>
              <a:t>Mobile Operator will ensure the device ownership and user ID to validate that correct device is being blocked</a:t>
            </a:r>
          </a:p>
        </p:txBody>
      </p:sp>
      <p:pic>
        <p:nvPicPr>
          <p:cNvPr id="3" name="Picture 2">
            <a:extLst>
              <a:ext uri="{FF2B5EF4-FFF2-40B4-BE49-F238E27FC236}">
                <a16:creationId xmlns:a16="http://schemas.microsoft.com/office/drawing/2014/main" id="{933B7D98-542C-43A4-BC37-ADE38B3BDFF8}"/>
              </a:ext>
            </a:extLst>
          </p:cNvPr>
          <p:cNvPicPr>
            <a:picLocks noChangeAspect="1"/>
          </p:cNvPicPr>
          <p:nvPr/>
        </p:nvPicPr>
        <p:blipFill>
          <a:blip r:embed="rId2"/>
          <a:stretch>
            <a:fillRect/>
          </a:stretch>
        </p:blipFill>
        <p:spPr>
          <a:xfrm>
            <a:off x="463639" y="1117459"/>
            <a:ext cx="8405903" cy="3875327"/>
          </a:xfrm>
          <a:prstGeom prst="rect">
            <a:avLst/>
          </a:prstGeom>
        </p:spPr>
      </p:pic>
    </p:spTree>
    <p:extLst>
      <p:ext uri="{BB962C8B-B14F-4D97-AF65-F5344CB8AC3E}">
        <p14:creationId xmlns:p14="http://schemas.microsoft.com/office/powerpoint/2010/main" val="10306801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829550" y="4481692"/>
            <a:ext cx="3783867" cy="116663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829550" y="1447801"/>
            <a:ext cx="3783867" cy="129600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Block/ Unblock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258498" y="1747342"/>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110612" y="1704078"/>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a:cxnSpLocks/>
            <a:endCxn id="12" idx="0"/>
          </p:cNvCxnSpPr>
          <p:nvPr/>
        </p:nvCxnSpPr>
        <p:spPr>
          <a:xfrm>
            <a:off x="9628012" y="2743802"/>
            <a:ext cx="17645" cy="44664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741098" y="3190443"/>
            <a:ext cx="1809117" cy="92332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Mobile Operator/CEIR Admin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9145412" y="4891893"/>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a:cxnSpLocks/>
          </p:cNvCxnSpPr>
          <p:nvPr/>
        </p:nvCxnSpPr>
        <p:spPr>
          <a:xfrm>
            <a:off x="9628012" y="4132441"/>
            <a:ext cx="0" cy="3492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7851924" y="503309"/>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8842214" y="5988228"/>
            <a:ext cx="2258688" cy="715087"/>
          </a:xfrm>
          <a:prstGeom prst="wedgeRoundRectCallout">
            <a:avLst>
              <a:gd name="adj1" fmla="val -25370"/>
              <a:gd name="adj2" fmla="val -965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p:cNvSpPr txBox="1"/>
          <p:nvPr/>
        </p:nvSpPr>
        <p:spPr>
          <a:xfrm>
            <a:off x="406224" y="5283705"/>
            <a:ext cx="620363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What is Editable</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Fields in the form </a:t>
            </a:r>
          </a:p>
          <a:p>
            <a:pPr marL="285750" marR="0" indent="-285750" algn="l" defTabSz="914400" rtl="0" fontAlgn="auto" latinLnBrk="0" hangingPunct="0">
              <a:lnSpc>
                <a:spcPct val="100000"/>
              </a:lnSpc>
              <a:spcBef>
                <a:spcPts val="0"/>
              </a:spcBef>
              <a:spcAft>
                <a:spcPts val="0"/>
              </a:spcAft>
              <a:buClrTx/>
              <a:buSzTx/>
              <a:buFont typeface="Arial"/>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File that</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was initially uploaded.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18C91DC3-1F14-4699-8E7B-AD27D49C6A40}"/>
              </a:ext>
            </a:extLst>
          </p:cNvPr>
          <p:cNvPicPr>
            <a:picLocks noChangeAspect="1"/>
          </p:cNvPicPr>
          <p:nvPr/>
        </p:nvPicPr>
        <p:blipFill>
          <a:blip r:embed="rId2"/>
          <a:stretch>
            <a:fillRect/>
          </a:stretch>
        </p:blipFill>
        <p:spPr>
          <a:xfrm>
            <a:off x="491388" y="1092228"/>
            <a:ext cx="6633010" cy="3962372"/>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Special Case –  Priority Blocking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1569660"/>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User can define time when the device should be marked in black list</a:t>
            </a:r>
          </a:p>
          <a:p>
            <a:pPr marL="342900" indent="-342900">
              <a:buFont typeface="Arial"/>
              <a:buChar char="•"/>
            </a:pPr>
            <a:endParaRPr lang="en-US" sz="2400" dirty="0">
              <a:latin typeface="Arial" panose="020B0604020202020204" pitchFamily="34" charset="0"/>
              <a:cs typeface="Arial" panose="020B0604020202020204" pitchFamily="34" charset="0"/>
            </a:endParaRPr>
          </a:p>
          <a:p>
            <a:pPr marL="342900" indent="-342900">
              <a:buFont typeface="Arial"/>
              <a:buChar char="•"/>
            </a:pPr>
            <a:r>
              <a:rPr lang="en-US" sz="2400" dirty="0">
                <a:latin typeface="Arial" panose="020B0604020202020204" pitchFamily="34" charset="0"/>
                <a:cs typeface="Arial" panose="020B0604020202020204" pitchFamily="34" charset="0"/>
              </a:rPr>
              <a:t>There are 3 monitoring period possible</a:t>
            </a:r>
          </a:p>
          <a:p>
            <a:endParaRPr lang="en-US"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21451532"/>
              </p:ext>
            </p:extLst>
          </p:nvPr>
        </p:nvGraphicFramePr>
        <p:xfrm>
          <a:off x="931330" y="2878144"/>
          <a:ext cx="9877780" cy="2209081"/>
        </p:xfrm>
        <a:graphic>
          <a:graphicData uri="http://schemas.openxmlformats.org/drawingml/2006/table">
            <a:tbl>
              <a:tblPr firstRow="1" bandRow="1">
                <a:tableStyleId>{C7B018BB-80A7-4F77-B60F-C8B233D01FF8}</a:tableStyleId>
              </a:tblPr>
              <a:tblGrid>
                <a:gridCol w="3513670">
                  <a:extLst>
                    <a:ext uri="{9D8B030D-6E8A-4147-A177-3AD203B41FA5}">
                      <a16:colId xmlns:a16="http://schemas.microsoft.com/office/drawing/2014/main" val="20000"/>
                    </a:ext>
                  </a:extLst>
                </a:gridCol>
                <a:gridCol w="6364110">
                  <a:extLst>
                    <a:ext uri="{9D8B030D-6E8A-4147-A177-3AD203B41FA5}">
                      <a16:colId xmlns:a16="http://schemas.microsoft.com/office/drawing/2014/main" val="20001"/>
                    </a:ext>
                  </a:extLst>
                </a:gridCol>
              </a:tblGrid>
              <a:tr h="420547">
                <a:tc>
                  <a:txBody>
                    <a:bodyPr/>
                    <a:lstStyle/>
                    <a:p>
                      <a:pPr algn="ctr"/>
                      <a:r>
                        <a:rPr lang="en-US" sz="3000" b="1" dirty="0"/>
                        <a:t>Monitoring</a:t>
                      </a:r>
                      <a:r>
                        <a:rPr lang="en-US" sz="3000" b="1" baseline="0" dirty="0"/>
                        <a:t> </a:t>
                      </a:r>
                      <a:r>
                        <a:rPr lang="en-US" sz="3000" b="1" dirty="0"/>
                        <a:t>Period</a:t>
                      </a:r>
                    </a:p>
                  </a:txBody>
                  <a:tcPr/>
                </a:tc>
                <a:tc>
                  <a:txBody>
                    <a:bodyPr/>
                    <a:lstStyle/>
                    <a:p>
                      <a:pPr algn="ctr"/>
                      <a:r>
                        <a:rPr lang="en-US" sz="3000" b="1" dirty="0"/>
                        <a:t>Description</a:t>
                      </a:r>
                    </a:p>
                  </a:txBody>
                  <a:tcPr/>
                </a:tc>
                <a:extLst>
                  <a:ext uri="{0D108BD9-81ED-4DB2-BD59-A6C34878D82A}">
                    <a16:rowId xmlns:a16="http://schemas.microsoft.com/office/drawing/2014/main" val="10000"/>
                  </a:ext>
                </a:extLst>
              </a:tr>
              <a:tr h="484295">
                <a:tc>
                  <a:txBody>
                    <a:bodyPr/>
                    <a:lstStyle/>
                    <a:p>
                      <a:r>
                        <a:rPr lang="en-IN" sz="1800" dirty="0"/>
                        <a:t>Immediate</a:t>
                      </a:r>
                    </a:p>
                  </a:txBody>
                  <a:tcPr/>
                </a:tc>
                <a:tc>
                  <a:txBody>
                    <a:bodyPr/>
                    <a:lstStyle/>
                    <a:p>
                      <a:r>
                        <a:rPr lang="en-US" sz="1800" dirty="0"/>
                        <a:t>The device</a:t>
                      </a:r>
                      <a:r>
                        <a:rPr lang="en-US" sz="1800" baseline="0" dirty="0"/>
                        <a:t> will be blocked immediately.</a:t>
                      </a:r>
                      <a:endParaRPr lang="en-US" sz="1800" dirty="0"/>
                    </a:p>
                  </a:txBody>
                  <a:tcPr/>
                </a:tc>
                <a:extLst>
                  <a:ext uri="{0D108BD9-81ED-4DB2-BD59-A6C34878D82A}">
                    <a16:rowId xmlns:a16="http://schemas.microsoft.com/office/drawing/2014/main" val="10001"/>
                  </a:ext>
                </a:extLst>
              </a:tr>
              <a:tr h="691851">
                <a:tc>
                  <a:txBody>
                    <a:bodyPr/>
                    <a:lstStyle/>
                    <a:p>
                      <a:r>
                        <a:rPr lang="en-IN" sz="1800" dirty="0"/>
                        <a:t>Default</a:t>
                      </a:r>
                    </a:p>
                    <a:p>
                      <a:endParaRPr lang="en-US" sz="1800" dirty="0"/>
                    </a:p>
                  </a:txBody>
                  <a:tcPr/>
                </a:tc>
                <a:tc>
                  <a:txBody>
                    <a:bodyPr/>
                    <a:lstStyle/>
                    <a:p>
                      <a:r>
                        <a:rPr lang="en-US" sz="1800" dirty="0"/>
                        <a:t>The</a:t>
                      </a:r>
                      <a:r>
                        <a:rPr lang="en-US" sz="1800" baseline="0" dirty="0"/>
                        <a:t> device will be blocked as per period defined in the policy definition</a:t>
                      </a:r>
                      <a:endParaRPr lang="en-US" sz="1800" dirty="0"/>
                    </a:p>
                  </a:txBody>
                  <a:tcPr/>
                </a:tc>
                <a:extLst>
                  <a:ext uri="{0D108BD9-81ED-4DB2-BD59-A6C34878D82A}">
                    <a16:rowId xmlns:a16="http://schemas.microsoft.com/office/drawing/2014/main" val="10002"/>
                  </a:ext>
                </a:extLst>
              </a:tr>
              <a:tr h="484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Later</a:t>
                      </a:r>
                      <a:endParaRPr lang="en-US" sz="1800" dirty="0"/>
                    </a:p>
                  </a:txBody>
                  <a:tcPr/>
                </a:tc>
                <a:tc>
                  <a:txBody>
                    <a:bodyPr/>
                    <a:lstStyle/>
                    <a:p>
                      <a:r>
                        <a:rPr lang="en-US" sz="1800" dirty="0"/>
                        <a:t>The device</a:t>
                      </a:r>
                      <a:r>
                        <a:rPr lang="en-US" sz="1800" baseline="0" dirty="0"/>
                        <a:t> will be blocked as per date provided by user</a:t>
                      </a:r>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936494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Block / Unblock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5571807"/>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Operator.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2677656"/>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block/unblock request?</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Mobile Operator</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15D7E06-2003-4614-883E-74353463DE31}"/>
              </a:ext>
            </a:extLst>
          </p:cNvPr>
          <p:cNvPicPr>
            <a:picLocks noChangeAspect="1"/>
          </p:cNvPicPr>
          <p:nvPr/>
        </p:nvPicPr>
        <p:blipFill>
          <a:blip r:embed="rId2"/>
          <a:stretch>
            <a:fillRect/>
          </a:stretch>
        </p:blipFill>
        <p:spPr>
          <a:xfrm>
            <a:off x="463639" y="1176042"/>
            <a:ext cx="7449901" cy="3299242"/>
          </a:xfrm>
          <a:prstGeom prst="rect">
            <a:avLst/>
          </a:prstGeom>
        </p:spPr>
      </p:pic>
    </p:spTree>
    <p:extLst>
      <p:ext uri="{BB962C8B-B14F-4D97-AF65-F5344CB8AC3E}">
        <p14:creationId xmlns:p14="http://schemas.microsoft.com/office/powerpoint/2010/main" val="108192645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Mobile Operator in case of REJECTED_BY_SYSTEM and in case of SUCCESS email is sent to both Mobile Operator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Block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2492990"/>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block request, then the IMEI is added in the grey list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If all the policy has passed for unblock request, then the IMEI is removed from the grey/black list as applicable</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Block/Unblock Request Withdrawn By Mobile Operator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938992"/>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Mobile Operator can withdraw block and unblock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6" name="Picture 5">
            <a:extLst>
              <a:ext uri="{FF2B5EF4-FFF2-40B4-BE49-F238E27FC236}">
                <a16:creationId xmlns:a16="http://schemas.microsoft.com/office/drawing/2014/main" id="{F9AB8587-15EF-42A9-B356-00BA71998DA0}"/>
              </a:ext>
            </a:extLst>
          </p:cNvPr>
          <p:cNvPicPr>
            <a:picLocks noChangeAspect="1"/>
          </p:cNvPicPr>
          <p:nvPr/>
        </p:nvPicPr>
        <p:blipFill>
          <a:blip r:embed="rId2"/>
          <a:stretch>
            <a:fillRect/>
          </a:stretch>
        </p:blipFill>
        <p:spPr>
          <a:xfrm>
            <a:off x="330043" y="1090613"/>
            <a:ext cx="8739513" cy="3411050"/>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544749" y="4090437"/>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request are sent back to the Mobile Operator queue.</a:t>
            </a:r>
          </a:p>
        </p:txBody>
      </p:sp>
      <p:pic>
        <p:nvPicPr>
          <p:cNvPr id="6" name="Picture 5">
            <a:extLst>
              <a:ext uri="{FF2B5EF4-FFF2-40B4-BE49-F238E27FC236}">
                <a16:creationId xmlns:a16="http://schemas.microsoft.com/office/drawing/2014/main" id="{635286E7-3DD3-4B07-84EE-F9ACC5A65F00}"/>
              </a:ext>
            </a:extLst>
          </p:cNvPr>
          <p:cNvPicPr>
            <a:picLocks noChangeAspect="1"/>
          </p:cNvPicPr>
          <p:nvPr/>
        </p:nvPicPr>
        <p:blipFill>
          <a:blip r:embed="rId2"/>
          <a:stretch>
            <a:fillRect/>
          </a:stretch>
        </p:blipFill>
        <p:spPr>
          <a:xfrm>
            <a:off x="463639" y="1250115"/>
            <a:ext cx="9760196" cy="2390552"/>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7" name="Picture 6">
            <a:extLst>
              <a:ext uri="{FF2B5EF4-FFF2-40B4-BE49-F238E27FC236}">
                <a16:creationId xmlns:a16="http://schemas.microsoft.com/office/drawing/2014/main" id="{F056525A-CF53-4808-8444-757FC84D5D1B}"/>
              </a:ext>
            </a:extLst>
          </p:cNvPr>
          <p:cNvPicPr>
            <a:picLocks noChangeAspect="1"/>
          </p:cNvPicPr>
          <p:nvPr/>
        </p:nvPicPr>
        <p:blipFill>
          <a:blip r:embed="rId2"/>
          <a:stretch>
            <a:fillRect/>
          </a:stretch>
        </p:blipFill>
        <p:spPr>
          <a:xfrm>
            <a:off x="463639" y="1206560"/>
            <a:ext cx="10278533" cy="3204801"/>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463639" y="1013886"/>
            <a:ext cx="6800334" cy="5630782"/>
          </a:xfrm>
          <a:prstGeom prst="rect">
            <a:avLst/>
          </a:prstGeom>
          <a:effectLst/>
        </p:spPr>
        <p:txBody>
          <a:bodyPr vert="horz" lIns="91440" tIns="45720" rIns="91440" bIns="45720" rtlCol="0" anchor="t">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1800" dirty="0">
                <a:effectLst/>
              </a:rPr>
              <a:t>Block/Unblock Feature allows SIM based Mobile Operator to mark SIM based devices as blocked on CEIR system. Operator may wish to mark device as blocked for subscription contract violation cases</a:t>
            </a:r>
          </a:p>
          <a:p>
            <a:pPr marL="0" indent="0" algn="just">
              <a:buNone/>
            </a:pPr>
            <a:r>
              <a:rPr lang="en-US" sz="1800" dirty="0">
                <a:effectLst/>
              </a:rPr>
              <a:t>Once the subscription contract issue are resolved , the same is marked as unblocked on CEIR system</a:t>
            </a:r>
          </a:p>
          <a:p>
            <a:pPr marL="0" indent="0">
              <a:buNone/>
            </a:pPr>
            <a:r>
              <a:rPr lang="en-US" sz="1800" dirty="0">
                <a:effectLst/>
              </a:rPr>
              <a:t>Typical flow is as follows:</a:t>
            </a:r>
          </a:p>
          <a:p>
            <a:pPr marL="0" indent="0">
              <a:buNone/>
            </a:pPr>
            <a:r>
              <a:rPr lang="en-US" sz="1800" b="1" dirty="0">
                <a:effectLst/>
              </a:rPr>
              <a:t>Block</a:t>
            </a:r>
          </a:p>
          <a:p>
            <a:pPr algn="just"/>
            <a:r>
              <a:rPr lang="en-US" sz="1800" dirty="0">
                <a:effectLst/>
              </a:rPr>
              <a:t>End user violate mobile subscription with an operator</a:t>
            </a:r>
          </a:p>
          <a:p>
            <a:pPr algn="just"/>
            <a:r>
              <a:rPr lang="en-US" sz="1800" dirty="0">
                <a:effectLst/>
              </a:rPr>
              <a:t>Operator wish to block such devices in the CEIR system</a:t>
            </a:r>
          </a:p>
          <a:p>
            <a:pPr algn="just"/>
            <a:r>
              <a:rPr lang="en-US" sz="1800" dirty="0">
                <a:effectLst/>
              </a:rPr>
              <a:t>Operator mark device as blocked using CEIR portal</a:t>
            </a:r>
          </a:p>
          <a:p>
            <a:pPr algn="just"/>
            <a:r>
              <a:rPr lang="en-US" sz="1800" dirty="0">
                <a:effectLst/>
              </a:rPr>
              <a:t>CEIR Admin approve the request</a:t>
            </a:r>
          </a:p>
          <a:p>
            <a:pPr marL="0" indent="0">
              <a:buNone/>
            </a:pPr>
            <a:r>
              <a:rPr lang="en-US" sz="1800" b="1" dirty="0">
                <a:effectLst/>
              </a:rPr>
              <a:t>Unblock</a:t>
            </a:r>
          </a:p>
          <a:p>
            <a:r>
              <a:rPr lang="en-US" sz="1800" dirty="0">
                <a:effectLst/>
              </a:rPr>
              <a:t>End user resolve the mobile subscription  contract with an operator</a:t>
            </a:r>
          </a:p>
          <a:p>
            <a:r>
              <a:rPr lang="en-US" sz="1800" dirty="0">
                <a:effectLst/>
              </a:rPr>
              <a:t>Operator wish to unblock such devices in the CEIR system</a:t>
            </a:r>
          </a:p>
          <a:p>
            <a:r>
              <a:rPr lang="en-US" sz="1800" dirty="0">
                <a:effectLst/>
              </a:rPr>
              <a:t>Operator mark device as unblocked using CEIR portal</a:t>
            </a:r>
          </a:p>
          <a:p>
            <a:r>
              <a:rPr lang="en-US" sz="1800" dirty="0">
                <a:effectLst/>
              </a:rPr>
              <a:t>CEIR Admin approve the request</a:t>
            </a:r>
          </a:p>
          <a:p>
            <a:pPr marL="0" indent="0">
              <a:buNone/>
            </a:pPr>
            <a:endParaRPr lang="en-US" sz="1800" dirty="0">
              <a:effectLst/>
            </a:endParaRPr>
          </a:p>
          <a:p>
            <a:pPr marL="0" indent="0" fontAlgn="base">
              <a:buFont typeface="Arial"/>
              <a:buNone/>
            </a:pPr>
            <a:endParaRPr lang="en-IN" sz="2400" b="1" dirty="0">
              <a:effectLst/>
            </a:endParaRPr>
          </a:p>
        </p:txBody>
      </p:sp>
      <p:pic>
        <p:nvPicPr>
          <p:cNvPr id="6" name="Picture 5"/>
          <p:cNvPicPr>
            <a:picLocks noChangeAspect="1"/>
          </p:cNvPicPr>
          <p:nvPr/>
        </p:nvPicPr>
        <p:blipFill>
          <a:blip r:embed="rId2"/>
          <a:stretch>
            <a:fillRect/>
          </a:stretch>
        </p:blipFill>
        <p:spPr>
          <a:xfrm>
            <a:off x="7516989" y="1531056"/>
            <a:ext cx="1302455" cy="1025827"/>
          </a:xfrm>
          <a:prstGeom prst="rect">
            <a:avLst/>
          </a:prstGeom>
        </p:spPr>
      </p:pic>
      <p:pic>
        <p:nvPicPr>
          <p:cNvPr id="10" name="Picture 9"/>
          <p:cNvPicPr>
            <a:picLocks noChangeAspect="1"/>
          </p:cNvPicPr>
          <p:nvPr/>
        </p:nvPicPr>
        <p:blipFill>
          <a:blip r:embed="rId2"/>
          <a:stretch>
            <a:fillRect/>
          </a:stretch>
        </p:blipFill>
        <p:spPr>
          <a:xfrm>
            <a:off x="10082389" y="1531056"/>
            <a:ext cx="1206500" cy="950252"/>
          </a:xfrm>
          <a:prstGeom prst="rect">
            <a:avLst/>
          </a:prstGeom>
        </p:spPr>
      </p:pic>
      <p:sp>
        <p:nvSpPr>
          <p:cNvPr id="11" name="TextBox 10"/>
          <p:cNvSpPr txBox="1"/>
          <p:nvPr/>
        </p:nvSpPr>
        <p:spPr>
          <a:xfrm>
            <a:off x="7591778" y="2850446"/>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Single User </a:t>
            </a:r>
          </a:p>
        </p:txBody>
      </p:sp>
      <p:sp>
        <p:nvSpPr>
          <p:cNvPr id="12" name="TextBox 11"/>
          <p:cNvSpPr txBox="1"/>
          <p:nvPr/>
        </p:nvSpPr>
        <p:spPr>
          <a:xfrm>
            <a:off x="10021709" y="2846403"/>
            <a:ext cx="1778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Bulk User </a:t>
            </a:r>
          </a:p>
        </p:txBody>
      </p:sp>
      <p:sp>
        <p:nvSpPr>
          <p:cNvPr id="13" name="Down Arrow 12"/>
          <p:cNvSpPr/>
          <p:nvPr/>
        </p:nvSpPr>
        <p:spPr>
          <a:xfrm>
            <a:off x="9369778" y="2921001"/>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6" name="Rectangle 15"/>
          <p:cNvSpPr/>
          <p:nvPr/>
        </p:nvSpPr>
        <p:spPr>
          <a:xfrm>
            <a:off x="8300155" y="6084994"/>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69778" y="5129256"/>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3" name="Picture 2"/>
          <p:cNvPicPr>
            <a:picLocks noChangeAspect="1"/>
          </p:cNvPicPr>
          <p:nvPr/>
        </p:nvPicPr>
        <p:blipFill>
          <a:blip r:embed="rId3"/>
          <a:stretch>
            <a:fillRect/>
          </a:stretch>
        </p:blipFill>
        <p:spPr>
          <a:xfrm>
            <a:off x="9056511" y="3795890"/>
            <a:ext cx="1054100" cy="1054100"/>
          </a:xfrm>
          <a:prstGeom prst="rect">
            <a:avLst/>
          </a:prstGeom>
        </p:spPr>
      </p:pic>
      <p:sp>
        <p:nvSpPr>
          <p:cNvPr id="18" name="TextBox 17"/>
          <p:cNvSpPr txBox="1"/>
          <p:nvPr/>
        </p:nvSpPr>
        <p:spPr>
          <a:xfrm>
            <a:off x="9857595" y="4381692"/>
            <a:ext cx="17780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Operator</a:t>
            </a:r>
            <a:r>
              <a:rPr kumimoji="0" lang="en-US" sz="1800" b="0" i="0" u="none" strike="noStrike" cap="none" spc="0" normalizeH="0" dirty="0">
                <a:ln>
                  <a:noFill/>
                </a:ln>
                <a:solidFill>
                  <a:srgbClr val="000000"/>
                </a:solidFill>
                <a:effectLst/>
                <a:uFillTx/>
                <a:latin typeface="+mn-lt"/>
                <a:ea typeface="+mn-ea"/>
                <a:cs typeface="+mn-cs"/>
                <a:sym typeface="Calibri"/>
              </a:rPr>
              <a:t> like </a:t>
            </a:r>
            <a:r>
              <a:rPr kumimoji="0" lang="en-US" sz="1800" b="0" i="0" u="none" strike="noStrike" cap="none" spc="0" normalizeH="0" baseline="0" dirty="0">
                <a:ln>
                  <a:noFill/>
                </a:ln>
                <a:solidFill>
                  <a:srgbClr val="000000"/>
                </a:solidFill>
                <a:effectLst/>
                <a:uFillTx/>
                <a:latin typeface="+mn-lt"/>
                <a:ea typeface="+mn-ea"/>
                <a:cs typeface="+mn-cs"/>
                <a:sym typeface="Calibri"/>
              </a:rPr>
              <a:t>Smart, QB</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dirty="0" err="1">
                <a:ln>
                  <a:noFill/>
                </a:ln>
                <a:solidFill>
                  <a:srgbClr val="000000"/>
                </a:solidFill>
                <a:effectLst/>
                <a:uFillTx/>
                <a:latin typeface="+mn-lt"/>
                <a:ea typeface="+mn-ea"/>
                <a:cs typeface="+mn-cs"/>
                <a:sym typeface="Calibri"/>
              </a:rPr>
              <a:t>etc</a:t>
            </a: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pic>
        <p:nvPicPr>
          <p:cNvPr id="7" name="Picture 6">
            <a:extLst>
              <a:ext uri="{FF2B5EF4-FFF2-40B4-BE49-F238E27FC236}">
                <a16:creationId xmlns:a16="http://schemas.microsoft.com/office/drawing/2014/main" id="{CCDD90D0-1C42-4541-92C4-B216867B2A79}"/>
              </a:ext>
            </a:extLst>
          </p:cNvPr>
          <p:cNvPicPr>
            <a:picLocks noChangeAspect="1"/>
          </p:cNvPicPr>
          <p:nvPr/>
        </p:nvPicPr>
        <p:blipFill>
          <a:blip r:embed="rId2"/>
          <a:stretch>
            <a:fillRect/>
          </a:stretch>
        </p:blipFill>
        <p:spPr>
          <a:xfrm>
            <a:off x="463638" y="1262615"/>
            <a:ext cx="10499433" cy="3220878"/>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Block/unblock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1"/>
            <a:ext cx="10683430" cy="4685081"/>
          </a:xfrm>
        </p:spPr>
        <p:txBody>
          <a:bodyPr/>
          <a:lstStyle/>
          <a:p>
            <a:r>
              <a:rPr lang="en-IN" dirty="0"/>
              <a:t>Request can be filtered on the basis of </a:t>
            </a:r>
          </a:p>
          <a:p>
            <a:pPr lvl="1"/>
            <a:r>
              <a:rPr lang="en-IN" dirty="0"/>
              <a:t>Date filters</a:t>
            </a:r>
          </a:p>
          <a:p>
            <a:pPr lvl="1"/>
            <a:r>
              <a:rPr lang="en-IN" dirty="0"/>
              <a:t>Transaction ID</a:t>
            </a:r>
          </a:p>
          <a:p>
            <a:pPr lvl="1"/>
            <a:r>
              <a:rPr lang="en-IN" dirty="0"/>
              <a:t>Request Status</a:t>
            </a:r>
          </a:p>
          <a:p>
            <a:pPr lvl="1"/>
            <a:r>
              <a:rPr lang="en-IN" dirty="0"/>
              <a:t>Request Type (Block/Unblock)</a:t>
            </a:r>
          </a:p>
          <a:p>
            <a:pPr lvl="1"/>
            <a:r>
              <a:rPr lang="en-IN" dirty="0"/>
              <a:t>Request Mode (Single/Bulk)</a:t>
            </a:r>
          </a:p>
          <a:p>
            <a:pPr lvl="1"/>
            <a:r>
              <a:rPr lang="en-IN" dirty="0"/>
              <a:t>User ( Mobile Operator/ CEIR Admin) can also use a combination of more than one filters to filter the consignments.</a:t>
            </a:r>
          </a:p>
          <a:p>
            <a:r>
              <a:rPr lang="en-IN" dirty="0"/>
              <a:t>Users  can view old request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6BDC1056-6221-4790-841B-50284F7E967E}"/>
              </a:ext>
            </a:extLst>
          </p:cNvPr>
          <p:cNvPicPr>
            <a:picLocks noChangeAspect="1"/>
          </p:cNvPicPr>
          <p:nvPr/>
        </p:nvPicPr>
        <p:blipFill>
          <a:blip r:embed="rId2"/>
          <a:stretch>
            <a:fillRect/>
          </a:stretch>
        </p:blipFill>
        <p:spPr>
          <a:xfrm>
            <a:off x="632220" y="4990608"/>
            <a:ext cx="10346267" cy="893724"/>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Block/Unblock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1BEA8DE6-0404-4D36-A6D2-606AF86D55D4}"/>
              </a:ext>
            </a:extLst>
          </p:cNvPr>
          <p:cNvPicPr>
            <a:picLocks noChangeAspect="1"/>
          </p:cNvPicPr>
          <p:nvPr/>
        </p:nvPicPr>
        <p:blipFill>
          <a:blip r:embed="rId2"/>
          <a:stretch>
            <a:fillRect/>
          </a:stretch>
        </p:blipFill>
        <p:spPr>
          <a:xfrm>
            <a:off x="601662" y="2850620"/>
            <a:ext cx="9058275" cy="2105025"/>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reporting block/unblock devices</a:t>
            </a:r>
          </a:p>
          <a:p>
            <a:pPr marL="0" indent="0">
              <a:buNone/>
            </a:pPr>
            <a:endParaRPr lang="en-IN" dirty="0"/>
          </a:p>
          <a:p>
            <a:r>
              <a:rPr lang="en-IN" dirty="0"/>
              <a:t>Only device marked as blocked can be marked as unblocked on the system</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Whats Next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Once the local stolen list is created in the system, the same is used to generate the grey list/file which is downloaded by operator</a:t>
            </a:r>
          </a:p>
          <a:p>
            <a:endParaRPr lang="en-IN" dirty="0"/>
          </a:p>
          <a:p>
            <a:r>
              <a:rPr lang="en-IN" dirty="0"/>
              <a:t>The grey list as per the monitoring period as mentioned by the Mobile Operator.</a:t>
            </a:r>
          </a:p>
          <a:p>
            <a:endParaRPr lang="en-IN" dirty="0"/>
          </a:p>
          <a:p>
            <a:r>
              <a:rPr lang="en-IN" dirty="0"/>
              <a:t>Post expiry of monitoring period, the number will be moved to black list</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9551793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Scenario</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02764558"/>
              </p:ext>
            </p:extLst>
          </p:nvPr>
        </p:nvGraphicFramePr>
        <p:xfrm>
          <a:off x="634997" y="1411956"/>
          <a:ext cx="9877780" cy="3939105"/>
        </p:xfrm>
        <a:graphic>
          <a:graphicData uri="http://schemas.openxmlformats.org/drawingml/2006/table">
            <a:tbl>
              <a:tblPr firstRow="1" bandRow="1">
                <a:tableStyleId>{C7B018BB-80A7-4F77-B60F-C8B233D01FF8}</a:tableStyleId>
              </a:tblPr>
              <a:tblGrid>
                <a:gridCol w="4938890">
                  <a:extLst>
                    <a:ext uri="{9D8B030D-6E8A-4147-A177-3AD203B41FA5}">
                      <a16:colId xmlns:a16="http://schemas.microsoft.com/office/drawing/2014/main" val="20000"/>
                    </a:ext>
                  </a:extLst>
                </a:gridCol>
                <a:gridCol w="4938890">
                  <a:extLst>
                    <a:ext uri="{9D8B030D-6E8A-4147-A177-3AD203B41FA5}">
                      <a16:colId xmlns:a16="http://schemas.microsoft.com/office/drawing/2014/main" val="20001"/>
                    </a:ext>
                  </a:extLst>
                </a:gridCol>
              </a:tblGrid>
              <a:tr h="555825">
                <a:tc>
                  <a:txBody>
                    <a:bodyPr/>
                    <a:lstStyle/>
                    <a:p>
                      <a:pPr algn="ctr"/>
                      <a:r>
                        <a:rPr lang="en-US" sz="3000" b="1" dirty="0"/>
                        <a:t>Scenario</a:t>
                      </a:r>
                    </a:p>
                  </a:txBody>
                  <a:tcPr/>
                </a:tc>
                <a:tc>
                  <a:txBody>
                    <a:bodyPr/>
                    <a:lstStyle/>
                    <a:p>
                      <a:pPr algn="ctr"/>
                      <a:r>
                        <a:rPr lang="en-US" sz="3000" b="1" dirty="0"/>
                        <a:t>Result</a:t>
                      </a:r>
                    </a:p>
                  </a:txBody>
                  <a:tcPr/>
                </a:tc>
                <a:extLst>
                  <a:ext uri="{0D108BD9-81ED-4DB2-BD59-A6C34878D82A}">
                    <a16:rowId xmlns:a16="http://schemas.microsoft.com/office/drawing/2014/main" val="10000"/>
                  </a:ext>
                </a:extLst>
              </a:tr>
              <a:tr h="586331">
                <a:tc>
                  <a:txBody>
                    <a:bodyPr/>
                    <a:lstStyle/>
                    <a:p>
                      <a:r>
                        <a:rPr lang="en-IN" sz="1800" dirty="0"/>
                        <a:t>Mobile Operator report  device to be</a:t>
                      </a:r>
                      <a:r>
                        <a:rPr lang="en-IN" sz="1800" baseline="0" dirty="0"/>
                        <a:t> unblocked </a:t>
                      </a:r>
                      <a:r>
                        <a:rPr lang="en-IN" sz="1800" dirty="0"/>
                        <a:t>which is not marked as blocked</a:t>
                      </a:r>
                    </a:p>
                  </a:txBody>
                  <a:tcPr/>
                </a:tc>
                <a:tc>
                  <a:txBody>
                    <a:bodyPr/>
                    <a:lstStyle/>
                    <a:p>
                      <a:r>
                        <a:rPr lang="en-US" sz="1800" dirty="0"/>
                        <a:t>Reject the Request</a:t>
                      </a:r>
                    </a:p>
                  </a:txBody>
                  <a:tcPr/>
                </a:tc>
                <a:extLst>
                  <a:ext uri="{0D108BD9-81ED-4DB2-BD59-A6C34878D82A}">
                    <a16:rowId xmlns:a16="http://schemas.microsoft.com/office/drawing/2014/main" val="10001"/>
                  </a:ext>
                </a:extLst>
              </a:tr>
              <a:tr h="555825">
                <a:tc>
                  <a:txBody>
                    <a:bodyPr/>
                    <a:lstStyle/>
                    <a:p>
                      <a:r>
                        <a:rPr lang="en-IN" sz="1800" dirty="0"/>
                        <a:t>Mobile</a:t>
                      </a:r>
                      <a:r>
                        <a:rPr lang="en-IN" sz="1800" baseline="0" dirty="0"/>
                        <a:t> Operator </a:t>
                      </a:r>
                      <a:r>
                        <a:rPr lang="en-IN" sz="1800" dirty="0"/>
                        <a:t>report device</a:t>
                      </a:r>
                      <a:r>
                        <a:rPr lang="en-IN" sz="1800" baseline="0" dirty="0"/>
                        <a:t> to be blocked </a:t>
                      </a:r>
                      <a:r>
                        <a:rPr lang="en-IN" sz="1800" dirty="0"/>
                        <a:t>but TAC check at GSMA has failed.</a:t>
                      </a:r>
                    </a:p>
                    <a:p>
                      <a:endParaRPr lang="en-US" sz="1800" dirty="0"/>
                    </a:p>
                  </a:txBody>
                  <a:tcPr/>
                </a:tc>
                <a:tc>
                  <a:txBody>
                    <a:bodyPr/>
                    <a:lstStyle/>
                    <a:p>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2"/>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Mobile Operator</a:t>
                      </a:r>
                      <a:r>
                        <a:rPr lang="en-IN" sz="1800" baseline="0" dirty="0"/>
                        <a:t> </a:t>
                      </a:r>
                      <a:r>
                        <a:rPr lang="en-IN" sz="1800" dirty="0"/>
                        <a:t>mark device as blocked but already marked blocked before</a:t>
                      </a:r>
                      <a:endParaRPr lang="en-US" sz="1800" dirty="0"/>
                    </a:p>
                  </a:txBody>
                  <a:tcPr/>
                </a:tc>
                <a:tc>
                  <a:txBody>
                    <a:bodyPr/>
                    <a:lstStyle/>
                    <a:p>
                      <a:r>
                        <a:rPr lang="en-US" sz="1800" dirty="0"/>
                        <a:t>Reject the request</a:t>
                      </a:r>
                    </a:p>
                  </a:txBody>
                  <a:tcPr/>
                </a:tc>
                <a:extLst>
                  <a:ext uri="{0D108BD9-81ED-4DB2-BD59-A6C34878D82A}">
                    <a16:rowId xmlns:a16="http://schemas.microsoft.com/office/drawing/2014/main" val="10003"/>
                  </a:ext>
                </a:extLst>
              </a:tr>
              <a:tr h="5558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Mobile Operator mark device as blocked but </a:t>
                      </a:r>
                      <a:r>
                        <a:rPr lang="en-US" sz="1800" dirty="0"/>
                        <a:t>IME</a:t>
                      </a:r>
                      <a:r>
                        <a:rPr lang="en-US" sz="1800" baseline="0" dirty="0"/>
                        <a:t>I static validation fails (length, charset, </a:t>
                      </a:r>
                      <a:r>
                        <a:rPr lang="en-US" sz="1800" baseline="0" dirty="0" err="1"/>
                        <a:t>Luhn</a:t>
                      </a:r>
                      <a:r>
                        <a:rPr lang="en-US" sz="1800" baseline="0" dirty="0"/>
                        <a:t> Algorithm)</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Policy</a:t>
                      </a:r>
                      <a:r>
                        <a:rPr lang="en-US" sz="1800" baseline="0" dirty="0"/>
                        <a:t> Decision. It is recommended that this should not be allowed to ensure correct  data in system</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fontScale="85000" lnSpcReduction="20000"/>
          </a:bodyPr>
          <a:lstStyle/>
          <a:p>
            <a:pPr marL="0" indent="0" algn="just">
              <a:buNone/>
            </a:pPr>
            <a:r>
              <a:rPr lang="en-IN" sz="2400" dirty="0"/>
              <a:t>Importance of this feature for the CEIR System</a:t>
            </a:r>
          </a:p>
          <a:p>
            <a:pPr marL="0" indent="0" algn="just">
              <a:buNone/>
            </a:pPr>
            <a:endParaRPr lang="en-IN" sz="2400" dirty="0"/>
          </a:p>
          <a:p>
            <a:pPr algn="just">
              <a:buFont typeface="Wingdings" panose="05000000000000000000" pitchFamily="2" charset="2"/>
              <a:buChar char="v"/>
            </a:pPr>
            <a:r>
              <a:rPr lang="en-IN" sz="2400" dirty="0"/>
              <a:t> Operator would welcome this feedback, as this allow operator to block the devices in other operator network within Cambodia.</a:t>
            </a:r>
          </a:p>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 Basis of this block feature, local black list is created. Grey list would be created from this local black list</a:t>
            </a:r>
          </a:p>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 Grey list is converted into black list if the issue is not resolved in the predefined time by user</a:t>
            </a:r>
          </a:p>
          <a:p>
            <a:pPr algn="just">
              <a:buFont typeface="Wingdings" panose="05000000000000000000" pitchFamily="2" charset="2"/>
              <a:buChar char="v"/>
            </a:pPr>
            <a:endParaRPr lang="en-IN" sz="2400" dirty="0"/>
          </a:p>
          <a:p>
            <a:pPr algn="just">
              <a:buFont typeface="Wingdings" panose="05000000000000000000" pitchFamily="2" charset="2"/>
              <a:buChar char="v"/>
            </a:pPr>
            <a:r>
              <a:rPr lang="en-IN" sz="2400" dirty="0"/>
              <a:t> Local Black list DB becomes one of the policy DB on which rule are applied. For </a:t>
            </a:r>
            <a:r>
              <a:rPr lang="en-IN" sz="2400" dirty="0" err="1"/>
              <a:t>eg</a:t>
            </a:r>
            <a:r>
              <a:rPr lang="en-IN" sz="2400" dirty="0"/>
              <a:t>, if the user does the Check IMEI for this devices, it would be shown as invalid.</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p:cNvSpPr/>
          <p:nvPr/>
        </p:nvSpPr>
        <p:spPr>
          <a:xfrm>
            <a:off x="463639" y="2723622"/>
            <a:ext cx="8562456" cy="769441"/>
          </a:xfrm>
          <a:prstGeom prst="rect">
            <a:avLst/>
          </a:prstGeom>
        </p:spPr>
        <p:txBody>
          <a:bodyPr wrap="square">
            <a:spAutoFit/>
          </a:bodyPr>
          <a:lstStyle/>
          <a:p>
            <a:pPr marL="342900" lvl="1" indent="-342900">
              <a:buFont typeface="Arial"/>
              <a:buChar char="•"/>
            </a:pPr>
            <a:r>
              <a:rPr lang="en-US" sz="2000" dirty="0"/>
              <a:t>CEIR Admin can also block /unblock  the devices on special request. </a:t>
            </a:r>
          </a:p>
          <a:p>
            <a:pPr marL="342900" lvl="1" indent="-342900">
              <a:buFont typeface="Arial"/>
              <a:buChar char="•"/>
            </a:pPr>
            <a:endParaRPr lang="en-US" sz="2400" dirty="0"/>
          </a:p>
        </p:txBody>
      </p:sp>
      <p:graphicFrame>
        <p:nvGraphicFramePr>
          <p:cNvPr id="3" name="Table 2">
            <a:extLst>
              <a:ext uri="{FF2B5EF4-FFF2-40B4-BE49-F238E27FC236}">
                <a16:creationId xmlns:a16="http://schemas.microsoft.com/office/drawing/2014/main" id="{1CDD6C86-E722-459D-81F3-A43D79F46B75}"/>
              </a:ext>
            </a:extLst>
          </p:cNvPr>
          <p:cNvGraphicFramePr>
            <a:graphicFrameLocks noGrp="1"/>
          </p:cNvGraphicFramePr>
          <p:nvPr>
            <p:extLst>
              <p:ext uri="{D42A27DB-BD31-4B8C-83A1-F6EECF244321}">
                <p14:modId xmlns:p14="http://schemas.microsoft.com/office/powerpoint/2010/main" val="3199024832"/>
              </p:ext>
            </p:extLst>
          </p:nvPr>
        </p:nvGraphicFramePr>
        <p:xfrm>
          <a:off x="524900" y="1178994"/>
          <a:ext cx="8562456" cy="1037781"/>
        </p:xfrm>
        <a:graphic>
          <a:graphicData uri="http://schemas.openxmlformats.org/drawingml/2006/table">
            <a:tbl>
              <a:tblPr firstRow="1" firstCol="1" bandRow="1">
                <a:tableStyleId>{5940675A-B579-460E-94D1-54222C63F5DA}</a:tableStyleId>
              </a:tblPr>
              <a:tblGrid>
                <a:gridCol w="907997">
                  <a:extLst>
                    <a:ext uri="{9D8B030D-6E8A-4147-A177-3AD203B41FA5}">
                      <a16:colId xmlns:a16="http://schemas.microsoft.com/office/drawing/2014/main" val="2889651633"/>
                    </a:ext>
                  </a:extLst>
                </a:gridCol>
                <a:gridCol w="2305623">
                  <a:extLst>
                    <a:ext uri="{9D8B030D-6E8A-4147-A177-3AD203B41FA5}">
                      <a16:colId xmlns:a16="http://schemas.microsoft.com/office/drawing/2014/main" val="226128399"/>
                    </a:ext>
                  </a:extLst>
                </a:gridCol>
                <a:gridCol w="5348836">
                  <a:extLst>
                    <a:ext uri="{9D8B030D-6E8A-4147-A177-3AD203B41FA5}">
                      <a16:colId xmlns:a16="http://schemas.microsoft.com/office/drawing/2014/main" val="1316385850"/>
                    </a:ext>
                  </a:extLst>
                </a:gridCol>
              </a:tblGrid>
              <a:tr h="193675">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A47C5"/>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User </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A47C5"/>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Key Feature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A47C5"/>
                    </a:solidFill>
                  </a:tcPr>
                </a:tc>
                <a:extLst>
                  <a:ext uri="{0D108BD9-81ED-4DB2-BD59-A6C34878D82A}">
                    <a16:rowId xmlns:a16="http://schemas.microsoft.com/office/drawing/2014/main" val="3023362898"/>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Mark Device as Block/ Unblock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8700496"/>
                  </a:ext>
                </a:extLst>
              </a:tr>
              <a:tr h="3676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Approve/Reject block/ 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7912582"/>
                  </a:ext>
                </a:extLst>
              </a:tr>
            </a:tbl>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Block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6309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Report for </a:t>
            </a:r>
          </a:p>
          <a:p>
            <a:pPr marL="0" marR="0" indent="0" algn="l" defTabSz="914400" rtl="0" fontAlgn="auto" latinLnBrk="0" hangingPunct="0">
              <a:lnSpc>
                <a:spcPct val="100000"/>
              </a:lnSpc>
              <a:spcBef>
                <a:spcPts val="0"/>
              </a:spcBef>
              <a:spcAft>
                <a:spcPts val="0"/>
              </a:spcAft>
              <a:buClrTx/>
              <a:buSzTx/>
              <a:buFontTx/>
              <a:buNone/>
              <a:tabLst/>
            </a:pPr>
            <a:r>
              <a:rPr lang="en-US" sz="1000" dirty="0"/>
              <a:t>Blocking</a:t>
            </a: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95474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Operator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Operator</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Blocked</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Block</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686519"/>
            <a:ext cx="1371592" cy="1200327"/>
          </a:xfrm>
          <a:prstGeom prst="borderCallout1">
            <a:avLst>
              <a:gd name="adj1" fmla="val 51285"/>
              <a:gd name="adj2" fmla="val -9722"/>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Unblock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66120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Report for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unblocking</a:t>
            </a: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08483" y="1193800"/>
            <a:ext cx="3117" cy="34544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56" name="TextBox 55"/>
          <p:cNvSpPr txBox="1"/>
          <p:nvPr/>
        </p:nvSpPr>
        <p:spPr>
          <a:xfrm>
            <a:off x="2674814" y="3364077"/>
            <a:ext cx="95474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a:t>
            </a:r>
            <a:r>
              <a:rPr lang="en-US" sz="1000" dirty="0"/>
              <a:t>Operator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Operator</a:t>
            </a:r>
          </a:p>
        </p:txBody>
      </p:sp>
      <p:sp>
        <p:nvSpPr>
          <p:cNvPr id="52" name="Oval 51"/>
          <p:cNvSpPr/>
          <p:nvPr/>
        </p:nvSpPr>
        <p:spPr>
          <a:xfrm>
            <a:off x="5992874"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161389" y="1120965"/>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244044"/>
            <a:ext cx="914400" cy="47606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Blocked</a:t>
            </a:r>
          </a:p>
        </p:txBody>
      </p:sp>
      <p:sp>
        <p:nvSpPr>
          <p:cNvPr id="88" name="Oval 87"/>
          <p:cNvSpPr/>
          <p:nvPr/>
        </p:nvSpPr>
        <p:spPr>
          <a:xfrm>
            <a:off x="6110111"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3518543"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16122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4600222" y="5489687"/>
            <a:ext cx="15098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1540148"/>
            <a:ext cx="1371600" cy="1477325"/>
          </a:xfrm>
          <a:prstGeom prst="borderCallout1">
            <a:avLst>
              <a:gd name="adj1" fmla="val 25197"/>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Stolen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648200"/>
            <a:ext cx="1358237" cy="1191240"/>
          </a:xfrm>
          <a:prstGeom prst="borderCallout1">
            <a:avLst>
              <a:gd name="adj1" fmla="val 52333"/>
              <a:gd name="adj2" fmla="val -11839"/>
              <a:gd name="adj3" fmla="val 52611"/>
              <a:gd name="adj4" fmla="val -19429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2803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D9C7F85F-722B-4FF0-BDB3-6171483B0825}"/>
              </a:ext>
            </a:extLst>
          </p:cNvPr>
          <p:cNvGraphicFramePr>
            <a:graphicFrameLocks noGrp="1"/>
          </p:cNvGraphicFramePr>
          <p:nvPr>
            <p:extLst>
              <p:ext uri="{D42A27DB-BD31-4B8C-83A1-F6EECF244321}">
                <p14:modId xmlns:p14="http://schemas.microsoft.com/office/powerpoint/2010/main" val="1708771691"/>
              </p:ext>
            </p:extLst>
          </p:nvPr>
        </p:nvGraphicFramePr>
        <p:xfrm>
          <a:off x="463639" y="1149080"/>
          <a:ext cx="10161203" cy="3374331"/>
        </p:xfrm>
        <a:graphic>
          <a:graphicData uri="http://schemas.openxmlformats.org/drawingml/2006/table">
            <a:tbl>
              <a:tblPr firstRow="1" firstCol="1" bandRow="1">
                <a:tableStyleId>{5940675A-B579-460E-94D1-54222C63F5DA}</a:tableStyleId>
              </a:tblPr>
              <a:tblGrid>
                <a:gridCol w="3550011">
                  <a:extLst>
                    <a:ext uri="{9D8B030D-6E8A-4147-A177-3AD203B41FA5}">
                      <a16:colId xmlns:a16="http://schemas.microsoft.com/office/drawing/2014/main" val="3539765728"/>
                    </a:ext>
                  </a:extLst>
                </a:gridCol>
                <a:gridCol w="6611192">
                  <a:extLst>
                    <a:ext uri="{9D8B030D-6E8A-4147-A177-3AD203B41FA5}">
                      <a16:colId xmlns:a16="http://schemas.microsoft.com/office/drawing/2014/main" val="473700302"/>
                    </a:ext>
                  </a:extLst>
                </a:gridCol>
              </a:tblGrid>
              <a:tr h="177800">
                <a:tc>
                  <a:txBody>
                    <a:bodyPr/>
                    <a:lstStyle/>
                    <a:p>
                      <a:pPr>
                        <a:lnSpc>
                          <a:spcPct val="107000"/>
                        </a:lnSpc>
                        <a:spcAft>
                          <a:spcPts val="0"/>
                        </a:spcAft>
                        <a:tabLst>
                          <a:tab pos="981075" algn="l"/>
                        </a:tabLst>
                      </a:pPr>
                      <a:r>
                        <a:rPr lang="en-IN" sz="2000" b="1" dirty="0">
                          <a:effectLst/>
                          <a:latin typeface="Arial" panose="020B0604020202020204" pitchFamily="34" charset="0"/>
                          <a:cs typeface="Arial" panose="020B0604020202020204" pitchFamily="34" charset="0"/>
                        </a:rPr>
                        <a:t>State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A47C5"/>
                    </a:solidFill>
                  </a:tcPr>
                </a:tc>
                <a:tc>
                  <a:txBody>
                    <a:bodyPr/>
                    <a:lstStyle/>
                    <a:p>
                      <a:pPr>
                        <a:lnSpc>
                          <a:spcPct val="107000"/>
                        </a:lnSpc>
                        <a:spcAft>
                          <a:spcPts val="0"/>
                        </a:spcAft>
                      </a:pPr>
                      <a:r>
                        <a:rPr lang="en-IN" sz="2000" b="1" dirty="0">
                          <a:effectLst/>
                          <a:latin typeface="Arial" panose="020B0604020202020204" pitchFamily="34" charset="0"/>
                          <a:cs typeface="Arial" panose="020B0604020202020204" pitchFamily="34" charset="0"/>
                        </a:rPr>
                        <a:t>Meaning</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A47C5"/>
                    </a:solidFill>
                  </a:tcPr>
                </a:tc>
                <a:extLst>
                  <a:ext uri="{0D108BD9-81ED-4DB2-BD59-A6C34878D82A}">
                    <a16:rowId xmlns:a16="http://schemas.microsoft.com/office/drawing/2014/main" val="1032854334"/>
                  </a:ext>
                </a:extLst>
              </a:tr>
              <a:tr h="2032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New</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Operator has mark one or more devices as block/unblock</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8864711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Processing</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system has started the processing of this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99857731"/>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in the file format, file data, file size, policy-based errors </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44384156"/>
                  </a:ext>
                </a:extLst>
              </a:tr>
              <a:tr h="356524">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Pending approval from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file processing is successful, stolen request is accepted and now it is sent to CEIR Admin for approval</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60117649"/>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rejected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0515636"/>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Approved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approved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83512341"/>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Withdrawn by Operator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Operator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92067307"/>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CEIR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9553231"/>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EBBF2B5F-3776-4A72-AFBC-3F5FE0DA0FB2}"/>
              </a:ext>
            </a:extLst>
          </p:cNvPr>
          <p:cNvGraphicFramePr>
            <a:graphicFrameLocks noGrp="1"/>
          </p:cNvGraphicFramePr>
          <p:nvPr>
            <p:extLst>
              <p:ext uri="{D42A27DB-BD31-4B8C-83A1-F6EECF244321}">
                <p14:modId xmlns:p14="http://schemas.microsoft.com/office/powerpoint/2010/main" val="1633545754"/>
              </p:ext>
            </p:extLst>
          </p:nvPr>
        </p:nvGraphicFramePr>
        <p:xfrm>
          <a:off x="463639" y="1187348"/>
          <a:ext cx="8842202" cy="2454555"/>
        </p:xfrm>
        <a:graphic>
          <a:graphicData uri="http://schemas.openxmlformats.org/drawingml/2006/table">
            <a:tbl>
              <a:tblPr firstRow="1" firstCol="1" bandRow="1">
                <a:tableStyleId>{5940675A-B579-460E-94D1-54222C63F5DA}</a:tableStyleId>
              </a:tblPr>
              <a:tblGrid>
                <a:gridCol w="988559">
                  <a:extLst>
                    <a:ext uri="{9D8B030D-6E8A-4147-A177-3AD203B41FA5}">
                      <a16:colId xmlns:a16="http://schemas.microsoft.com/office/drawing/2014/main" val="118613913"/>
                    </a:ext>
                  </a:extLst>
                </a:gridCol>
                <a:gridCol w="4900050">
                  <a:extLst>
                    <a:ext uri="{9D8B030D-6E8A-4147-A177-3AD203B41FA5}">
                      <a16:colId xmlns:a16="http://schemas.microsoft.com/office/drawing/2014/main" val="2677230929"/>
                    </a:ext>
                  </a:extLst>
                </a:gridCol>
                <a:gridCol w="2953593">
                  <a:extLst>
                    <a:ext uri="{9D8B030D-6E8A-4147-A177-3AD203B41FA5}">
                      <a16:colId xmlns:a16="http://schemas.microsoft.com/office/drawing/2014/main" val="3391132167"/>
                    </a:ext>
                  </a:extLst>
                </a:gridCol>
              </a:tblGrid>
              <a:tr h="311024">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Feature</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Stakeholder</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653161089"/>
                  </a:ext>
                </a:extLst>
              </a:tr>
              <a:tr h="298060">
                <a:tc>
                  <a:txBody>
                    <a:bodyPr/>
                    <a:lstStyle/>
                    <a:p>
                      <a:pPr algn="ctr">
                        <a:lnSpc>
                          <a:spcPct val="107000"/>
                        </a:lnSpc>
                        <a:spcAft>
                          <a:spcPts val="800"/>
                        </a:spcAft>
                      </a:pPr>
                      <a:r>
                        <a:rPr lang="en-IN" sz="2000" dirty="0">
                          <a:effectLst/>
                          <a:latin typeface="Arial" panose="020B0604020202020204" pitchFamily="34" charset="0"/>
                          <a:cs typeface="Arial" panose="020B0604020202020204" pitchFamily="34" charset="0"/>
                        </a:rPr>
                        <a:t>1</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block/unblock devices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90051437"/>
                  </a:ext>
                </a:extLst>
              </a:tr>
              <a:tr h="303106">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 block/unblock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2808582"/>
                  </a:ext>
                </a:extLst>
              </a:tr>
              <a:tr h="267037">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block/unblock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38389232"/>
                  </a:ext>
                </a:extLst>
              </a:tr>
              <a:tr h="27208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block/unblock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78157823"/>
                  </a:ext>
                </a:extLst>
              </a:tr>
              <a:tr h="31102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0485161"/>
                  </a:ext>
                </a:extLst>
              </a:tr>
              <a:tr h="31102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98287621"/>
                  </a:ext>
                </a:extLst>
              </a:tr>
              <a:tr h="311024">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Operator,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7164687"/>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20474</TotalTime>
  <Words>2224</Words>
  <Application>Microsoft Office PowerPoint</Application>
  <PresentationFormat>Widescreen</PresentationFormat>
  <Paragraphs>423</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Wingdings</vt:lpstr>
      <vt:lpstr>White Theme</vt:lpstr>
      <vt:lpstr>Microsoft Word Document</vt:lpstr>
      <vt:lpstr>CEIR   Block / Unblock Feature -Training Manual</vt:lpstr>
      <vt:lpstr>PowerPoint Presentation</vt:lpstr>
      <vt:lpstr>Feature Overview</vt:lpstr>
      <vt:lpstr>Feature Impact / Use Cases</vt:lpstr>
      <vt:lpstr>Stakeholder Overview</vt:lpstr>
      <vt:lpstr>State Transition – Overview - Block</vt:lpstr>
      <vt:lpstr>State Transition – Overview - Unblock</vt:lpstr>
      <vt:lpstr>State Transition - Overview</vt:lpstr>
      <vt:lpstr>UI – Overview - Feature</vt:lpstr>
      <vt:lpstr>View All Block/Unblock Request</vt:lpstr>
      <vt:lpstr>Action List</vt:lpstr>
      <vt:lpstr>Actions Enabled/ Disabled for Mobile Operator</vt:lpstr>
      <vt:lpstr>CEIR Admin Portal</vt:lpstr>
      <vt:lpstr>CEIR Admin Portal (contd.)</vt:lpstr>
      <vt:lpstr>Block/Unblock Flow</vt:lpstr>
      <vt:lpstr>Block / Unblock Flow ( contd..)</vt:lpstr>
      <vt:lpstr>Email samples</vt:lpstr>
      <vt:lpstr>Report Block Device – Single</vt:lpstr>
      <vt:lpstr>Report Block Device – Bulk</vt:lpstr>
      <vt:lpstr>Report Un-Block Device – Single</vt:lpstr>
      <vt:lpstr>Report Un-Block Device – Bulk</vt:lpstr>
      <vt:lpstr>Edit Block/ Unblock Request</vt:lpstr>
      <vt:lpstr>Special Case –  Priority Blocking</vt:lpstr>
      <vt:lpstr>View Block / Unblock Request</vt:lpstr>
      <vt:lpstr>System Processing</vt:lpstr>
      <vt:lpstr>System Processing – Block Case</vt:lpstr>
      <vt:lpstr>Block/Unblock Request Withdrawn By Mobile Operator</vt:lpstr>
      <vt:lpstr>Request Approved by CEIR Admin</vt:lpstr>
      <vt:lpstr>Request Rejected by CEIR Admin</vt:lpstr>
      <vt:lpstr>Request Withdrawn By CEIR Admin</vt:lpstr>
      <vt:lpstr>Filter Block/unblock Request</vt:lpstr>
      <vt:lpstr>Export Block/Unblock Request</vt:lpstr>
      <vt:lpstr>Policy </vt:lpstr>
      <vt:lpstr>Whats Next </vt:lpstr>
      <vt:lpstr>Scenario</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542</cp:revision>
  <dcterms:created xsi:type="dcterms:W3CDTF">2019-04-20T15:44:52Z</dcterms:created>
  <dcterms:modified xsi:type="dcterms:W3CDTF">2020-04-12T16:42:58Z</dcterms:modified>
</cp:coreProperties>
</file>