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41"/>
  </p:notesMasterIdLst>
  <p:sldIdLst>
    <p:sldId id="329" r:id="rId2"/>
    <p:sldId id="286" r:id="rId3"/>
    <p:sldId id="290" r:id="rId4"/>
    <p:sldId id="386" r:id="rId5"/>
    <p:sldId id="285" r:id="rId6"/>
    <p:sldId id="303" r:id="rId7"/>
    <p:sldId id="391" r:id="rId8"/>
    <p:sldId id="288" r:id="rId9"/>
    <p:sldId id="292" r:id="rId10"/>
    <p:sldId id="293" r:id="rId11"/>
    <p:sldId id="294" r:id="rId12"/>
    <p:sldId id="373" r:id="rId13"/>
    <p:sldId id="384" r:id="rId14"/>
    <p:sldId id="389" r:id="rId15"/>
    <p:sldId id="374" r:id="rId16"/>
    <p:sldId id="380" r:id="rId17"/>
    <p:sldId id="375" r:id="rId18"/>
    <p:sldId id="295" r:id="rId19"/>
    <p:sldId id="392" r:id="rId20"/>
    <p:sldId id="397" r:id="rId21"/>
    <p:sldId id="398" r:id="rId22"/>
    <p:sldId id="296" r:id="rId23"/>
    <p:sldId id="394" r:id="rId24"/>
    <p:sldId id="393" r:id="rId25"/>
    <p:sldId id="314" r:id="rId26"/>
    <p:sldId id="396" r:id="rId27"/>
    <p:sldId id="298" r:id="rId28"/>
    <p:sldId id="330" r:id="rId29"/>
    <p:sldId id="299" r:id="rId30"/>
    <p:sldId id="331" r:id="rId31"/>
    <p:sldId id="377" r:id="rId32"/>
    <p:sldId id="378" r:id="rId33"/>
    <p:sldId id="399" r:id="rId34"/>
    <p:sldId id="381" r:id="rId35"/>
    <p:sldId id="395" r:id="rId36"/>
    <p:sldId id="388" r:id="rId37"/>
    <p:sldId id="372" r:id="rId38"/>
    <p:sldId id="371" r:id="rId39"/>
    <p:sldId id="281" r:id="rId4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7C5"/>
    <a:srgbClr val="1B47B6"/>
    <a:srgbClr val="4B1FBF"/>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6"/>
  </p:normalViewPr>
  <p:slideViewPr>
    <p:cSldViewPr snapToGrid="0" snapToObjects="1">
      <p:cViewPr>
        <p:scale>
          <a:sx n="99" d="100"/>
          <a:sy n="99" d="100"/>
        </p:scale>
        <p:origin x="1032" y="3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30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30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Block / Unblock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298173C-8689-497A-82B5-5DD8695C3A5C}"/>
              </a:ext>
            </a:extLst>
          </p:cNvPr>
          <p:cNvPicPr>
            <a:picLocks noChangeAspect="1"/>
          </p:cNvPicPr>
          <p:nvPr/>
        </p:nvPicPr>
        <p:blipFill>
          <a:blip r:embed="rId2"/>
          <a:stretch>
            <a:fillRect/>
          </a:stretch>
        </p:blipFill>
        <p:spPr>
          <a:xfrm>
            <a:off x="1141412" y="1709315"/>
            <a:ext cx="9705975" cy="384810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Block/Unblock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7705880" y="295514"/>
            <a:ext cx="1754997" cy="1298374"/>
          </a:xfrm>
          <a:prstGeom prst="wedgeEllipseCallout">
            <a:avLst>
              <a:gd name="adj1" fmla="val 62162"/>
              <a:gd name="adj2" fmla="val 6499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Block/ Unblock</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4834892" y="3169326"/>
            <a:ext cx="1261108" cy="519348"/>
          </a:xfrm>
          <a:prstGeom prst="wedgeEllipseCallout">
            <a:avLst>
              <a:gd name="adj1" fmla="val -112688"/>
              <a:gd name="adj2" fmla="val -73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4733292" y="5627071"/>
            <a:ext cx="1882918" cy="908861"/>
          </a:xfrm>
          <a:prstGeom prst="wedgeEllipseCallout">
            <a:avLst>
              <a:gd name="adj1" fmla="val -54470"/>
              <a:gd name="adj2" fmla="val -12464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443564" y="5430459"/>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666820371"/>
              </p:ext>
            </p:extLst>
          </p:nvPr>
        </p:nvGraphicFramePr>
        <p:xfrm>
          <a:off x="568525" y="1192647"/>
          <a:ext cx="9070253" cy="4256593"/>
        </p:xfrm>
        <a:graphic>
          <a:graphicData uri="http://schemas.openxmlformats.org/presentationml/2006/ole">
            <mc:AlternateContent xmlns:mc="http://schemas.openxmlformats.org/markup-compatibility/2006">
              <mc:Choice xmlns:v="urn:schemas-microsoft-com:vml" Requires="v">
                <p:oleObj name="Document" r:id="rId2" imgW="7520091" imgH="3944721" progId="Word.Document.12">
                  <p:embed/>
                </p:oleObj>
              </mc:Choice>
              <mc:Fallback>
                <p:oleObj name="Document" r:id="rId2" imgW="7520091" imgH="3944721" progId="Word.Document.12">
                  <p:embed/>
                  <p:pic>
                    <p:nvPicPr>
                      <p:cNvPr id="0" name=""/>
                      <p:cNvPicPr/>
                      <p:nvPr/>
                    </p:nvPicPr>
                    <p:blipFill>
                      <a:blip r:embed="rId3"/>
                      <a:stretch>
                        <a:fillRect/>
                      </a:stretch>
                    </p:blipFill>
                    <p:spPr>
                      <a:xfrm>
                        <a:off x="568525" y="1192647"/>
                        <a:ext cx="9070253" cy="4256593"/>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541139" cy="800554"/>
          </a:xfrm>
        </p:spPr>
        <p:txBody>
          <a:bodyPr/>
          <a:lstStyle/>
          <a:p>
            <a:r>
              <a:rPr lang="en-IN" dirty="0"/>
              <a:t>Actions Enabled/ Disabled for Mobile Operator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527731823"/>
              </p:ext>
            </p:extLst>
          </p:nvPr>
        </p:nvGraphicFramePr>
        <p:xfrm>
          <a:off x="577850" y="1162117"/>
          <a:ext cx="8807450" cy="4983163"/>
        </p:xfrm>
        <a:graphic>
          <a:graphicData uri="http://schemas.openxmlformats.org/presentationml/2006/ole">
            <mc:AlternateContent xmlns:mc="http://schemas.openxmlformats.org/markup-compatibility/2006">
              <mc:Choice xmlns:v="urn:schemas-microsoft-com:vml" Requires="v">
                <p:oleObj name="Document" r:id="rId2" imgW="7034773" imgH="3844129" progId="Word.Document.12">
                  <p:embed/>
                </p:oleObj>
              </mc:Choice>
              <mc:Fallback>
                <p:oleObj name="Document" r:id="rId2" imgW="7034773" imgH="3844129" progId="Word.Document.12">
                  <p:embed/>
                  <p:pic>
                    <p:nvPicPr>
                      <p:cNvPr id="12" name="Object 11"/>
                      <p:cNvPicPr/>
                      <p:nvPr/>
                    </p:nvPicPr>
                    <p:blipFill>
                      <a:blip r:embed="rId3"/>
                      <a:stretch>
                        <a:fillRect/>
                      </a:stretch>
                    </p:blipFill>
                    <p:spPr>
                      <a:xfrm>
                        <a:off x="577850" y="1162117"/>
                        <a:ext cx="8807450" cy="4983163"/>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42281"/>
            <a:ext cx="9805776" cy="601201"/>
          </a:xfrm>
        </p:spPr>
        <p:txBody>
          <a:bodyPr>
            <a:normAutofit/>
          </a:bodyPr>
          <a:lstStyle/>
          <a:p>
            <a:pPr marL="342900" indent="-342900"/>
            <a:r>
              <a:rPr lang="en-IN" sz="1600" dirty="0"/>
              <a:t>By default, request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463639" y="5812743"/>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block/unblock request in any other state, they can use the filter options to display the same.</a:t>
            </a:r>
          </a:p>
        </p:txBody>
      </p:sp>
      <p:pic>
        <p:nvPicPr>
          <p:cNvPr id="8" name="Picture 7">
            <a:extLst>
              <a:ext uri="{FF2B5EF4-FFF2-40B4-BE49-F238E27FC236}">
                <a16:creationId xmlns:a16="http://schemas.microsoft.com/office/drawing/2014/main" id="{4CBFFCB9-2BC2-4ACF-B80D-61A8B9D921DD}"/>
              </a:ext>
            </a:extLst>
          </p:cNvPr>
          <p:cNvPicPr>
            <a:picLocks noChangeAspect="1"/>
          </p:cNvPicPr>
          <p:nvPr/>
        </p:nvPicPr>
        <p:blipFill>
          <a:blip r:embed="rId2"/>
          <a:stretch>
            <a:fillRect/>
          </a:stretch>
        </p:blipFill>
        <p:spPr>
          <a:xfrm>
            <a:off x="902677" y="1643482"/>
            <a:ext cx="8420015" cy="3997936"/>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8273171" y="1229676"/>
            <a:ext cx="3437603" cy="4300685"/>
          </a:xfrm>
        </p:spPr>
        <p:txBody>
          <a:bodyPr>
            <a:normAutofit/>
          </a:bodyPr>
          <a:lstStyle/>
          <a:p>
            <a:pPr marL="342900" indent="-342900"/>
            <a:r>
              <a:rPr lang="en-IN" sz="1400" dirty="0"/>
              <a:t>For request status as </a:t>
            </a:r>
            <a:r>
              <a:rPr lang="en-IN" sz="1400" b="1" dirty="0"/>
              <a:t>PENDING APPROVAL FROM CEIR ADMIN</a:t>
            </a:r>
            <a:r>
              <a:rPr lang="en-IN" sz="1400" dirty="0"/>
              <a:t>, actions like View, Approve, Reject and Withdraw all will be enabled for CEIR Admin.</a:t>
            </a:r>
          </a:p>
          <a:p>
            <a:pPr marL="342900" indent="-342900"/>
            <a:r>
              <a:rPr lang="en-IN" sz="1400" dirty="0"/>
              <a:t>For request status as </a:t>
            </a:r>
            <a:r>
              <a:rPr lang="en-IN" sz="1400" b="1" dirty="0"/>
              <a:t>REJECTED BY CEIR ADMIN </a:t>
            </a:r>
            <a:r>
              <a:rPr lang="en-IN" sz="1400" dirty="0"/>
              <a:t>, actions like View, Approve and Withdraw will be enabled for CEIR Admin.</a:t>
            </a:r>
          </a:p>
          <a:p>
            <a:pPr marL="342900" indent="-342900"/>
            <a:r>
              <a:rPr lang="en-IN" sz="1400" dirty="0"/>
              <a:t>For request status as </a:t>
            </a:r>
            <a:r>
              <a:rPr lang="en-IN" sz="1400" b="1" dirty="0"/>
              <a:t>WITHDRAWN BY CEIR ADMIN</a:t>
            </a:r>
            <a:r>
              <a:rPr lang="en-IN" sz="1400" dirty="0"/>
              <a:t>, only View option will be enabled for CEIR Admin.</a:t>
            </a:r>
          </a:p>
          <a:p>
            <a:pPr marL="342900" indent="-342900"/>
            <a:r>
              <a:rPr lang="en-IN" sz="1400" dirty="0"/>
              <a:t>All other states will have only View option enabled for CEIR Admin.</a:t>
            </a:r>
          </a:p>
        </p:txBody>
      </p:sp>
      <p:pic>
        <p:nvPicPr>
          <p:cNvPr id="8" name="Picture 7">
            <a:extLst>
              <a:ext uri="{FF2B5EF4-FFF2-40B4-BE49-F238E27FC236}">
                <a16:creationId xmlns:a16="http://schemas.microsoft.com/office/drawing/2014/main" id="{0B3ECFC9-C4FE-42A6-97A1-35130CB15400}"/>
              </a:ext>
            </a:extLst>
          </p:cNvPr>
          <p:cNvPicPr>
            <a:picLocks noChangeAspect="1"/>
          </p:cNvPicPr>
          <p:nvPr/>
        </p:nvPicPr>
        <p:blipFill>
          <a:blip r:embed="rId2"/>
          <a:stretch>
            <a:fillRect/>
          </a:stretch>
        </p:blipFill>
        <p:spPr>
          <a:xfrm>
            <a:off x="481226" y="1013886"/>
            <a:ext cx="7202568" cy="2825985"/>
          </a:xfrm>
          <a:prstGeom prst="rect">
            <a:avLst/>
          </a:prstGeom>
        </p:spPr>
      </p:pic>
      <p:pic>
        <p:nvPicPr>
          <p:cNvPr id="11" name="Picture 10">
            <a:extLst>
              <a:ext uri="{FF2B5EF4-FFF2-40B4-BE49-F238E27FC236}">
                <a16:creationId xmlns:a16="http://schemas.microsoft.com/office/drawing/2014/main" id="{61885176-81E9-4AF5-826F-02C2665AD207}"/>
              </a:ext>
            </a:extLst>
          </p:cNvPr>
          <p:cNvPicPr>
            <a:picLocks noChangeAspect="1"/>
          </p:cNvPicPr>
          <p:nvPr/>
        </p:nvPicPr>
        <p:blipFill>
          <a:blip r:embed="rId3"/>
          <a:stretch>
            <a:fillRect/>
          </a:stretch>
        </p:blipFill>
        <p:spPr>
          <a:xfrm>
            <a:off x="525870" y="3983897"/>
            <a:ext cx="7202568" cy="2702615"/>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Block/Unblock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62500" lnSpcReduction="20000"/>
          </a:bodyPr>
          <a:lstStyle/>
          <a:p>
            <a:pPr>
              <a:lnSpc>
                <a:spcPct val="120000"/>
              </a:lnSpc>
              <a:spcBef>
                <a:spcPts val="0"/>
              </a:spcBef>
            </a:pPr>
            <a:r>
              <a:rPr lang="en-IN" sz="2200" dirty="0"/>
              <a:t>Mobile Operator want to block/unblock a device . </a:t>
            </a:r>
          </a:p>
          <a:p>
            <a:pPr marL="0" indent="0">
              <a:lnSpc>
                <a:spcPct val="120000"/>
              </a:lnSpc>
              <a:spcBef>
                <a:spcPts val="0"/>
              </a:spcBef>
              <a:buNone/>
            </a:pPr>
            <a:r>
              <a:rPr lang="en-IN" sz="2200" i="1" dirty="0"/>
              <a:t>      In order to mark device as blocked, a Mobile Operator needs to furnish the following details:</a:t>
            </a:r>
          </a:p>
          <a:p>
            <a:pPr lvl="1">
              <a:lnSpc>
                <a:spcPct val="120000"/>
              </a:lnSpc>
              <a:spcBef>
                <a:spcPts val="0"/>
              </a:spcBef>
              <a:buFont typeface="Wingdings" charset="0"/>
              <a:buChar char="à"/>
            </a:pPr>
            <a:r>
              <a:rPr lang="en-IN" sz="2200" i="1" dirty="0">
                <a:sym typeface="Wingdings" panose="05000000000000000000" pitchFamily="2" charset="2"/>
              </a:rPr>
              <a:t>Device Information including mobile numbr, operator, device IMEI (Optional)</a:t>
            </a:r>
            <a:r>
              <a:rPr lang="en-IN" sz="2200" i="1" dirty="0"/>
              <a:t>, </a:t>
            </a:r>
          </a:p>
          <a:p>
            <a:pPr marL="457200" lvl="1" indent="0">
              <a:lnSpc>
                <a:spcPct val="120000"/>
              </a:lnSpc>
              <a:spcBef>
                <a:spcPts val="0"/>
              </a:spcBef>
              <a:buNone/>
            </a:pPr>
            <a:endParaRPr lang="en-IN" sz="2200" i="1"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all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D2AA597C-6AD4-4C2D-9625-D89FAE5D3165}"/>
              </a:ext>
            </a:extLst>
          </p:cNvPr>
          <p:cNvPicPr>
            <a:picLocks noChangeAspect="1"/>
          </p:cNvPicPr>
          <p:nvPr/>
        </p:nvPicPr>
        <p:blipFill>
          <a:blip r:embed="rId2"/>
          <a:stretch>
            <a:fillRect/>
          </a:stretch>
        </p:blipFill>
        <p:spPr>
          <a:xfrm>
            <a:off x="1012581" y="3809737"/>
            <a:ext cx="6896100" cy="2143125"/>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Block / Unblock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lnSpcReduction="10000"/>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 ADMIN</a:t>
            </a:r>
            <a:r>
              <a:rPr lang="en-IN" dirty="0"/>
              <a:t>.</a:t>
            </a:r>
            <a:r>
              <a:rPr lang="en-IN" b="1" dirty="0">
                <a:solidFill>
                  <a:srgbClr val="4B1FBF"/>
                </a:solidFill>
              </a:rPr>
              <a:t> Email</a:t>
            </a:r>
            <a:r>
              <a:rPr lang="en-IN" dirty="0"/>
              <a:t> is sent to Mobile Operator and CEIR Admin. </a:t>
            </a:r>
            <a:r>
              <a:rPr lang="en-IN" b="1" dirty="0">
                <a:solidFill>
                  <a:srgbClr val="4B1FBF"/>
                </a:solidFill>
              </a:rPr>
              <a:t>Notifications</a:t>
            </a:r>
            <a:r>
              <a:rPr lang="en-IN" dirty="0"/>
              <a:t> is also displayed on the Mobile Operator dashboard.</a:t>
            </a:r>
            <a:endParaRPr lang="en-IN" b="1" dirty="0"/>
          </a:p>
          <a:p>
            <a:pPr lvl="1">
              <a:lnSpc>
                <a:spcPct val="120000"/>
              </a:lnSpc>
              <a:spcBef>
                <a:spcPts val="0"/>
              </a:spcBef>
            </a:pPr>
            <a:r>
              <a:rPr lang="en-IN" dirty="0"/>
              <a:t>CEIR Admin can also withdraw request. Status = </a:t>
            </a:r>
            <a:r>
              <a:rPr lang="en-IN" b="1" dirty="0"/>
              <a:t>WITHDRAWN BY CEIR. </a:t>
            </a:r>
            <a:r>
              <a:rPr lang="en-IN" dirty="0"/>
              <a:t>This can be done in scenarios like Mobile Operator has wrongly marked as device stolen and some other end user has rightly claimed the device.</a:t>
            </a:r>
          </a:p>
          <a:p>
            <a:pPr marL="457200" lvl="1" indent="0">
              <a:lnSpc>
                <a:spcPct val="120000"/>
              </a:lnSpc>
              <a:spcBef>
                <a:spcPts val="0"/>
              </a:spcBef>
              <a:buNone/>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Mobile Operator. </a:t>
            </a:r>
            <a:r>
              <a:rPr lang="en-IN" b="1" dirty="0">
                <a:solidFill>
                  <a:srgbClr val="4B1FBF"/>
                </a:solidFill>
              </a:rPr>
              <a:t>Notifications</a:t>
            </a:r>
            <a:r>
              <a:rPr lang="en-IN" dirty="0"/>
              <a:t> are also displayed on the Mobile Operator and CEIR Admin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Mobile Operator can also withdraw request when it is in either NEW/ REJECTED BY SYSTEM state. Status = </a:t>
            </a:r>
            <a:r>
              <a:rPr lang="en-IN" b="1" dirty="0"/>
              <a:t>WITHDRAWN BY OPERATOR</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gd name="adj1" fmla="val -24170"/>
              <a:gd name="adj2" fmla="val 9673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gd name="adj1" fmla="val -22835"/>
              <a:gd name="adj2" fmla="val 10325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610484" y="4606182"/>
            <a:ext cx="10557049"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14" name="Picture 13">
            <a:extLst>
              <a:ext uri="{FF2B5EF4-FFF2-40B4-BE49-F238E27FC236}">
                <a16:creationId xmlns:a16="http://schemas.microsoft.com/office/drawing/2014/main" id="{414EA7BC-D69B-4A6D-A98D-A1013E31EE4E}"/>
              </a:ext>
            </a:extLst>
          </p:cNvPr>
          <p:cNvPicPr>
            <a:picLocks noChangeAspect="1"/>
          </p:cNvPicPr>
          <p:nvPr/>
        </p:nvPicPr>
        <p:blipFill>
          <a:blip r:embed="rId2"/>
          <a:stretch>
            <a:fillRect/>
          </a:stretch>
        </p:blipFill>
        <p:spPr>
          <a:xfrm>
            <a:off x="6340476" y="1861171"/>
            <a:ext cx="4900706" cy="2469467"/>
          </a:xfrm>
          <a:prstGeom prst="rect">
            <a:avLst/>
          </a:prstGeom>
        </p:spPr>
      </p:pic>
      <p:sp>
        <p:nvSpPr>
          <p:cNvPr id="15" name="Rectangle 14">
            <a:extLst>
              <a:ext uri="{FF2B5EF4-FFF2-40B4-BE49-F238E27FC236}">
                <a16:creationId xmlns:a16="http://schemas.microsoft.com/office/drawing/2014/main" id="{DD3D8B04-BA15-43F6-8BDB-D91F0E9F140F}"/>
              </a:ext>
            </a:extLst>
          </p:cNvPr>
          <p:cNvSpPr/>
          <p:nvPr/>
        </p:nvSpPr>
        <p:spPr>
          <a:xfrm>
            <a:off x="636494" y="1863973"/>
            <a:ext cx="4900706" cy="246946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164F83C2-451D-4771-BC20-38F37C6162FD}"/>
              </a:ext>
            </a:extLst>
          </p:cNvPr>
          <p:cNvPicPr>
            <a:picLocks noChangeAspect="1"/>
          </p:cNvPicPr>
          <p:nvPr/>
        </p:nvPicPr>
        <p:blipFill>
          <a:blip r:embed="rId3"/>
          <a:stretch>
            <a:fillRect/>
          </a:stretch>
        </p:blipFill>
        <p:spPr>
          <a:xfrm>
            <a:off x="636494" y="1883087"/>
            <a:ext cx="4900706" cy="2450353"/>
          </a:xfrm>
          <a:prstGeom prst="rect">
            <a:avLst/>
          </a:prstGeom>
        </p:spPr>
      </p:pic>
      <p:sp>
        <p:nvSpPr>
          <p:cNvPr id="17" name="Rectangle 16">
            <a:extLst>
              <a:ext uri="{FF2B5EF4-FFF2-40B4-BE49-F238E27FC236}">
                <a16:creationId xmlns:a16="http://schemas.microsoft.com/office/drawing/2014/main" id="{9FF0B722-0B92-49D5-8BF6-64D5F6727946}"/>
              </a:ext>
            </a:extLst>
          </p:cNvPr>
          <p:cNvSpPr/>
          <p:nvPr/>
        </p:nvSpPr>
        <p:spPr>
          <a:xfrm>
            <a:off x="6340476" y="1863973"/>
            <a:ext cx="4900706" cy="2450353"/>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Block Device – Single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Mobile Operator will ensure the device ownership and user ID to validate that correct device is being blocked</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A088F06-DF26-4BE4-83C8-4C62025F9791}"/>
              </a:ext>
            </a:extLst>
          </p:cNvPr>
          <p:cNvPicPr>
            <a:picLocks noChangeAspect="1"/>
          </p:cNvPicPr>
          <p:nvPr/>
        </p:nvPicPr>
        <p:blipFill>
          <a:blip r:embed="rId2"/>
          <a:stretch>
            <a:fillRect/>
          </a:stretch>
        </p:blipFill>
        <p:spPr>
          <a:xfrm>
            <a:off x="463638" y="1126756"/>
            <a:ext cx="8423939" cy="4388519"/>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Block Device – Bulk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600179" y="4888495"/>
            <a:ext cx="880100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Mobile Operator will ensure the device ownership and user ID to validate that correct device is being blocked</a:t>
            </a:r>
          </a:p>
        </p:txBody>
      </p:sp>
      <p:pic>
        <p:nvPicPr>
          <p:cNvPr id="8" name="Picture 7">
            <a:extLst>
              <a:ext uri="{FF2B5EF4-FFF2-40B4-BE49-F238E27FC236}">
                <a16:creationId xmlns:a16="http://schemas.microsoft.com/office/drawing/2014/main" id="{AA3BB2AC-9A31-4FC0-A8CD-F290E5B3E84A}"/>
              </a:ext>
            </a:extLst>
          </p:cNvPr>
          <p:cNvPicPr>
            <a:picLocks noChangeAspect="1"/>
          </p:cNvPicPr>
          <p:nvPr/>
        </p:nvPicPr>
        <p:blipFill>
          <a:blip r:embed="rId2"/>
          <a:stretch>
            <a:fillRect/>
          </a:stretch>
        </p:blipFill>
        <p:spPr>
          <a:xfrm>
            <a:off x="463639" y="1080586"/>
            <a:ext cx="8937541" cy="3562701"/>
          </a:xfrm>
          <a:prstGeom prst="rect">
            <a:avLst/>
          </a:prstGeom>
        </p:spPr>
      </p:pic>
    </p:spTree>
    <p:extLst>
      <p:ext uri="{BB962C8B-B14F-4D97-AF65-F5344CB8AC3E}">
        <p14:creationId xmlns:p14="http://schemas.microsoft.com/office/powerpoint/2010/main" val="36538044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0000" lnSpcReduction="20000"/>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Block / Unblock Devices</a:t>
            </a:r>
          </a:p>
          <a:p>
            <a:pPr lvl="1"/>
            <a:r>
              <a:rPr lang="en-US" sz="2400" b="1" dirty="0">
                <a:effectLst/>
              </a:rPr>
              <a:t>View A Block/Unblock Device</a:t>
            </a:r>
          </a:p>
          <a:p>
            <a:pPr lvl="1"/>
            <a:r>
              <a:rPr lang="en-US" sz="2400" b="1" dirty="0">
                <a:effectLst/>
              </a:rPr>
              <a:t>Report Block Device for Single/Bulk </a:t>
            </a:r>
          </a:p>
          <a:p>
            <a:pPr lvl="1"/>
            <a:r>
              <a:rPr lang="en-US" sz="2400" b="1" dirty="0">
                <a:effectLst/>
              </a:rPr>
              <a:t>Report </a:t>
            </a:r>
            <a:r>
              <a:rPr lang="en-US" sz="2400" b="1" dirty="0" err="1">
                <a:effectLst/>
              </a:rPr>
              <a:t>UnBlock</a:t>
            </a:r>
            <a:r>
              <a:rPr lang="en-US" sz="2400" b="1" dirty="0">
                <a:effectLst/>
              </a:rPr>
              <a:t> Device for Single/Bulk </a:t>
            </a:r>
          </a:p>
          <a:p>
            <a:pPr lvl="1"/>
            <a:r>
              <a:rPr lang="en-US" sz="2400" b="1" dirty="0">
                <a:effectLst/>
              </a:rPr>
              <a:t>Withdraw Block/unblock Request</a:t>
            </a:r>
          </a:p>
          <a:p>
            <a:pPr lvl="1"/>
            <a:r>
              <a:rPr lang="en-US" sz="2400" b="1" dirty="0">
                <a:effectLst/>
              </a:rPr>
              <a:t>Edit Block/</a:t>
            </a:r>
            <a:r>
              <a:rPr lang="en-US" sz="2400" b="1" dirty="0" err="1">
                <a:effectLst/>
              </a:rPr>
              <a:t>Unlblock</a:t>
            </a:r>
            <a:r>
              <a:rPr lang="en-US" sz="2400" b="1" dirty="0">
                <a:effectLst/>
              </a:rPr>
              <a:t> Request</a:t>
            </a:r>
          </a:p>
          <a:p>
            <a:pPr lvl="1"/>
            <a:r>
              <a:rPr lang="en-US" sz="2400" b="1" dirty="0">
                <a:effectLst/>
              </a:rPr>
              <a:t>Approve Block/Unblock Request</a:t>
            </a:r>
          </a:p>
          <a:p>
            <a:pPr lvl="1"/>
            <a:r>
              <a:rPr lang="en-US" sz="2400" b="1" dirty="0">
                <a:effectLst/>
              </a:rPr>
              <a:t>Reject Block/Unblock Request</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Un-Block Device – Single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Mobile Operator will ensure the device ownership and user ID to validate that correct device is being blocked</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C526C72-76DA-4341-8AD8-CF869B421775}"/>
              </a:ext>
            </a:extLst>
          </p:cNvPr>
          <p:cNvPicPr>
            <a:picLocks noChangeAspect="1"/>
          </p:cNvPicPr>
          <p:nvPr/>
        </p:nvPicPr>
        <p:blipFill>
          <a:blip r:embed="rId2"/>
          <a:stretch>
            <a:fillRect/>
          </a:stretch>
        </p:blipFill>
        <p:spPr>
          <a:xfrm>
            <a:off x="463639" y="1193532"/>
            <a:ext cx="8291131" cy="3426593"/>
          </a:xfrm>
          <a:prstGeom prst="rect">
            <a:avLst/>
          </a:prstGeom>
        </p:spPr>
      </p:pic>
    </p:spTree>
    <p:extLst>
      <p:ext uri="{BB962C8B-B14F-4D97-AF65-F5344CB8AC3E}">
        <p14:creationId xmlns:p14="http://schemas.microsoft.com/office/powerpoint/2010/main" val="6896749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Un-Block Device – Bulk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945731" y="1270071"/>
            <a:ext cx="310131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Mobile Operator will ensure the device ownership and user ID to validate that correct device is being blocked</a:t>
            </a:r>
          </a:p>
        </p:txBody>
      </p:sp>
      <p:pic>
        <p:nvPicPr>
          <p:cNvPr id="8" name="Picture 7">
            <a:extLst>
              <a:ext uri="{FF2B5EF4-FFF2-40B4-BE49-F238E27FC236}">
                <a16:creationId xmlns:a16="http://schemas.microsoft.com/office/drawing/2014/main" id="{F8B9BC4B-C70B-46F6-95A7-32D1121CD4CA}"/>
              </a:ext>
            </a:extLst>
          </p:cNvPr>
          <p:cNvPicPr>
            <a:picLocks noChangeAspect="1"/>
          </p:cNvPicPr>
          <p:nvPr/>
        </p:nvPicPr>
        <p:blipFill>
          <a:blip r:embed="rId2"/>
          <a:stretch>
            <a:fillRect/>
          </a:stretch>
        </p:blipFill>
        <p:spPr>
          <a:xfrm>
            <a:off x="580223" y="1138489"/>
            <a:ext cx="7918206" cy="3250632"/>
          </a:xfrm>
          <a:prstGeom prst="rect">
            <a:avLst/>
          </a:prstGeom>
        </p:spPr>
      </p:pic>
    </p:spTree>
    <p:extLst>
      <p:ext uri="{BB962C8B-B14F-4D97-AF65-F5344CB8AC3E}">
        <p14:creationId xmlns:p14="http://schemas.microsoft.com/office/powerpoint/2010/main" val="10306801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829550" y="4481692"/>
            <a:ext cx="3783867" cy="116663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829550" y="1447801"/>
            <a:ext cx="3783867" cy="129600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Block/ 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258498" y="1747342"/>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110612"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a:cxnSpLocks/>
            <a:endCxn id="12" idx="0"/>
          </p:cNvCxnSpPr>
          <p:nvPr/>
        </p:nvCxnSpPr>
        <p:spPr>
          <a:xfrm>
            <a:off x="9628012" y="2743802"/>
            <a:ext cx="17645" cy="44664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741098" y="3190443"/>
            <a:ext cx="1809117" cy="92332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Mobile Operator/CEIR Admin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9145412" y="4891893"/>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a:cxnSpLocks/>
          </p:cNvCxnSpPr>
          <p:nvPr/>
        </p:nvCxnSpPr>
        <p:spPr>
          <a:xfrm>
            <a:off x="9628012" y="4132441"/>
            <a:ext cx="0" cy="3492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7851924" y="503309"/>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8842214" y="5988228"/>
            <a:ext cx="2258688" cy="715087"/>
          </a:xfrm>
          <a:prstGeom prst="wedgeRoundRectCallout">
            <a:avLst>
              <a:gd name="adj1" fmla="val -25370"/>
              <a:gd name="adj2" fmla="val -965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06224" y="5283705"/>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A16AFFCD-4D5A-4DB1-9A59-AA5342DC0605}"/>
              </a:ext>
            </a:extLst>
          </p:cNvPr>
          <p:cNvPicPr>
            <a:picLocks noChangeAspect="1"/>
          </p:cNvPicPr>
          <p:nvPr/>
        </p:nvPicPr>
        <p:blipFill>
          <a:blip r:embed="rId2"/>
          <a:stretch>
            <a:fillRect/>
          </a:stretch>
        </p:blipFill>
        <p:spPr>
          <a:xfrm>
            <a:off x="483852" y="1197858"/>
            <a:ext cx="6048375" cy="3867150"/>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Priority Blocking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156966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can define time when the device should be marked in black list</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There are 3 monitoring period possible</a:t>
            </a:r>
          </a:p>
          <a:p>
            <a:endParaRPr lang="en-US"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1451532"/>
              </p:ext>
            </p:extLst>
          </p:nvPr>
        </p:nvGraphicFramePr>
        <p:xfrm>
          <a:off x="931330" y="2878144"/>
          <a:ext cx="9877780" cy="2209081"/>
        </p:xfrm>
        <a:graphic>
          <a:graphicData uri="http://schemas.openxmlformats.org/drawingml/2006/table">
            <a:tbl>
              <a:tblPr firstRow="1" bandRow="1">
                <a:tableStyleId>{C7B018BB-80A7-4F77-B60F-C8B233D01FF8}</a:tableStyleId>
              </a:tblPr>
              <a:tblGrid>
                <a:gridCol w="3513670">
                  <a:extLst>
                    <a:ext uri="{9D8B030D-6E8A-4147-A177-3AD203B41FA5}">
                      <a16:colId xmlns:a16="http://schemas.microsoft.com/office/drawing/2014/main" val="20000"/>
                    </a:ext>
                  </a:extLst>
                </a:gridCol>
                <a:gridCol w="6364110">
                  <a:extLst>
                    <a:ext uri="{9D8B030D-6E8A-4147-A177-3AD203B41FA5}">
                      <a16:colId xmlns:a16="http://schemas.microsoft.com/office/drawing/2014/main" val="20001"/>
                    </a:ext>
                  </a:extLst>
                </a:gridCol>
              </a:tblGrid>
              <a:tr h="420547">
                <a:tc>
                  <a:txBody>
                    <a:bodyPr/>
                    <a:lstStyle/>
                    <a:p>
                      <a:pPr algn="ctr"/>
                      <a:r>
                        <a:rPr lang="en-US" sz="3000" b="1" dirty="0"/>
                        <a:t>Monitoring</a:t>
                      </a:r>
                      <a:r>
                        <a:rPr lang="en-US" sz="3000" b="1" baseline="0" dirty="0"/>
                        <a:t> </a:t>
                      </a:r>
                      <a:r>
                        <a:rPr lang="en-US" sz="3000" b="1" dirty="0"/>
                        <a:t>Period</a:t>
                      </a:r>
                    </a:p>
                  </a:txBody>
                  <a:tcPr/>
                </a:tc>
                <a:tc>
                  <a:txBody>
                    <a:bodyPr/>
                    <a:lstStyle/>
                    <a:p>
                      <a:pPr algn="ctr"/>
                      <a:r>
                        <a:rPr lang="en-US" sz="3000" b="1" dirty="0"/>
                        <a:t>Description</a:t>
                      </a:r>
                    </a:p>
                  </a:txBody>
                  <a:tcPr/>
                </a:tc>
                <a:extLst>
                  <a:ext uri="{0D108BD9-81ED-4DB2-BD59-A6C34878D82A}">
                    <a16:rowId xmlns:a16="http://schemas.microsoft.com/office/drawing/2014/main" val="10000"/>
                  </a:ext>
                </a:extLst>
              </a:tr>
              <a:tr h="484295">
                <a:tc>
                  <a:txBody>
                    <a:bodyPr/>
                    <a:lstStyle/>
                    <a:p>
                      <a:r>
                        <a:rPr lang="en-IN" sz="1800" dirty="0"/>
                        <a:t>Immediate</a:t>
                      </a:r>
                    </a:p>
                  </a:txBody>
                  <a:tcPr/>
                </a:tc>
                <a:tc>
                  <a:txBody>
                    <a:bodyPr/>
                    <a:lstStyle/>
                    <a:p>
                      <a:r>
                        <a:rPr lang="en-US" sz="1800" dirty="0"/>
                        <a:t>The device</a:t>
                      </a:r>
                      <a:r>
                        <a:rPr lang="en-US" sz="1800" baseline="0" dirty="0"/>
                        <a:t> will be blocked immediately.</a:t>
                      </a:r>
                      <a:endParaRPr lang="en-US" sz="1800" dirty="0"/>
                    </a:p>
                  </a:txBody>
                  <a:tcPr/>
                </a:tc>
                <a:extLst>
                  <a:ext uri="{0D108BD9-81ED-4DB2-BD59-A6C34878D82A}">
                    <a16:rowId xmlns:a16="http://schemas.microsoft.com/office/drawing/2014/main" val="10001"/>
                  </a:ext>
                </a:extLst>
              </a:tr>
              <a:tr h="691851">
                <a:tc>
                  <a:txBody>
                    <a:bodyPr/>
                    <a:lstStyle/>
                    <a:p>
                      <a:r>
                        <a:rPr lang="en-IN" sz="1800" dirty="0"/>
                        <a:t>Default</a:t>
                      </a:r>
                    </a:p>
                    <a:p>
                      <a:endParaRPr lang="en-US" sz="1800" dirty="0"/>
                    </a:p>
                  </a:txBody>
                  <a:tcPr/>
                </a:tc>
                <a:tc>
                  <a:txBody>
                    <a:bodyPr/>
                    <a:lstStyle/>
                    <a:p>
                      <a:r>
                        <a:rPr lang="en-US" sz="1800" dirty="0"/>
                        <a:t>The</a:t>
                      </a:r>
                      <a:r>
                        <a:rPr lang="en-US" sz="1800" baseline="0" dirty="0"/>
                        <a:t> device will be blocked as per period defined in the policy definition</a:t>
                      </a:r>
                      <a:endParaRPr lang="en-US" sz="1800" dirty="0"/>
                    </a:p>
                  </a:txBody>
                  <a:tcPr/>
                </a:tc>
                <a:extLst>
                  <a:ext uri="{0D108BD9-81ED-4DB2-BD59-A6C34878D82A}">
                    <a16:rowId xmlns:a16="http://schemas.microsoft.com/office/drawing/2014/main" val="10002"/>
                  </a:ext>
                </a:extLst>
              </a:tr>
              <a:tr h="484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Later</a:t>
                      </a:r>
                      <a:endParaRPr lang="en-US" sz="1800" dirty="0"/>
                    </a:p>
                  </a:txBody>
                  <a:tcPr/>
                </a:tc>
                <a:tc>
                  <a:txBody>
                    <a:bodyPr/>
                    <a:lstStyle/>
                    <a:p>
                      <a:r>
                        <a:rPr lang="en-US" sz="1800" dirty="0"/>
                        <a:t>The device</a:t>
                      </a:r>
                      <a:r>
                        <a:rPr lang="en-US" sz="1800" baseline="0" dirty="0"/>
                        <a:t> will be blocked as per date provided by user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936494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Block / 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571807"/>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Operator.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41632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block/unblock request?</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Mobile Operator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Operations</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83ABA09-5102-4633-81EA-4BB62CB37E25}"/>
              </a:ext>
            </a:extLst>
          </p:cNvPr>
          <p:cNvPicPr>
            <a:picLocks noChangeAspect="1"/>
          </p:cNvPicPr>
          <p:nvPr/>
        </p:nvPicPr>
        <p:blipFill>
          <a:blip r:embed="rId2"/>
          <a:stretch>
            <a:fillRect/>
          </a:stretch>
        </p:blipFill>
        <p:spPr>
          <a:xfrm>
            <a:off x="463639" y="1102494"/>
            <a:ext cx="6057900" cy="4191000"/>
          </a:xfrm>
          <a:prstGeom prst="rect">
            <a:avLst/>
          </a:prstGeom>
        </p:spPr>
      </p:pic>
    </p:spTree>
    <p:extLst>
      <p:ext uri="{BB962C8B-B14F-4D97-AF65-F5344CB8AC3E}">
        <p14:creationId xmlns:p14="http://schemas.microsoft.com/office/powerpoint/2010/main" val="108192645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Mobile Operator in case of REJECTED_BY_SYSTEM and in case of SUCCESS email is sent to both Mobile Operator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Block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block request, then the IMEI is added in the grey 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unblock request, then the IMEI is removed from the grey/black list as applicable</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Block/Unblock Request Withdrawn By Mobile Operator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393406" y="5636092"/>
            <a:ext cx="9270357"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Mobile Operator can withdraw block and unblock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C30470A9-D1DA-468B-9B26-28B27FBE0EC3}"/>
              </a:ext>
            </a:extLst>
          </p:cNvPr>
          <p:cNvPicPr>
            <a:picLocks noChangeAspect="1"/>
          </p:cNvPicPr>
          <p:nvPr/>
        </p:nvPicPr>
        <p:blipFill>
          <a:blip r:embed="rId2"/>
          <a:stretch>
            <a:fillRect/>
          </a:stretch>
        </p:blipFill>
        <p:spPr>
          <a:xfrm>
            <a:off x="463639" y="1129915"/>
            <a:ext cx="8963025" cy="4419600"/>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8" y="5044392"/>
            <a:ext cx="9647515"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request are sent back to the Mobile Operator queue.</a:t>
            </a:r>
          </a:p>
        </p:txBody>
      </p:sp>
      <p:pic>
        <p:nvPicPr>
          <p:cNvPr id="8" name="Picture 7">
            <a:extLst>
              <a:ext uri="{FF2B5EF4-FFF2-40B4-BE49-F238E27FC236}">
                <a16:creationId xmlns:a16="http://schemas.microsoft.com/office/drawing/2014/main" id="{D6843D0B-9886-4CE0-87C0-08065C33A0A6}"/>
              </a:ext>
            </a:extLst>
          </p:cNvPr>
          <p:cNvPicPr>
            <a:picLocks noChangeAspect="1"/>
          </p:cNvPicPr>
          <p:nvPr/>
        </p:nvPicPr>
        <p:blipFill>
          <a:blip r:embed="rId2"/>
          <a:stretch>
            <a:fillRect/>
          </a:stretch>
        </p:blipFill>
        <p:spPr>
          <a:xfrm>
            <a:off x="463639" y="1180939"/>
            <a:ext cx="9493820" cy="3696400"/>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8" name="Picture 7">
            <a:extLst>
              <a:ext uri="{FF2B5EF4-FFF2-40B4-BE49-F238E27FC236}">
                <a16:creationId xmlns:a16="http://schemas.microsoft.com/office/drawing/2014/main" id="{F12CEF3C-03C0-4F4A-8258-334AE8121AF5}"/>
              </a:ext>
            </a:extLst>
          </p:cNvPr>
          <p:cNvPicPr>
            <a:picLocks noChangeAspect="1"/>
          </p:cNvPicPr>
          <p:nvPr/>
        </p:nvPicPr>
        <p:blipFill>
          <a:blip r:embed="rId2"/>
          <a:stretch>
            <a:fillRect/>
          </a:stretch>
        </p:blipFill>
        <p:spPr>
          <a:xfrm>
            <a:off x="463639" y="1135605"/>
            <a:ext cx="9606696" cy="3971237"/>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463639" y="1013886"/>
            <a:ext cx="6800334" cy="5630782"/>
          </a:xfrm>
          <a:prstGeom prst="rect">
            <a:avLst/>
          </a:prstGeom>
          <a:effectLst/>
        </p:spPr>
        <p:txBody>
          <a:bodyPr vert="horz" lIns="91440" tIns="45720" rIns="91440" bIns="45720" rtlCol="0" anchor="t">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1800" dirty="0">
                <a:effectLst/>
              </a:rPr>
              <a:t>Block/Unblock Feature allows SIM based Mobile Operator to mark SIM based devices as blocked on CEIR system. Operator may wish to mark device as blocked for subscription contract violation cases</a:t>
            </a:r>
          </a:p>
          <a:p>
            <a:pPr marL="0" indent="0" algn="just">
              <a:buNone/>
            </a:pPr>
            <a:r>
              <a:rPr lang="en-US" sz="1800" dirty="0">
                <a:effectLst/>
              </a:rPr>
              <a:t>Once the subscription contract issue are resolved , the same is marked as unblocked on CEIR system</a:t>
            </a:r>
          </a:p>
          <a:p>
            <a:pPr marL="0" indent="0">
              <a:buNone/>
            </a:pPr>
            <a:r>
              <a:rPr lang="en-US" sz="1800" dirty="0">
                <a:effectLst/>
              </a:rPr>
              <a:t>Typical flow is as follows:</a:t>
            </a:r>
          </a:p>
          <a:p>
            <a:pPr marL="0" indent="0">
              <a:buNone/>
            </a:pPr>
            <a:r>
              <a:rPr lang="en-US" sz="1800" b="1" dirty="0">
                <a:effectLst/>
              </a:rPr>
              <a:t>Block</a:t>
            </a:r>
          </a:p>
          <a:p>
            <a:pPr algn="just"/>
            <a:r>
              <a:rPr lang="en-US" sz="1800" dirty="0">
                <a:effectLst/>
              </a:rPr>
              <a:t>End user violate mobile subscription with an operator</a:t>
            </a:r>
          </a:p>
          <a:p>
            <a:pPr algn="just"/>
            <a:r>
              <a:rPr lang="en-US" sz="1800" dirty="0">
                <a:effectLst/>
              </a:rPr>
              <a:t>Operator wish to block such devices in the CEIR system</a:t>
            </a:r>
          </a:p>
          <a:p>
            <a:pPr algn="just"/>
            <a:r>
              <a:rPr lang="en-US" sz="1800" dirty="0">
                <a:effectLst/>
              </a:rPr>
              <a:t>Operator mark device as blocked using CEIR portal</a:t>
            </a:r>
          </a:p>
          <a:p>
            <a:pPr algn="just"/>
            <a:r>
              <a:rPr lang="en-US" sz="1800" dirty="0">
                <a:effectLst/>
              </a:rPr>
              <a:t>CEIR Admin approve the request</a:t>
            </a:r>
          </a:p>
          <a:p>
            <a:pPr marL="0" indent="0">
              <a:buNone/>
            </a:pPr>
            <a:r>
              <a:rPr lang="en-US" sz="1800" b="1" dirty="0">
                <a:effectLst/>
              </a:rPr>
              <a:t>Unblock</a:t>
            </a:r>
          </a:p>
          <a:p>
            <a:r>
              <a:rPr lang="en-US" sz="1800" dirty="0">
                <a:effectLst/>
              </a:rPr>
              <a:t>End user resolve the mobile subscription  contract with an operator</a:t>
            </a:r>
          </a:p>
          <a:p>
            <a:r>
              <a:rPr lang="en-US" sz="1800" dirty="0">
                <a:effectLst/>
              </a:rPr>
              <a:t>Operator wish to unblock such devices in the CEIR system</a:t>
            </a:r>
          </a:p>
          <a:p>
            <a:r>
              <a:rPr lang="en-US" sz="1800" dirty="0">
                <a:effectLst/>
              </a:rPr>
              <a:t>Operator mark device as unblocked using CEIR portal</a:t>
            </a:r>
          </a:p>
          <a:p>
            <a:r>
              <a:rPr lang="en-US" sz="1800" dirty="0">
                <a:effectLst/>
              </a:rPr>
              <a:t>CEIR Admin approve the request</a:t>
            </a:r>
          </a:p>
          <a:p>
            <a:pPr marL="0" indent="0">
              <a:buNone/>
            </a:pPr>
            <a:endParaRPr lang="en-US" sz="1800" dirty="0">
              <a:effectLst/>
            </a:endParaRPr>
          </a:p>
          <a:p>
            <a:pPr marL="0" indent="0" fontAlgn="base">
              <a:buFont typeface="Arial"/>
              <a:buNone/>
            </a:pPr>
            <a:endParaRPr lang="en-IN" sz="2400" b="1" dirty="0">
              <a:effectLst/>
            </a:endParaRPr>
          </a:p>
        </p:txBody>
      </p:sp>
      <p:pic>
        <p:nvPicPr>
          <p:cNvPr id="6" name="Picture 5"/>
          <p:cNvPicPr>
            <a:picLocks noChangeAspect="1"/>
          </p:cNvPicPr>
          <p:nvPr/>
        </p:nvPicPr>
        <p:blipFill>
          <a:blip r:embed="rId2"/>
          <a:stretch>
            <a:fillRect/>
          </a:stretch>
        </p:blipFill>
        <p:spPr>
          <a:xfrm>
            <a:off x="7516989"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7591778" y="2850446"/>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Single User </a:t>
            </a:r>
          </a:p>
        </p:txBody>
      </p:sp>
      <p:sp>
        <p:nvSpPr>
          <p:cNvPr id="12" name="TextBox 11"/>
          <p:cNvSpPr txBox="1"/>
          <p:nvPr/>
        </p:nvSpPr>
        <p:spPr>
          <a:xfrm>
            <a:off x="10021709" y="2846403"/>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Bulk User </a:t>
            </a:r>
          </a:p>
        </p:txBody>
      </p:sp>
      <p:sp>
        <p:nvSpPr>
          <p:cNvPr id="13" name="Down Arrow 12"/>
          <p:cNvSpPr/>
          <p:nvPr/>
        </p:nvSpPr>
        <p:spPr>
          <a:xfrm>
            <a:off x="9369778" y="2921001"/>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6" name="Rectangle 15"/>
          <p:cNvSpPr/>
          <p:nvPr/>
        </p:nvSpPr>
        <p:spPr>
          <a:xfrm>
            <a:off x="8300155" y="6084994"/>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69778" y="5129256"/>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3" name="Picture 2"/>
          <p:cNvPicPr>
            <a:picLocks noChangeAspect="1"/>
          </p:cNvPicPr>
          <p:nvPr/>
        </p:nvPicPr>
        <p:blipFill>
          <a:blip r:embed="rId3"/>
          <a:stretch>
            <a:fillRect/>
          </a:stretch>
        </p:blipFill>
        <p:spPr>
          <a:xfrm>
            <a:off x="9056511" y="3795890"/>
            <a:ext cx="1054100" cy="1054100"/>
          </a:xfrm>
          <a:prstGeom prst="rect">
            <a:avLst/>
          </a:prstGeom>
        </p:spPr>
      </p:pic>
      <p:sp>
        <p:nvSpPr>
          <p:cNvPr id="18" name="TextBox 17"/>
          <p:cNvSpPr txBox="1"/>
          <p:nvPr/>
        </p:nvSpPr>
        <p:spPr>
          <a:xfrm>
            <a:off x="9857595" y="4381692"/>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Operator</a:t>
            </a:r>
            <a:r>
              <a:rPr kumimoji="0" lang="en-US" sz="1800" b="0" i="0" u="none" strike="noStrike" cap="none" spc="0" normalizeH="0" dirty="0">
                <a:ln>
                  <a:noFill/>
                </a:ln>
                <a:solidFill>
                  <a:srgbClr val="000000"/>
                </a:solidFill>
                <a:effectLst/>
                <a:uFillTx/>
                <a:latin typeface="+mn-lt"/>
                <a:ea typeface="+mn-ea"/>
                <a:cs typeface="+mn-cs"/>
                <a:sym typeface="Calibri"/>
              </a:rPr>
              <a:t> like </a:t>
            </a:r>
            <a:r>
              <a:rPr kumimoji="0" lang="en-US" sz="1800" b="0" i="0" u="none" strike="noStrike" cap="none" spc="0" normalizeH="0" baseline="0" dirty="0">
                <a:ln>
                  <a:noFill/>
                </a:ln>
                <a:solidFill>
                  <a:srgbClr val="000000"/>
                </a:solidFill>
                <a:effectLst/>
                <a:uFillTx/>
                <a:latin typeface="+mn-lt"/>
                <a:ea typeface="+mn-ea"/>
                <a:cs typeface="+mn-cs"/>
                <a:sym typeface="Calibri"/>
              </a:rPr>
              <a:t>Smart, QB</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dirty="0" err="1">
                <a:ln>
                  <a:noFill/>
                </a:ln>
                <a:solidFill>
                  <a:srgbClr val="000000"/>
                </a:solidFill>
                <a:effectLst/>
                <a:uFillTx/>
                <a:latin typeface="+mn-lt"/>
                <a:ea typeface="+mn-ea"/>
                <a:cs typeface="+mn-cs"/>
                <a:sym typeface="Calibri"/>
              </a:rPr>
              <a:t>etc</a:t>
            </a: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8" name="Picture 7">
            <a:extLst>
              <a:ext uri="{FF2B5EF4-FFF2-40B4-BE49-F238E27FC236}">
                <a16:creationId xmlns:a16="http://schemas.microsoft.com/office/drawing/2014/main" id="{23E78E85-EA77-43AD-8643-CC3B49117594}"/>
              </a:ext>
            </a:extLst>
          </p:cNvPr>
          <p:cNvPicPr>
            <a:picLocks noChangeAspect="1"/>
          </p:cNvPicPr>
          <p:nvPr/>
        </p:nvPicPr>
        <p:blipFill>
          <a:blip r:embed="rId2"/>
          <a:stretch>
            <a:fillRect/>
          </a:stretch>
        </p:blipFill>
        <p:spPr>
          <a:xfrm>
            <a:off x="463639" y="1180348"/>
            <a:ext cx="9597537" cy="3881750"/>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Block/unblock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3487048"/>
          </a:xfrm>
        </p:spPr>
        <p:txBody>
          <a:bodyPr/>
          <a:lstStyle/>
          <a:p>
            <a:r>
              <a:rPr lang="en-IN" dirty="0"/>
              <a:t>Request can be filtered on the basis of </a:t>
            </a:r>
          </a:p>
          <a:p>
            <a:pPr marL="457200" lvl="1" indent="0">
              <a:buNone/>
            </a:pPr>
            <a:r>
              <a:rPr lang="en-IN" dirty="0"/>
              <a:t>Date filters, Transaction ID, Request Status</a:t>
            </a:r>
          </a:p>
          <a:p>
            <a:pPr lvl="1"/>
            <a:r>
              <a:rPr lang="en-IN" dirty="0"/>
              <a:t>Request Type (Block/Unblock)</a:t>
            </a:r>
          </a:p>
          <a:p>
            <a:pPr lvl="1"/>
            <a:r>
              <a:rPr lang="en-IN" dirty="0"/>
              <a:t>Request Mode (Single/Bulk)</a:t>
            </a:r>
          </a:p>
          <a:p>
            <a:r>
              <a:rPr lang="en-IN" dirty="0"/>
              <a:t>User ( Mobile Operator/ CEIR Admin) can also use a combination of more than one filters to filter the consignments.</a:t>
            </a:r>
          </a:p>
          <a:p>
            <a:r>
              <a:rPr lang="en-IN" dirty="0"/>
              <a:t>Users  can view old request using the date filter. </a:t>
            </a:r>
          </a:p>
          <a:p>
            <a:r>
              <a:rPr lang="en-IN" dirty="0"/>
              <a:t>Clear All Filters can be used to clear filters and refresh the data table.</a:t>
            </a:r>
          </a:p>
          <a:p>
            <a:r>
              <a:rPr lang="en-IN" sz="2000" dirty="0"/>
              <a:t>Export button will export the data based on the filters applied.</a:t>
            </a:r>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CEAEAA80-9C54-4ABC-B781-F0F3CE107602}"/>
              </a:ext>
            </a:extLst>
          </p:cNvPr>
          <p:cNvPicPr>
            <a:picLocks noChangeAspect="1"/>
          </p:cNvPicPr>
          <p:nvPr/>
        </p:nvPicPr>
        <p:blipFill>
          <a:blip r:embed="rId2"/>
          <a:stretch>
            <a:fillRect/>
          </a:stretch>
        </p:blipFill>
        <p:spPr>
          <a:xfrm>
            <a:off x="1119889" y="4782448"/>
            <a:ext cx="8258175" cy="1752600"/>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Block/Unblock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1BEA8DE6-0404-4D36-A6D2-606AF86D55D4}"/>
              </a:ext>
            </a:extLst>
          </p:cNvPr>
          <p:cNvPicPr>
            <a:picLocks noChangeAspect="1"/>
          </p:cNvPicPr>
          <p:nvPr/>
        </p:nvPicPr>
        <p:blipFill>
          <a:blip r:embed="rId2"/>
          <a:stretch>
            <a:fillRect/>
          </a:stretch>
        </p:blipFill>
        <p:spPr>
          <a:xfrm>
            <a:off x="601662" y="2850620"/>
            <a:ext cx="9058275" cy="2105025"/>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reporting block/unblock devices</a:t>
            </a:r>
          </a:p>
          <a:p>
            <a:pPr marL="0" indent="0">
              <a:buNone/>
            </a:pPr>
            <a:endParaRPr lang="en-IN" dirty="0"/>
          </a:p>
          <a:p>
            <a:r>
              <a:rPr lang="en-IN" dirty="0"/>
              <a:t>Only device marked as blocked can be marked as unblocked on the system</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local stolen list is created in the system, the same is used to generate the grey list/file which is downloaded by operator</a:t>
            </a:r>
          </a:p>
          <a:p>
            <a:endParaRPr lang="en-IN" dirty="0"/>
          </a:p>
          <a:p>
            <a:r>
              <a:rPr lang="en-IN" dirty="0"/>
              <a:t>The grey list as per the monitoring period as mentioned by the Mobile Operator.</a:t>
            </a:r>
          </a:p>
          <a:p>
            <a:endParaRPr lang="en-IN" dirty="0"/>
          </a:p>
          <a:p>
            <a:r>
              <a:rPr lang="en-IN" dirty="0"/>
              <a:t>Post expiry of monitoring period, the number will be moved to black list</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Scenario</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02764558"/>
              </p:ext>
            </p:extLst>
          </p:nvPr>
        </p:nvGraphicFramePr>
        <p:xfrm>
          <a:off x="634997" y="1411956"/>
          <a:ext cx="9877780" cy="3939105"/>
        </p:xfrm>
        <a:graphic>
          <a:graphicData uri="http://schemas.openxmlformats.org/drawingml/2006/table">
            <a:tbl>
              <a:tblPr firstRow="1" bandRow="1">
                <a:tableStyleId>{C7B018BB-80A7-4F77-B60F-C8B233D01FF8}</a:tableStyleId>
              </a:tblPr>
              <a:tblGrid>
                <a:gridCol w="4938890">
                  <a:extLst>
                    <a:ext uri="{9D8B030D-6E8A-4147-A177-3AD203B41FA5}">
                      <a16:colId xmlns:a16="http://schemas.microsoft.com/office/drawing/2014/main" val="20000"/>
                    </a:ext>
                  </a:extLst>
                </a:gridCol>
                <a:gridCol w="4938890">
                  <a:extLst>
                    <a:ext uri="{9D8B030D-6E8A-4147-A177-3AD203B41FA5}">
                      <a16:colId xmlns:a16="http://schemas.microsoft.com/office/drawing/2014/main" val="20001"/>
                    </a:ext>
                  </a:extLst>
                </a:gridCol>
              </a:tblGrid>
              <a:tr h="555825">
                <a:tc>
                  <a:txBody>
                    <a:bodyPr/>
                    <a:lstStyle/>
                    <a:p>
                      <a:pPr algn="ctr"/>
                      <a:r>
                        <a:rPr lang="en-US" sz="3000" b="1" dirty="0"/>
                        <a:t>Scenario</a:t>
                      </a:r>
                    </a:p>
                  </a:txBody>
                  <a:tcPr/>
                </a:tc>
                <a:tc>
                  <a:txBody>
                    <a:bodyPr/>
                    <a:lstStyle/>
                    <a:p>
                      <a:pPr algn="ctr"/>
                      <a:r>
                        <a:rPr lang="en-US" sz="3000" b="1" dirty="0"/>
                        <a:t>Result</a:t>
                      </a:r>
                    </a:p>
                  </a:txBody>
                  <a:tcPr/>
                </a:tc>
                <a:extLst>
                  <a:ext uri="{0D108BD9-81ED-4DB2-BD59-A6C34878D82A}">
                    <a16:rowId xmlns:a16="http://schemas.microsoft.com/office/drawing/2014/main" val="10000"/>
                  </a:ext>
                </a:extLst>
              </a:tr>
              <a:tr h="586331">
                <a:tc>
                  <a:txBody>
                    <a:bodyPr/>
                    <a:lstStyle/>
                    <a:p>
                      <a:r>
                        <a:rPr lang="en-IN" sz="1800" dirty="0"/>
                        <a:t>Mobile Operator report  device to be</a:t>
                      </a:r>
                      <a:r>
                        <a:rPr lang="en-IN" sz="1800" baseline="0" dirty="0"/>
                        <a:t> unblocked </a:t>
                      </a:r>
                      <a:r>
                        <a:rPr lang="en-IN" sz="1800" dirty="0"/>
                        <a:t>which is not marked as blocked</a:t>
                      </a:r>
                    </a:p>
                  </a:txBody>
                  <a:tcPr/>
                </a:tc>
                <a:tc>
                  <a:txBody>
                    <a:bodyPr/>
                    <a:lstStyle/>
                    <a:p>
                      <a:r>
                        <a:rPr lang="en-US" sz="1800" dirty="0"/>
                        <a:t>Reject the Request</a:t>
                      </a:r>
                    </a:p>
                  </a:txBody>
                  <a:tcPr/>
                </a:tc>
                <a:extLst>
                  <a:ext uri="{0D108BD9-81ED-4DB2-BD59-A6C34878D82A}">
                    <a16:rowId xmlns:a16="http://schemas.microsoft.com/office/drawing/2014/main" val="10001"/>
                  </a:ext>
                </a:extLst>
              </a:tr>
              <a:tr h="555825">
                <a:tc>
                  <a:txBody>
                    <a:bodyPr/>
                    <a:lstStyle/>
                    <a:p>
                      <a:r>
                        <a:rPr lang="en-IN" sz="1800" dirty="0"/>
                        <a:t>Mobile</a:t>
                      </a:r>
                      <a:r>
                        <a:rPr lang="en-IN" sz="1800" baseline="0" dirty="0"/>
                        <a:t> Operator </a:t>
                      </a:r>
                      <a:r>
                        <a:rPr lang="en-IN" sz="1800" dirty="0"/>
                        <a:t>report device</a:t>
                      </a:r>
                      <a:r>
                        <a:rPr lang="en-IN" sz="1800" baseline="0" dirty="0"/>
                        <a:t> to be blocked </a:t>
                      </a:r>
                      <a:r>
                        <a:rPr lang="en-IN" sz="1800" dirty="0"/>
                        <a:t>but TAC check at GSMA has failed.</a:t>
                      </a:r>
                    </a:p>
                    <a:p>
                      <a:endParaRPr lang="en-US" sz="1800" dirty="0"/>
                    </a:p>
                  </a:txBody>
                  <a:tcPr/>
                </a:tc>
                <a:tc>
                  <a:txBody>
                    <a:bodyPr/>
                    <a:lstStyle/>
                    <a:p>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2"/>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Mobile Operator</a:t>
                      </a:r>
                      <a:r>
                        <a:rPr lang="en-IN" sz="1800" baseline="0" dirty="0"/>
                        <a:t> </a:t>
                      </a:r>
                      <a:r>
                        <a:rPr lang="en-IN" sz="1800" dirty="0"/>
                        <a:t>mark device as blocked but already marked blocked before</a:t>
                      </a:r>
                      <a:endParaRPr lang="en-US" sz="1800" dirty="0"/>
                    </a:p>
                  </a:txBody>
                  <a:tcPr/>
                </a:tc>
                <a:tc>
                  <a:txBody>
                    <a:bodyPr/>
                    <a:lstStyle/>
                    <a:p>
                      <a:r>
                        <a:rPr lang="en-US" sz="1800" dirty="0"/>
                        <a:t>Reject the request</a:t>
                      </a:r>
                    </a:p>
                  </a:txBody>
                  <a:tcPr/>
                </a:tc>
                <a:extLst>
                  <a:ext uri="{0D108BD9-81ED-4DB2-BD59-A6C34878D82A}">
                    <a16:rowId xmlns:a16="http://schemas.microsoft.com/office/drawing/2014/main" val="10003"/>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Mobile Operator mark device as blocked but </a:t>
                      </a:r>
                      <a:r>
                        <a:rPr lang="en-US" sz="1800" dirty="0"/>
                        <a:t>IME</a:t>
                      </a:r>
                      <a:r>
                        <a:rPr lang="en-US" sz="1800" baseline="0" dirty="0"/>
                        <a:t>I static validation fails (length, charset, </a:t>
                      </a:r>
                      <a:r>
                        <a:rPr lang="en-US" sz="1800" baseline="0" dirty="0" err="1"/>
                        <a:t>Luhn</a:t>
                      </a:r>
                      <a:r>
                        <a:rPr lang="en-US" sz="1800" baseline="0" dirty="0"/>
                        <a:t> Algorithm)</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38</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39</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fontScale="85000" lnSpcReduction="20000"/>
          </a:bodyPr>
          <a:lstStyle/>
          <a:p>
            <a:pPr marL="0" indent="0" algn="just">
              <a:buNone/>
            </a:pPr>
            <a:r>
              <a:rPr lang="en-IN" sz="2400" dirty="0"/>
              <a:t>Importance of this feature for the CEIR System</a:t>
            </a:r>
          </a:p>
          <a:p>
            <a:pPr marL="0" indent="0" algn="just">
              <a:buNone/>
            </a:pPr>
            <a:endParaRPr lang="en-IN" sz="2400" dirty="0"/>
          </a:p>
          <a:p>
            <a:pPr algn="just">
              <a:buFont typeface="Wingdings" panose="05000000000000000000" pitchFamily="2" charset="2"/>
              <a:buChar char="v"/>
            </a:pPr>
            <a:r>
              <a:rPr lang="en-IN" sz="2400" dirty="0"/>
              <a:t> Operator would welcome this feedback, as this allow operator to block the devices in other operator network within Cambodia.</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Basis of this block feature, local black list is created. Grey list would be created from this local black list</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Grey list is converted into black list if the issue is not resolved in the predefined time by user</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Local Black list DB becomes one of the policy DB on which rule are applied. For </a:t>
            </a:r>
            <a:r>
              <a:rPr lang="en-IN" sz="2400" dirty="0" err="1"/>
              <a:t>eg</a:t>
            </a:r>
            <a:r>
              <a:rPr lang="en-IN" sz="2400" dirty="0"/>
              <a:t>, if the user does the Check IMEI for this devices, it would be shown as invalid.</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p:cNvSpPr/>
          <p:nvPr/>
        </p:nvSpPr>
        <p:spPr>
          <a:xfrm>
            <a:off x="463639" y="2723622"/>
            <a:ext cx="8562456" cy="769441"/>
          </a:xfrm>
          <a:prstGeom prst="rect">
            <a:avLst/>
          </a:prstGeom>
        </p:spPr>
        <p:txBody>
          <a:bodyPr wrap="square">
            <a:spAutoFit/>
          </a:bodyPr>
          <a:lstStyle/>
          <a:p>
            <a:pPr marL="342900" lvl="1" indent="-342900">
              <a:buFont typeface="Arial"/>
              <a:buChar char="•"/>
            </a:pPr>
            <a:r>
              <a:rPr lang="en-US" sz="2000" dirty="0"/>
              <a:t>CEIR Admin can also block /unblock  the devices on special request. </a:t>
            </a:r>
          </a:p>
          <a:p>
            <a:pPr marL="342900" lvl="1" indent="-342900">
              <a:buFont typeface="Arial"/>
              <a:buChar char="•"/>
            </a:pPr>
            <a:endParaRPr lang="en-US" sz="2400" dirty="0"/>
          </a:p>
        </p:txBody>
      </p:sp>
      <p:graphicFrame>
        <p:nvGraphicFramePr>
          <p:cNvPr id="3" name="Table 2">
            <a:extLst>
              <a:ext uri="{FF2B5EF4-FFF2-40B4-BE49-F238E27FC236}">
                <a16:creationId xmlns:a16="http://schemas.microsoft.com/office/drawing/2014/main" id="{1CDD6C86-E722-459D-81F3-A43D79F46B75}"/>
              </a:ext>
            </a:extLst>
          </p:cNvPr>
          <p:cNvGraphicFramePr>
            <a:graphicFrameLocks noGrp="1"/>
          </p:cNvGraphicFramePr>
          <p:nvPr>
            <p:extLst>
              <p:ext uri="{D42A27DB-BD31-4B8C-83A1-F6EECF244321}">
                <p14:modId xmlns:p14="http://schemas.microsoft.com/office/powerpoint/2010/main" val="2998507685"/>
              </p:ext>
            </p:extLst>
          </p:nvPr>
        </p:nvGraphicFramePr>
        <p:xfrm>
          <a:off x="524900" y="1178994"/>
          <a:ext cx="8562456" cy="1405446"/>
        </p:xfrm>
        <a:graphic>
          <a:graphicData uri="http://schemas.openxmlformats.org/drawingml/2006/table">
            <a:tbl>
              <a:tblPr firstRow="1" firstCol="1" bandRow="1">
                <a:tableStyleId>{5940675A-B579-460E-94D1-54222C63F5DA}</a:tableStyleId>
              </a:tblPr>
              <a:tblGrid>
                <a:gridCol w="907997">
                  <a:extLst>
                    <a:ext uri="{9D8B030D-6E8A-4147-A177-3AD203B41FA5}">
                      <a16:colId xmlns:a16="http://schemas.microsoft.com/office/drawing/2014/main" val="2889651633"/>
                    </a:ext>
                  </a:extLst>
                </a:gridCol>
                <a:gridCol w="2305623">
                  <a:extLst>
                    <a:ext uri="{9D8B030D-6E8A-4147-A177-3AD203B41FA5}">
                      <a16:colId xmlns:a16="http://schemas.microsoft.com/office/drawing/2014/main" val="226128399"/>
                    </a:ext>
                  </a:extLst>
                </a:gridCol>
                <a:gridCol w="5348836">
                  <a:extLst>
                    <a:ext uri="{9D8B030D-6E8A-4147-A177-3AD203B41FA5}">
                      <a16:colId xmlns:a16="http://schemas.microsoft.com/office/drawing/2014/main" val="1316385850"/>
                    </a:ext>
                  </a:extLst>
                </a:gridCol>
              </a:tblGrid>
              <a:tr h="193675">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A47C5"/>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User </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A47C5"/>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Key 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A47C5"/>
                    </a:solidFill>
                  </a:tcPr>
                </a:tc>
                <a:extLst>
                  <a:ext uri="{0D108BD9-81ED-4DB2-BD59-A6C34878D82A}">
                    <a16:rowId xmlns:a16="http://schemas.microsoft.com/office/drawing/2014/main" val="3023362898"/>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07000"/>
                        </a:lnSpc>
                        <a:spcAft>
                          <a:spcPts val="800"/>
                        </a:spcAft>
                      </a:pPr>
                      <a:r>
                        <a:rPr lang="en-IN" sz="2000" dirty="0">
                          <a:effectLst/>
                          <a:latin typeface="Arial" panose="020B0604020202020204" pitchFamily="34" charset="0"/>
                          <a:cs typeface="Arial" panose="020B0604020202020204" pitchFamily="34" charset="0"/>
                        </a:rPr>
                        <a:t>Operator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Mark Device as Block/ Unblock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8700496"/>
                  </a:ext>
                </a:extLst>
              </a:tr>
              <a:tr h="367665">
                <a:tc>
                  <a:txBody>
                    <a:bodyPr/>
                    <a:lstStyle/>
                    <a:p>
                      <a:pPr marL="0" marR="0" indent="0" algn="ctr"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2</a:t>
                      </a:r>
                    </a:p>
                  </a:txBody>
                  <a:tcPr marL="68580" marR="68580" marT="0" marB="0" anchor="ctr"/>
                </a:tc>
                <a:tc>
                  <a:txBody>
                    <a:bodyPr/>
                    <a:lstStyle/>
                    <a:p>
                      <a:pPr marL="0" marR="0" indent="0" algn="l"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Operations</a:t>
                      </a:r>
                    </a:p>
                  </a:txBody>
                  <a:tcPr marL="68580" marR="68580" marT="0" marB="0" anchor="ctr"/>
                </a:tc>
                <a:tc>
                  <a:txBody>
                    <a:bodyPr/>
                    <a:lstStyle/>
                    <a:p>
                      <a:pPr marL="0" marR="0" indent="0" algn="l"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Mark Device as Block/Unblock</a:t>
                      </a:r>
                    </a:p>
                  </a:txBody>
                  <a:tcPr marL="68580" marR="68580" marT="0" marB="0"/>
                </a:tc>
                <a:extLst>
                  <a:ext uri="{0D108BD9-81ED-4DB2-BD59-A6C34878D82A}">
                    <a16:rowId xmlns:a16="http://schemas.microsoft.com/office/drawing/2014/main" val="3757912582"/>
                  </a:ext>
                </a:extLst>
              </a:tr>
              <a:tr h="367665">
                <a:tc>
                  <a:txBody>
                    <a:bodyPr/>
                    <a:lstStyle/>
                    <a:p>
                      <a:pPr marL="0" marR="0" indent="0" algn="ctr"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3</a:t>
                      </a:r>
                    </a:p>
                  </a:txBody>
                  <a:tcPr marL="68580" marR="68580" marT="0" marB="0" anchor="ctr"/>
                </a:tc>
                <a:tc>
                  <a:txBody>
                    <a:bodyPr/>
                    <a:lstStyle/>
                    <a:p>
                      <a:pPr marL="0" marR="0" indent="0" algn="l"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CEIR Admin</a:t>
                      </a:r>
                    </a:p>
                  </a:txBody>
                  <a:tcPr marL="68580" marR="68580" marT="0" marB="0" anchor="ctr"/>
                </a:tc>
                <a:tc>
                  <a:txBody>
                    <a:bodyPr/>
                    <a:lstStyle/>
                    <a:p>
                      <a:pPr marL="0" marR="0" indent="0" algn="l" defTabSz="914400" rtl="0" eaLnBrk="1" latinLnBrk="0" hangingPunct="1">
                        <a:lnSpc>
                          <a:spcPct val="107000"/>
                        </a:lnSpc>
                        <a:spcBef>
                          <a:spcPts val="0"/>
                        </a:spcBef>
                        <a:spcAft>
                          <a:spcPts val="800"/>
                        </a:spcAft>
                        <a:buClrTx/>
                        <a:buSzTx/>
                        <a:buFontTx/>
                        <a:buNone/>
                        <a:tabLst/>
                      </a:pPr>
                      <a:r>
                        <a:rPr lang="en-IN" sz="2000" b="0" i="0" u="none" strike="noStrike" cap="none" spc="0" baseline="0" dirty="0">
                          <a:ln>
                            <a:noFill/>
                          </a:ln>
                          <a:solidFill>
                            <a:schemeClr val="tx1"/>
                          </a:solidFill>
                          <a:effectLst/>
                          <a:uFillTx/>
                          <a:latin typeface="Arial" panose="020B0604020202020204" pitchFamily="34" charset="0"/>
                          <a:ea typeface="+mn-ea"/>
                          <a:cs typeface="Arial" panose="020B0604020202020204" pitchFamily="34" charset="0"/>
                          <a:sym typeface="Calibri"/>
                        </a:rPr>
                        <a:t>Approve/Reject block/ unblock request</a:t>
                      </a:r>
                    </a:p>
                  </a:txBody>
                  <a:tcPr marL="68580" marR="68580" marT="0" marB="0"/>
                </a:tc>
                <a:extLst>
                  <a:ext uri="{0D108BD9-81ED-4DB2-BD59-A6C34878D82A}">
                    <a16:rowId xmlns:a16="http://schemas.microsoft.com/office/drawing/2014/main" val="3920547051"/>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Block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309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Report for </a:t>
            </a:r>
          </a:p>
          <a:p>
            <a:pPr marL="0" marR="0" indent="0" algn="l" defTabSz="914400" rtl="0" fontAlgn="auto" latinLnBrk="0" hangingPunct="0">
              <a:lnSpc>
                <a:spcPct val="100000"/>
              </a:lnSpc>
              <a:spcBef>
                <a:spcPts val="0"/>
              </a:spcBef>
              <a:spcAft>
                <a:spcPts val="0"/>
              </a:spcAft>
              <a:buClrTx/>
              <a:buSzTx/>
              <a:buFontTx/>
              <a:buNone/>
              <a:tabLst/>
            </a:pPr>
            <a:r>
              <a:rPr lang="en-US" sz="1000" dirty="0"/>
              <a:t>Blocking</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95474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Operator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Operator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Blocked</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Block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86519"/>
            <a:ext cx="1371592" cy="1200327"/>
          </a:xfrm>
          <a:prstGeom prst="borderCallout1">
            <a:avLst>
              <a:gd name="adj1" fmla="val 51285"/>
              <a:gd name="adj2" fmla="val -9722"/>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Unblock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6120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Report for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unblocking</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95474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Operator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Operator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Blocked</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25197"/>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48200"/>
            <a:ext cx="1358237" cy="1191240"/>
          </a:xfrm>
          <a:prstGeom prst="borderCallout1">
            <a:avLst>
              <a:gd name="adj1" fmla="val 52333"/>
              <a:gd name="adj2" fmla="val -11839"/>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D9C7F85F-722B-4FF0-BDB3-6171483B0825}"/>
              </a:ext>
            </a:extLst>
          </p:cNvPr>
          <p:cNvGraphicFramePr>
            <a:graphicFrameLocks noGrp="1"/>
          </p:cNvGraphicFramePr>
          <p:nvPr>
            <p:extLst>
              <p:ext uri="{D42A27DB-BD31-4B8C-83A1-F6EECF244321}">
                <p14:modId xmlns:p14="http://schemas.microsoft.com/office/powerpoint/2010/main" val="1708771691"/>
              </p:ext>
            </p:extLst>
          </p:nvPr>
        </p:nvGraphicFramePr>
        <p:xfrm>
          <a:off x="463639" y="1149080"/>
          <a:ext cx="10161203" cy="3374331"/>
        </p:xfrm>
        <a:graphic>
          <a:graphicData uri="http://schemas.openxmlformats.org/drawingml/2006/table">
            <a:tbl>
              <a:tblPr firstRow="1" firstCol="1" bandRow="1">
                <a:tableStyleId>{5940675A-B579-460E-94D1-54222C63F5DA}</a:tableStyleId>
              </a:tblPr>
              <a:tblGrid>
                <a:gridCol w="3550011">
                  <a:extLst>
                    <a:ext uri="{9D8B030D-6E8A-4147-A177-3AD203B41FA5}">
                      <a16:colId xmlns:a16="http://schemas.microsoft.com/office/drawing/2014/main" val="3539765728"/>
                    </a:ext>
                  </a:extLst>
                </a:gridCol>
                <a:gridCol w="6611192">
                  <a:extLst>
                    <a:ext uri="{9D8B030D-6E8A-4147-A177-3AD203B41FA5}">
                      <a16:colId xmlns:a16="http://schemas.microsoft.com/office/drawing/2014/main" val="473700302"/>
                    </a:ext>
                  </a:extLst>
                </a:gridCol>
              </a:tblGrid>
              <a:tr h="177800">
                <a:tc>
                  <a:txBody>
                    <a:bodyPr/>
                    <a:lstStyle/>
                    <a:p>
                      <a:pPr>
                        <a:lnSpc>
                          <a:spcPct val="107000"/>
                        </a:lnSpc>
                        <a:spcAft>
                          <a:spcPts val="0"/>
                        </a:spcAft>
                        <a:tabLst>
                          <a:tab pos="981075" algn="l"/>
                        </a:tabLst>
                      </a:pPr>
                      <a:r>
                        <a:rPr lang="en-IN" sz="2000" b="1" dirty="0">
                          <a:effectLst/>
                          <a:latin typeface="Arial" panose="020B0604020202020204" pitchFamily="34" charset="0"/>
                          <a:cs typeface="Arial" panose="020B0604020202020204" pitchFamily="34" charset="0"/>
                        </a:rPr>
                        <a:t>State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A47C5"/>
                    </a:solidFill>
                  </a:tcPr>
                </a:tc>
                <a:tc>
                  <a:txBody>
                    <a:bodyPr/>
                    <a:lstStyle/>
                    <a:p>
                      <a:pPr>
                        <a:lnSpc>
                          <a:spcPct val="107000"/>
                        </a:lnSpc>
                        <a:spcAft>
                          <a:spcPts val="0"/>
                        </a:spcAft>
                      </a:pPr>
                      <a:r>
                        <a:rPr lang="en-IN" sz="2000" b="1" dirty="0">
                          <a:effectLst/>
                          <a:latin typeface="Arial" panose="020B0604020202020204" pitchFamily="34" charset="0"/>
                          <a:cs typeface="Arial" panose="020B0604020202020204" pitchFamily="34" charset="0"/>
                        </a:rPr>
                        <a:t>Meaning</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A47C5"/>
                    </a:solidFill>
                  </a:tcPr>
                </a:tc>
                <a:extLst>
                  <a:ext uri="{0D108BD9-81ED-4DB2-BD59-A6C34878D82A}">
                    <a16:rowId xmlns:a16="http://schemas.microsoft.com/office/drawing/2014/main" val="1032854334"/>
                  </a:ext>
                </a:extLst>
              </a:tr>
              <a:tr h="2032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New</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Operator has mark one or more devices as block/unblock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864711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Processing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system has started the processing of this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9857731"/>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in the file format, file data, file size, policy-based errors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4384156"/>
                  </a:ext>
                </a:extLst>
              </a:tr>
              <a:tr h="356524">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Pending approval from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file processing is successful, stolen request is accepted and now it is sent to CEIR Admin for approval</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0117649"/>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rejected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0515636"/>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Approved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approved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3512341"/>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Operator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Operator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2067307"/>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CEIR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9553231"/>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EBBF2B5F-3776-4A72-AFBC-3F5FE0DA0FB2}"/>
              </a:ext>
            </a:extLst>
          </p:cNvPr>
          <p:cNvGraphicFramePr>
            <a:graphicFrameLocks noGrp="1"/>
          </p:cNvGraphicFramePr>
          <p:nvPr>
            <p:extLst>
              <p:ext uri="{D42A27DB-BD31-4B8C-83A1-F6EECF244321}">
                <p14:modId xmlns:p14="http://schemas.microsoft.com/office/powerpoint/2010/main" val="1571731312"/>
              </p:ext>
            </p:extLst>
          </p:nvPr>
        </p:nvGraphicFramePr>
        <p:xfrm>
          <a:off x="463639" y="1187348"/>
          <a:ext cx="10759418" cy="2765579"/>
        </p:xfrm>
        <a:graphic>
          <a:graphicData uri="http://schemas.openxmlformats.org/drawingml/2006/table">
            <a:tbl>
              <a:tblPr firstRow="1" firstCol="1" bandRow="1">
                <a:tableStyleId>{5940675A-B579-460E-94D1-54222C63F5DA}</a:tableStyleId>
              </a:tblPr>
              <a:tblGrid>
                <a:gridCol w="1202904">
                  <a:extLst>
                    <a:ext uri="{9D8B030D-6E8A-4147-A177-3AD203B41FA5}">
                      <a16:colId xmlns:a16="http://schemas.microsoft.com/office/drawing/2014/main" val="118613913"/>
                    </a:ext>
                  </a:extLst>
                </a:gridCol>
                <a:gridCol w="4657255">
                  <a:extLst>
                    <a:ext uri="{9D8B030D-6E8A-4147-A177-3AD203B41FA5}">
                      <a16:colId xmlns:a16="http://schemas.microsoft.com/office/drawing/2014/main" val="2677230929"/>
                    </a:ext>
                  </a:extLst>
                </a:gridCol>
                <a:gridCol w="4899259">
                  <a:extLst>
                    <a:ext uri="{9D8B030D-6E8A-4147-A177-3AD203B41FA5}">
                      <a16:colId xmlns:a16="http://schemas.microsoft.com/office/drawing/2014/main" val="3391132167"/>
                    </a:ext>
                  </a:extLst>
                </a:gridCol>
              </a:tblGrid>
              <a:tr h="311024">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Stakeholder</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653161089"/>
                  </a:ext>
                </a:extLst>
              </a:tr>
              <a:tr h="298060">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1</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block/unblock devices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Operations,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0051437"/>
                  </a:ext>
                </a:extLst>
              </a:tr>
              <a:tr h="303106">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Operations,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2808582"/>
                  </a:ext>
                </a:extLst>
              </a:tr>
              <a:tr h="267037">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38389232"/>
                  </a:ext>
                </a:extLst>
              </a:tr>
              <a:tr h="27208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 System</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8157823"/>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Operations,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0485161"/>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Operations,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8287621"/>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Operations,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7164687"/>
                  </a:ext>
                </a:extLst>
              </a:tr>
              <a:tr h="311024">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History</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Operator, Operations, CEIR Admin</a:t>
                      </a:r>
                    </a:p>
                  </a:txBody>
                  <a:tcPr marL="68580" marR="68580" marT="0" marB="0"/>
                </a:tc>
                <a:extLst>
                  <a:ext uri="{0D108BD9-81ED-4DB2-BD59-A6C34878D82A}">
                    <a16:rowId xmlns:a16="http://schemas.microsoft.com/office/drawing/2014/main" val="3008157901"/>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20850</TotalTime>
  <Words>2350</Words>
  <Application>Microsoft Office PowerPoint</Application>
  <PresentationFormat>Widescreen</PresentationFormat>
  <Paragraphs>436</Paragraphs>
  <Slides>39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Calibri Light</vt:lpstr>
      <vt:lpstr>Wingdings</vt:lpstr>
      <vt:lpstr>White Theme</vt:lpstr>
      <vt:lpstr>Microsoft Word Document</vt:lpstr>
      <vt:lpstr>CEIR   Block / Unblock Feature -Training Manual</vt:lpstr>
      <vt:lpstr>PowerPoint Presentation</vt:lpstr>
      <vt:lpstr>Feature Overview</vt:lpstr>
      <vt:lpstr>Feature Impact / Use Cases</vt:lpstr>
      <vt:lpstr>Stakeholder Overview</vt:lpstr>
      <vt:lpstr>State Transition – Overview - Block</vt:lpstr>
      <vt:lpstr>State Transition – Overview - Unblock</vt:lpstr>
      <vt:lpstr>State Transition - Overview</vt:lpstr>
      <vt:lpstr>UI – Overview - Feature</vt:lpstr>
      <vt:lpstr>View All Block/Unblock Request</vt:lpstr>
      <vt:lpstr>Action List</vt:lpstr>
      <vt:lpstr>Actions Enabled/ Disabled for Mobile Operator</vt:lpstr>
      <vt:lpstr>CEIR Admin Portal</vt:lpstr>
      <vt:lpstr>CEIR Admin Portal (contd.)</vt:lpstr>
      <vt:lpstr>Block/Unblock Flow</vt:lpstr>
      <vt:lpstr>Block / Unblock Flow ( contd..)</vt:lpstr>
      <vt:lpstr>Email samples</vt:lpstr>
      <vt:lpstr>Report Block Device – Single</vt:lpstr>
      <vt:lpstr>Report Block Device – Bulk</vt:lpstr>
      <vt:lpstr>Report Un-Block Device – Single</vt:lpstr>
      <vt:lpstr>Report Un-Block Device – Bulk</vt:lpstr>
      <vt:lpstr>Edit Block/ Unblock Request</vt:lpstr>
      <vt:lpstr>Special Case –  Priority Blocking</vt:lpstr>
      <vt:lpstr>View Block / Unblock Request</vt:lpstr>
      <vt:lpstr>System Processing</vt:lpstr>
      <vt:lpstr>System Processing – Block Case</vt:lpstr>
      <vt:lpstr>Block/Unblock Request Withdrawn By Mobile Operator</vt:lpstr>
      <vt:lpstr>Request Approved by CEIR Admin</vt:lpstr>
      <vt:lpstr>Request Rejected by CEIR Admin</vt:lpstr>
      <vt:lpstr>Request Withdrawn By CEIR Admin</vt:lpstr>
      <vt:lpstr>Filter Block/unblock Request</vt:lpstr>
      <vt:lpstr>Export Block/Unblock Request</vt:lpstr>
      <vt:lpstr>Sorting of data </vt:lpstr>
      <vt:lpstr>Policy </vt:lpstr>
      <vt:lpstr>Whats Next </vt:lpstr>
      <vt:lpstr>Scenario</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563</cp:revision>
  <dcterms:created xsi:type="dcterms:W3CDTF">2019-04-20T15:44:52Z</dcterms:created>
  <dcterms:modified xsi:type="dcterms:W3CDTF">2021-05-30T18:44:05Z</dcterms:modified>
</cp:coreProperties>
</file>