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0"/>
  </p:notesMasterIdLst>
  <p:sldIdLst>
    <p:sldId id="327" r:id="rId2"/>
    <p:sldId id="328" r:id="rId3"/>
    <p:sldId id="307" r:id="rId4"/>
    <p:sldId id="395" r:id="rId5"/>
    <p:sldId id="397" r:id="rId6"/>
    <p:sldId id="396" r:id="rId7"/>
    <p:sldId id="391" r:id="rId8"/>
    <p:sldId id="402" r:id="rId9"/>
    <p:sldId id="393" r:id="rId10"/>
    <p:sldId id="392" r:id="rId11"/>
    <p:sldId id="403" r:id="rId12"/>
    <p:sldId id="370" r:id="rId13"/>
    <p:sldId id="398" r:id="rId14"/>
    <p:sldId id="404" r:id="rId15"/>
    <p:sldId id="376" r:id="rId16"/>
    <p:sldId id="382" r:id="rId17"/>
    <p:sldId id="371" r:id="rId18"/>
    <p:sldId id="281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31 May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31 May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Operations -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66722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Log Management -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41768-2A70-49B3-9B2D-9C0AEB03E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77"/>
          <a:stretch/>
        </p:blipFill>
        <p:spPr>
          <a:xfrm>
            <a:off x="463638" y="1153623"/>
            <a:ext cx="10342107" cy="44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386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SLA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3639" y="1193275"/>
            <a:ext cx="10683430" cy="4260850"/>
          </a:xfrm>
        </p:spPr>
        <p:txBody>
          <a:bodyPr/>
          <a:lstStyle/>
          <a:p>
            <a:r>
              <a:rPr lang="en-US" dirty="0"/>
              <a:t>CEIR Admin is assigned certain set of task to be done. These task are primarily pertaining to the approval to all request raised to CEIR Admin. Examples:</a:t>
            </a:r>
          </a:p>
          <a:p>
            <a:pPr lvl="1"/>
            <a:r>
              <a:rPr lang="en-US" dirty="0"/>
              <a:t>Consignment Management</a:t>
            </a:r>
          </a:p>
          <a:p>
            <a:pPr lvl="1"/>
            <a:r>
              <a:rPr lang="en-US" dirty="0"/>
              <a:t>Stock Management</a:t>
            </a:r>
          </a:p>
          <a:p>
            <a:pPr lvl="1"/>
            <a:r>
              <a:rPr lang="en-US" dirty="0"/>
              <a:t>Block Device</a:t>
            </a:r>
          </a:p>
          <a:p>
            <a:pPr lvl="1"/>
            <a:r>
              <a:rPr lang="en-US" dirty="0"/>
              <a:t>Unblock Device</a:t>
            </a:r>
          </a:p>
          <a:p>
            <a:pPr lvl="1"/>
            <a:r>
              <a:rPr lang="en-US" dirty="0"/>
              <a:t>Stolen Device</a:t>
            </a:r>
          </a:p>
          <a:p>
            <a:pPr lvl="1"/>
            <a:r>
              <a:rPr lang="en-US" dirty="0"/>
              <a:t>Recovery Device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173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This user and feature is required to performing operations as raised by end user and stakeholder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54328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SLA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F10121-672E-4A70-B104-8B61421C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15523"/>
            <a:ext cx="10852061" cy="456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071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/ Unblock Devices –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603792-E5D2-413B-880D-EEB8D6A4DA16}"/>
              </a:ext>
            </a:extLst>
          </p:cNvPr>
          <p:cNvSpPr/>
          <p:nvPr/>
        </p:nvSpPr>
        <p:spPr>
          <a:xfrm>
            <a:off x="463638" y="1120111"/>
            <a:ext cx="10750321" cy="353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Operations user may block or unblock one or more devices due to various reasons.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of the reasons could be subscription contract violation between user and operator. Since user has violated the subscription contract, operator may raise  a request to block devices.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the subscription contract is restored with user, operations user will revoke the block request by sending unblocking request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Both single and bulk request mode are supported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413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F43928-ED1F-4913-BAFD-C6ABE0A30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8" y="1262476"/>
            <a:ext cx="10095923" cy="4982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/ Unblock Devices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D8870CE6-B2A6-4014-88FF-523085D41081}"/>
              </a:ext>
            </a:extLst>
          </p:cNvPr>
          <p:cNvSpPr/>
          <p:nvPr/>
        </p:nvSpPr>
        <p:spPr>
          <a:xfrm>
            <a:off x="4733292" y="1057057"/>
            <a:ext cx="1261108" cy="476069"/>
          </a:xfrm>
          <a:prstGeom prst="wedgeEllipseCallout">
            <a:avLst>
              <a:gd name="adj1" fmla="val -91966"/>
              <a:gd name="adj2" fmla="val 10473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Filters</a:t>
            </a:r>
          </a:p>
        </p:txBody>
      </p:sp>
      <p:sp>
        <p:nvSpPr>
          <p:cNvPr id="9" name="Oval Callout 7">
            <a:extLst>
              <a:ext uri="{FF2B5EF4-FFF2-40B4-BE49-F238E27FC236}">
                <a16:creationId xmlns:a16="http://schemas.microsoft.com/office/drawing/2014/main" id="{86820BFD-2B61-45E3-8C44-14BE311987AA}"/>
              </a:ext>
            </a:extLst>
          </p:cNvPr>
          <p:cNvSpPr/>
          <p:nvPr/>
        </p:nvSpPr>
        <p:spPr>
          <a:xfrm>
            <a:off x="5330896" y="3031893"/>
            <a:ext cx="1261108" cy="476069"/>
          </a:xfrm>
          <a:prstGeom prst="wedgeEllipseCallout">
            <a:avLst>
              <a:gd name="adj1" fmla="val -164206"/>
              <a:gd name="adj2" fmla="val 3972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Export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" name="Oval Callout 7">
            <a:extLst>
              <a:ext uri="{FF2B5EF4-FFF2-40B4-BE49-F238E27FC236}">
                <a16:creationId xmlns:a16="http://schemas.microsoft.com/office/drawing/2014/main" id="{D402C79E-6D19-4A6E-8F69-6F3822AD4B3A}"/>
              </a:ext>
            </a:extLst>
          </p:cNvPr>
          <p:cNvSpPr/>
          <p:nvPr/>
        </p:nvSpPr>
        <p:spPr>
          <a:xfrm>
            <a:off x="10264053" y="1619685"/>
            <a:ext cx="1416908" cy="1168536"/>
          </a:xfrm>
          <a:prstGeom prst="wedgeEllipseCallout">
            <a:avLst>
              <a:gd name="adj1" fmla="val -88790"/>
              <a:gd name="adj2" fmla="val -4088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Report Block/ Unblock</a:t>
            </a:r>
          </a:p>
        </p:txBody>
      </p:sp>
      <p:sp>
        <p:nvSpPr>
          <p:cNvPr id="12" name="Oval Callout 7">
            <a:extLst>
              <a:ext uri="{FF2B5EF4-FFF2-40B4-BE49-F238E27FC236}">
                <a16:creationId xmlns:a16="http://schemas.microsoft.com/office/drawing/2014/main" id="{25E3AC19-6CF8-4F1D-AF2D-C0F1CBC6D344}"/>
              </a:ext>
            </a:extLst>
          </p:cNvPr>
          <p:cNvSpPr/>
          <p:nvPr/>
        </p:nvSpPr>
        <p:spPr>
          <a:xfrm>
            <a:off x="8434754" y="5535250"/>
            <a:ext cx="2785973" cy="1168536"/>
          </a:xfrm>
          <a:prstGeom prst="wedgeEllipseCallout">
            <a:avLst>
              <a:gd name="adj1" fmla="val -62840"/>
              <a:gd name="adj2" fmla="val -13388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Action like Error,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Download,View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, Edit &amp; Delete</a:t>
            </a:r>
          </a:p>
        </p:txBody>
      </p:sp>
      <p:sp>
        <p:nvSpPr>
          <p:cNvPr id="13" name="Oval Callout 7">
            <a:extLst>
              <a:ext uri="{FF2B5EF4-FFF2-40B4-BE49-F238E27FC236}">
                <a16:creationId xmlns:a16="http://schemas.microsoft.com/office/drawing/2014/main" id="{D79E7952-E80A-491D-98BB-4DD44AEA5FF8}"/>
              </a:ext>
            </a:extLst>
          </p:cNvPr>
          <p:cNvSpPr/>
          <p:nvPr/>
        </p:nvSpPr>
        <p:spPr>
          <a:xfrm>
            <a:off x="4998765" y="6045209"/>
            <a:ext cx="1771017" cy="822302"/>
          </a:xfrm>
          <a:prstGeom prst="wedgeEllipseCallout">
            <a:avLst>
              <a:gd name="adj1" fmla="val -92854"/>
              <a:gd name="adj2" fmla="val -12325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View All requests</a:t>
            </a:r>
          </a:p>
        </p:txBody>
      </p:sp>
    </p:spTree>
    <p:extLst>
      <p:ext uri="{BB962C8B-B14F-4D97-AF65-F5344CB8AC3E}">
        <p14:creationId xmlns:p14="http://schemas.microsoft.com/office/powerpoint/2010/main" val="4003728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518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763349"/>
            <a:ext cx="6929080" cy="52430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Operations -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Interface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Block/Unblock Device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Alert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Running Alert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IP Log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SLA Management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System Flow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Impact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 – Overview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183" y="1207302"/>
            <a:ext cx="10905995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/>
          </a:p>
          <a:p>
            <a:r>
              <a:rPr lang="en-US" sz="2200" dirty="0"/>
              <a:t>Once the project is launched, there would be few operational task that CEIR operational team has to do.</a:t>
            </a:r>
          </a:p>
          <a:p>
            <a:r>
              <a:rPr lang="en-US" sz="2200" dirty="0"/>
              <a:t> </a:t>
            </a:r>
          </a:p>
          <a:p>
            <a:r>
              <a:rPr lang="en-US" sz="2200" dirty="0"/>
              <a:t>Operation user are those set of users who will be doing these tasks. 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Team  –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76018"/>
              </p:ext>
            </p:extLst>
          </p:nvPr>
        </p:nvGraphicFramePr>
        <p:xfrm>
          <a:off x="1066800" y="1960436"/>
          <a:ext cx="9796472" cy="39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29300" imgH="2336800" progId="Word.Document.12">
                  <p:embed/>
                </p:oleObj>
              </mc:Choice>
              <mc:Fallback>
                <p:oleObj name="Document" r:id="rId2" imgW="5829300" imgH="233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1960436"/>
                        <a:ext cx="9796472" cy="392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2091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183" y="1207302"/>
            <a:ext cx="109059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Operations can be configured from the CEIR Admin portal</a:t>
            </a:r>
          </a:p>
          <a:p>
            <a:endParaRPr lang="en-US" sz="2200" dirty="0"/>
          </a:p>
          <a:p>
            <a:r>
              <a:rPr lang="en-US" sz="2200" dirty="0"/>
              <a:t>CEIR Admin will create the Operation users and share the details offline to CC agent users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36033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Alerts - Feature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938" y="3624955"/>
            <a:ext cx="5873661" cy="310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Alerts</a:t>
            </a:r>
          </a:p>
          <a:p>
            <a:r>
              <a:rPr lang="en-US" sz="1800" dirty="0">
                <a:effectLst/>
              </a:rPr>
              <a:t>Operation User login into the portal</a:t>
            </a:r>
          </a:p>
          <a:p>
            <a:r>
              <a:rPr lang="en-US" sz="1800" dirty="0">
                <a:effectLst/>
              </a:rPr>
              <a:t>Operation user view the alert information.</a:t>
            </a:r>
          </a:p>
          <a:p>
            <a:r>
              <a:rPr lang="en-US" sz="1800" dirty="0">
                <a:effectLst/>
              </a:rPr>
              <a:t>System shows the alert information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 txBox="1">
            <a:spLocks/>
          </p:cNvSpPr>
          <p:nvPr/>
        </p:nvSpPr>
        <p:spPr>
          <a:xfrm>
            <a:off x="374738" y="858665"/>
            <a:ext cx="7215380" cy="28666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There are 2 features:</a:t>
            </a:r>
          </a:p>
          <a:p>
            <a:pPr marL="342900" indent="-342900">
              <a:buAutoNum type="arabicParenR"/>
            </a:pPr>
            <a:r>
              <a:rPr lang="en-US" sz="1800" dirty="0">
                <a:effectLst/>
              </a:rPr>
              <a:t>Alert List: This contain the list of all alerts configured in the system</a:t>
            </a:r>
          </a:p>
          <a:p>
            <a:pPr marL="342900" indent="-342900">
              <a:buAutoNum type="arabicParenR"/>
            </a:pPr>
            <a:r>
              <a:rPr lang="en-US" sz="1800" dirty="0">
                <a:effectLst/>
              </a:rPr>
              <a:t>Running Alerts: This contain the list of alerts raised in the system, when any unexpected event occurs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 fontAlgn="base">
              <a:buFont typeface="Arial"/>
              <a:buNone/>
            </a:pPr>
            <a:endParaRPr lang="en-IN" sz="2400" b="1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57595" y="3357734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Alerts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0155" y="4470238"/>
            <a:ext cx="2667000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System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9369778" y="3154938"/>
            <a:ext cx="487817" cy="874889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186" y="1518430"/>
            <a:ext cx="783412" cy="7834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97292" y="2454242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Operation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</a:t>
            </a:r>
          </a:p>
        </p:txBody>
      </p:sp>
    </p:spTree>
    <p:extLst>
      <p:ext uri="{BB962C8B-B14F-4D97-AF65-F5344CB8AC3E}">
        <p14:creationId xmlns:p14="http://schemas.microsoft.com/office/powerpoint/2010/main" val="12679035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Alerts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A1AE4-EDA1-42F8-BBDB-020A6A58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00138"/>
            <a:ext cx="8060256" cy="51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822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Alerts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F8125-92C1-4BBB-A72A-BA139D26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8" y="1109662"/>
            <a:ext cx="10215135" cy="53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008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Log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4509" y="1026176"/>
            <a:ext cx="10683430" cy="4260850"/>
          </a:xfrm>
        </p:spPr>
        <p:txBody>
          <a:bodyPr/>
          <a:lstStyle/>
          <a:p>
            <a:r>
              <a:rPr lang="en-US" dirty="0"/>
              <a:t>When any user / stakeholder access the system, the first activity being done is Login to the portal. </a:t>
            </a:r>
          </a:p>
          <a:p>
            <a:endParaRPr lang="en-US" dirty="0"/>
          </a:p>
          <a:p>
            <a:r>
              <a:rPr lang="en-US" dirty="0"/>
              <a:t>IP log management captures the first access to the system</a:t>
            </a:r>
          </a:p>
          <a:p>
            <a:endParaRPr lang="en-US" dirty="0"/>
          </a:p>
          <a:p>
            <a:r>
              <a:rPr lang="en-US" dirty="0"/>
              <a:t>In case when the access is without login, like end user feature at DMC Home Portal, the same is also logged in the portal</a:t>
            </a:r>
          </a:p>
        </p:txBody>
      </p:sp>
    </p:spTree>
    <p:extLst>
      <p:ext uri="{BB962C8B-B14F-4D97-AF65-F5344CB8AC3E}">
        <p14:creationId xmlns:p14="http://schemas.microsoft.com/office/powerpoint/2010/main" val="26948576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19199</TotalTime>
  <Words>515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White Theme</vt:lpstr>
      <vt:lpstr>Document</vt:lpstr>
      <vt:lpstr>CEIR   Operations - Training Manual</vt:lpstr>
      <vt:lpstr>PowerPoint Presentation</vt:lpstr>
      <vt:lpstr>Operation – Overview </vt:lpstr>
      <vt:lpstr>Operations Team  – System Interface</vt:lpstr>
      <vt:lpstr>Operation Registration</vt:lpstr>
      <vt:lpstr>Alerts - Feature Overview</vt:lpstr>
      <vt:lpstr>Alerts List</vt:lpstr>
      <vt:lpstr>Running Alerts</vt:lpstr>
      <vt:lpstr>IP Log Management</vt:lpstr>
      <vt:lpstr>IP Log Management - GUI</vt:lpstr>
      <vt:lpstr>SLA Management</vt:lpstr>
      <vt:lpstr>Impact</vt:lpstr>
      <vt:lpstr>SLA Management</vt:lpstr>
      <vt:lpstr>Block / Unblock Devices – Operations</vt:lpstr>
      <vt:lpstr>Block / Unblock Devices – Operator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478</cp:revision>
  <dcterms:created xsi:type="dcterms:W3CDTF">2019-04-20T15:44:52Z</dcterms:created>
  <dcterms:modified xsi:type="dcterms:W3CDTF">2021-05-30T19:01:16Z</dcterms:modified>
</cp:coreProperties>
</file>