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32"/>
  </p:notesMasterIdLst>
  <p:sldIdLst>
    <p:sldId id="329" r:id="rId2"/>
    <p:sldId id="286" r:id="rId3"/>
    <p:sldId id="290" r:id="rId4"/>
    <p:sldId id="386" r:id="rId5"/>
    <p:sldId id="407" r:id="rId6"/>
    <p:sldId id="398" r:id="rId7"/>
    <p:sldId id="408" r:id="rId8"/>
    <p:sldId id="397" r:id="rId9"/>
    <p:sldId id="437" r:id="rId10"/>
    <p:sldId id="405" r:id="rId11"/>
    <p:sldId id="409" r:id="rId12"/>
    <p:sldId id="410" r:id="rId13"/>
    <p:sldId id="411" r:id="rId14"/>
    <p:sldId id="412" r:id="rId15"/>
    <p:sldId id="413" r:id="rId16"/>
    <p:sldId id="406" r:id="rId17"/>
    <p:sldId id="416" r:id="rId18"/>
    <p:sldId id="417" r:id="rId19"/>
    <p:sldId id="418" r:id="rId20"/>
    <p:sldId id="419" r:id="rId21"/>
    <p:sldId id="420" r:id="rId22"/>
    <p:sldId id="438" r:id="rId23"/>
    <p:sldId id="439" r:id="rId24"/>
    <p:sldId id="442" r:id="rId25"/>
    <p:sldId id="444" r:id="rId26"/>
    <p:sldId id="441" r:id="rId27"/>
    <p:sldId id="443" r:id="rId28"/>
    <p:sldId id="372" r:id="rId29"/>
    <p:sldId id="371" r:id="rId30"/>
    <p:sldId id="281" r:id="rId3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1FBF"/>
    <a:srgbClr val="1A47C5"/>
    <a:srgbClr val="1B47B6"/>
    <a:srgbClr val="8606B6"/>
    <a:srgbClr val="6440C3"/>
    <a:srgbClr val="A98AFF"/>
    <a:srgbClr val="FFFFFF"/>
    <a:srgbClr val="C2B1EF"/>
    <a:srgbClr val="1B48B6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6436"/>
  </p:normalViewPr>
  <p:slideViewPr>
    <p:cSldViewPr snapToGrid="0" snapToObjects="1">
      <p:cViewPr varScale="1">
        <p:scale>
          <a:sx n="113" d="100"/>
          <a:sy n="113" d="100"/>
        </p:scale>
        <p:origin x="87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2" y="5243813"/>
            <a:ext cx="6289778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0" y="2028063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6" y="490713"/>
            <a:ext cx="1849674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21 April 2020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8" y="2940163"/>
            <a:ext cx="4999327" cy="875744"/>
            <a:chOff x="3242838" y="3018288"/>
            <a:chExt cx="4999327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7204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3" y="492574"/>
            <a:ext cx="4004350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6" y="715477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4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1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4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8" y="469958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0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0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0"/>
            <a:ext cx="1809906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0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2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3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0" y="0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3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5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3" y="1906476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0"/>
            <a:ext cx="235112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21 April 2020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7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CEIR Admin -Training Manual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21078" y="491792"/>
            <a:ext cx="4058445" cy="5848882"/>
          </a:xfrm>
        </p:spPr>
      </p:pic>
    </p:spTree>
    <p:extLst>
      <p:ext uri="{BB962C8B-B14F-4D97-AF65-F5344CB8AC3E}">
        <p14:creationId xmlns:p14="http://schemas.microsoft.com/office/powerpoint/2010/main" val="111892276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6B35-83D9-4D15-A930-80BC8801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Stock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FC305-472B-4F37-81E8-64D8C68BF7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8838-76E5-47F9-AEEF-659D00986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05F8AAE-8C84-437F-8310-E55998440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207719"/>
            <a:ext cx="10683430" cy="5397869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Once stock is uploaded by different stakeholders and processed by the system successfully, it is approved/rejected by CEIR Admin</a:t>
            </a:r>
          </a:p>
          <a:p>
            <a:endParaRPr lang="en-IN" dirty="0"/>
          </a:p>
          <a:p>
            <a:r>
              <a:rPr lang="en-IN" dirty="0"/>
              <a:t>If approved by CEIR Admin, the stock is marked as approved</a:t>
            </a:r>
          </a:p>
          <a:p>
            <a:endParaRPr lang="en-IN" dirty="0"/>
          </a:p>
          <a:p>
            <a:r>
              <a:rPr lang="en-IN" dirty="0"/>
              <a:t>If rejected by CEIR Admin, then the stock goes back to stakeholder for updation and resubmission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 Email Notifications is sent to the stakeholder on approval/rejection by CEIR Admin</a:t>
            </a:r>
          </a:p>
          <a:p>
            <a:endParaRPr lang="en-IN" dirty="0"/>
          </a:p>
          <a:p>
            <a:r>
              <a:rPr lang="en-IN" dirty="0"/>
              <a:t>Filter can be set on </a:t>
            </a:r>
          </a:p>
          <a:p>
            <a:pPr lvl="1"/>
            <a:r>
              <a:rPr lang="en-IN" dirty="0"/>
              <a:t>Start Date/End Date</a:t>
            </a:r>
          </a:p>
          <a:p>
            <a:pPr lvl="1"/>
            <a:r>
              <a:rPr lang="en-IN" dirty="0"/>
              <a:t>Transaction ID</a:t>
            </a:r>
          </a:p>
          <a:p>
            <a:pPr lvl="1"/>
            <a:r>
              <a:rPr lang="en-IN" dirty="0"/>
              <a:t>Stock Status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All stock details can be exported if required based on filtered value or otherwise.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03713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6B35-83D9-4D15-A930-80BC8801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Stock Management - GUI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FC305-472B-4F37-81E8-64D8C68BF7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8838-76E5-47F9-AEEF-659D00986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3" name="Picture 2" descr="Screen Shot 2020-04-07 at 12.30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6" y="1430726"/>
            <a:ext cx="11744752" cy="46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6295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6B35-83D9-4D15-A930-80BC8801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FC305-472B-4F37-81E8-64D8C68BF7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8838-76E5-47F9-AEEF-659D00986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05F8AAE-8C84-437F-8310-E55998440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207719"/>
            <a:ext cx="10322894" cy="539786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Once stakeholder is registered and verified the contact details successfully, it is approved / rejected by CEIR Admin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If approved by CEIR Admin, the registration request by user is marked as approved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If rejected by CEIR Admin, then an email is sent to stakeholder. Stakeholder can re-register again in the system.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 Email Notifications is sent to the stakeholder on approval/rejection by CEIR Admin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Filter can be set on </a:t>
            </a:r>
          </a:p>
          <a:p>
            <a:pPr lvl="1" algn="just"/>
            <a:r>
              <a:rPr lang="en-IN" dirty="0"/>
              <a:t>Start Date/End Date</a:t>
            </a:r>
          </a:p>
          <a:p>
            <a:pPr lvl="1" algn="just"/>
            <a:r>
              <a:rPr lang="en-IN" dirty="0"/>
              <a:t>Type</a:t>
            </a:r>
          </a:p>
          <a:p>
            <a:pPr lvl="1" algn="just"/>
            <a:r>
              <a:rPr lang="en-IN" dirty="0"/>
              <a:t>User Type</a:t>
            </a:r>
          </a:p>
          <a:p>
            <a:pPr lvl="1" algn="just"/>
            <a:r>
              <a:rPr lang="en-IN" dirty="0"/>
              <a:t>Registration Status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All registration details can be exported if required based on filtered value or otherwise.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163980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6B35-83D9-4D15-A930-80BC8801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Request - GUI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FC305-472B-4F37-81E8-64D8C68BF7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8838-76E5-47F9-AEEF-659D00986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20-04-07 at 12.55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3131"/>
            <a:ext cx="12192000" cy="481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3934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6B35-83D9-4D15-A930-80BC8801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/ Unblock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FC305-472B-4F37-81E8-64D8C68BF7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8838-76E5-47F9-AEEF-659D00986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05F8AAE-8C84-437F-8310-E55998440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245067"/>
            <a:ext cx="10683430" cy="5397869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Once operator block or unblock one or more device and the same is processed by the system successfully, it is approved/rejected by CEIR Admin</a:t>
            </a:r>
          </a:p>
          <a:p>
            <a:endParaRPr lang="en-IN" dirty="0"/>
          </a:p>
          <a:p>
            <a:r>
              <a:rPr lang="en-IN" dirty="0"/>
              <a:t>If approved by CEIR Admin, the block/unblock request by user is marked as approved</a:t>
            </a:r>
          </a:p>
          <a:p>
            <a:endParaRPr lang="en-IN" dirty="0"/>
          </a:p>
          <a:p>
            <a:r>
              <a:rPr lang="en-IN" dirty="0"/>
              <a:t>If rejected by CEIR Admin, then the request goes back to operator for updation and resubmission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 Email Notifications is sent to the operator on approval/rejection by CEIR Admin</a:t>
            </a:r>
          </a:p>
          <a:p>
            <a:endParaRPr lang="en-IN" dirty="0"/>
          </a:p>
          <a:p>
            <a:r>
              <a:rPr lang="en-IN" dirty="0"/>
              <a:t>Filter can be set on </a:t>
            </a:r>
          </a:p>
          <a:p>
            <a:pPr lvl="1"/>
            <a:r>
              <a:rPr lang="en-IN" dirty="0"/>
              <a:t>Start Date/End Date</a:t>
            </a:r>
          </a:p>
          <a:p>
            <a:pPr lvl="1"/>
            <a:r>
              <a:rPr lang="en-IN" dirty="0"/>
              <a:t>Transaction ID</a:t>
            </a:r>
          </a:p>
          <a:p>
            <a:pPr lvl="1"/>
            <a:r>
              <a:rPr lang="en-IN" dirty="0"/>
              <a:t>Operator</a:t>
            </a:r>
          </a:p>
          <a:p>
            <a:pPr lvl="1"/>
            <a:r>
              <a:rPr lang="en-IN" dirty="0"/>
              <a:t>Request Type</a:t>
            </a:r>
          </a:p>
          <a:p>
            <a:pPr lvl="1"/>
            <a:r>
              <a:rPr lang="en-IN" dirty="0"/>
              <a:t>Mode</a:t>
            </a:r>
          </a:p>
          <a:p>
            <a:pPr lvl="1"/>
            <a:r>
              <a:rPr lang="en-IN" dirty="0"/>
              <a:t>Status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All request details can be exported if required based on filtered value or otherwise.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0104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6B35-83D9-4D15-A930-80BC8801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Block/Unblock - GUI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FC305-472B-4F37-81E8-64D8C68BF7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8838-76E5-47F9-AEEF-659D00986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6" name="Picture 5" descr="Screen Shot 2020-04-07 at 13.17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166"/>
            <a:ext cx="12192000" cy="454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8088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6B35-83D9-4D15-A930-80BC8801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Stolen and Recovery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FC305-472B-4F37-81E8-64D8C68BF7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8838-76E5-47F9-AEEF-659D00986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05F8AAE-8C84-437F-8310-E55998440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207719"/>
            <a:ext cx="10683430" cy="5397869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Once lawful agency mark one or more device as stolen or recovered and the same is processed by the system successfully, it is approved/rejected by CEIR Admin</a:t>
            </a:r>
          </a:p>
          <a:p>
            <a:endParaRPr lang="en-IN" dirty="0"/>
          </a:p>
          <a:p>
            <a:r>
              <a:rPr lang="en-IN" dirty="0"/>
              <a:t>If approved by CEIR Admin, the stolen/recovery request by user is marked as approved</a:t>
            </a:r>
          </a:p>
          <a:p>
            <a:endParaRPr lang="en-IN" dirty="0"/>
          </a:p>
          <a:p>
            <a:r>
              <a:rPr lang="en-IN" dirty="0"/>
              <a:t>If rejected by CEIR Admin, then the request goes back to lawful agency for updation and resubmission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 Email Notifications is sent to the lawful agency on approval/rejection by CEIR Admin</a:t>
            </a:r>
          </a:p>
          <a:p>
            <a:endParaRPr lang="en-IN" dirty="0"/>
          </a:p>
          <a:p>
            <a:r>
              <a:rPr lang="en-IN" dirty="0"/>
              <a:t>Filter can be set on </a:t>
            </a:r>
          </a:p>
          <a:p>
            <a:pPr lvl="1"/>
            <a:r>
              <a:rPr lang="en-IN" dirty="0"/>
              <a:t>Start Date/End Date</a:t>
            </a:r>
          </a:p>
          <a:p>
            <a:pPr lvl="1"/>
            <a:r>
              <a:rPr lang="en-IN" dirty="0"/>
              <a:t>Transaction ID</a:t>
            </a:r>
          </a:p>
          <a:p>
            <a:pPr lvl="1"/>
            <a:r>
              <a:rPr lang="en-IN" dirty="0"/>
              <a:t>Request Type</a:t>
            </a:r>
          </a:p>
          <a:p>
            <a:pPr lvl="1"/>
            <a:r>
              <a:rPr lang="en-IN" dirty="0"/>
              <a:t>Mode</a:t>
            </a:r>
          </a:p>
          <a:p>
            <a:pPr lvl="1"/>
            <a:r>
              <a:rPr lang="en-IN" dirty="0"/>
              <a:t>Status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All request details can be exported if required based on filtered value or otherwise.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116740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6B35-83D9-4D15-A930-80BC8801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Stolen and Recovery - GUI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FC305-472B-4F37-81E8-64D8C68BF7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8838-76E5-47F9-AEEF-659D00986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3" name="Picture 2" descr="Screen Shot 2020-04-07 at 15.00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4" y="1106223"/>
            <a:ext cx="11495533" cy="438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3004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6B35-83D9-4D15-A930-80BC8801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FC305-472B-4F37-81E8-64D8C68BF7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8838-76E5-47F9-AEEF-659D00986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05F8AAE-8C84-437F-8310-E55998440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207719"/>
            <a:ext cx="10683430" cy="539786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Once any stakeholder raise a new grievance or reply to curent grievance, the grievance is shared with CEIR admin for further reply or closure</a:t>
            </a:r>
          </a:p>
          <a:p>
            <a:endParaRPr lang="en-IN" dirty="0"/>
          </a:p>
          <a:p>
            <a:r>
              <a:rPr lang="en-IN" dirty="0"/>
              <a:t>CEIR Admin can either reply and close the grievance OR reply to seek more information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 Email Notifications is sent to the stakeholder when CEIR admin reply to grievance.</a:t>
            </a:r>
          </a:p>
          <a:p>
            <a:endParaRPr lang="en-IN" dirty="0"/>
          </a:p>
          <a:p>
            <a:r>
              <a:rPr lang="en-IN" dirty="0"/>
              <a:t>Filter can be set on </a:t>
            </a:r>
          </a:p>
          <a:p>
            <a:pPr lvl="1"/>
            <a:r>
              <a:rPr lang="en-IN" dirty="0"/>
              <a:t>Start Date/End Date</a:t>
            </a:r>
          </a:p>
          <a:p>
            <a:pPr lvl="1"/>
            <a:r>
              <a:rPr lang="en-IN" dirty="0"/>
              <a:t>Transaction ID</a:t>
            </a:r>
          </a:p>
          <a:p>
            <a:pPr lvl="1"/>
            <a:r>
              <a:rPr lang="en-IN" dirty="0"/>
              <a:t>Grievance ID</a:t>
            </a:r>
          </a:p>
          <a:p>
            <a:pPr lvl="1"/>
            <a:r>
              <a:rPr lang="en-IN" dirty="0"/>
              <a:t>Status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All details can be exported if required based on filtered value or otherwise.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63015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6B35-83D9-4D15-A930-80BC8801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- GUI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FC305-472B-4F37-81E8-64D8C68BF7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8838-76E5-47F9-AEEF-659D00986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6" name="Picture 5" descr="Screen Shot 2020-04-07 at 15.05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81" y="1456566"/>
            <a:ext cx="12192000" cy="438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317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68" y="6605588"/>
            <a:ext cx="163827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3" y="492574"/>
            <a:ext cx="4004350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0206" y="1053208"/>
            <a:ext cx="6929080" cy="462369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dirty="0">
                <a:effectLst/>
              </a:rPr>
              <a:t>Agenda</a:t>
            </a:r>
          </a:p>
          <a:p>
            <a:pPr marL="0" indent="0">
              <a:buNone/>
            </a:pPr>
            <a:endParaRPr lang="en-US" sz="2400" b="1" dirty="0">
              <a:effectLst/>
            </a:endParaRPr>
          </a:p>
          <a:p>
            <a:r>
              <a:rPr lang="en-US" sz="2400" b="1" dirty="0">
                <a:effectLst/>
              </a:rPr>
              <a:t>Overview</a:t>
            </a:r>
          </a:p>
          <a:p>
            <a:endParaRPr lang="en-US" sz="2400" b="1" dirty="0">
              <a:effectLst/>
            </a:endParaRPr>
          </a:p>
          <a:p>
            <a:r>
              <a:rPr lang="en-US" sz="2400" b="1" dirty="0">
                <a:effectLst/>
              </a:rPr>
              <a:t>UI Walk Thru</a:t>
            </a:r>
          </a:p>
          <a:p>
            <a:pPr lvl="1"/>
            <a:r>
              <a:rPr lang="en-US" sz="2400" b="1" dirty="0">
                <a:effectLst/>
              </a:rPr>
              <a:t>Consignment</a:t>
            </a:r>
          </a:p>
          <a:p>
            <a:pPr lvl="1"/>
            <a:r>
              <a:rPr lang="en-US" sz="2400" b="1" dirty="0">
                <a:effectLst/>
              </a:rPr>
              <a:t>Stock</a:t>
            </a:r>
          </a:p>
          <a:p>
            <a:pPr lvl="1"/>
            <a:r>
              <a:rPr lang="en-US" sz="2400" b="1" dirty="0">
                <a:effectLst/>
              </a:rPr>
              <a:t>Manage Type Approval</a:t>
            </a:r>
          </a:p>
          <a:p>
            <a:pPr lvl="1"/>
            <a:r>
              <a:rPr lang="en-US" sz="2400" b="1" dirty="0">
                <a:effectLst/>
              </a:rPr>
              <a:t>Block / Unblock </a:t>
            </a:r>
          </a:p>
          <a:p>
            <a:pPr lvl="1"/>
            <a:r>
              <a:rPr lang="en-US" sz="2400" b="1" dirty="0">
                <a:effectLst/>
              </a:rPr>
              <a:t>Stolen / Recovery</a:t>
            </a:r>
          </a:p>
          <a:p>
            <a:pPr lvl="1"/>
            <a:r>
              <a:rPr lang="en-US" sz="2400" b="1" dirty="0">
                <a:effectLst/>
              </a:rPr>
              <a:t>Grievance</a:t>
            </a:r>
          </a:p>
          <a:p>
            <a:pPr lvl="1"/>
            <a:r>
              <a:rPr lang="en-US" sz="2400" b="1" dirty="0">
                <a:effectLst/>
              </a:rPr>
              <a:t>Registration Request</a:t>
            </a:r>
          </a:p>
          <a:p>
            <a:pPr lvl="1"/>
            <a:r>
              <a:rPr lang="en-US" sz="2400" b="1" dirty="0">
                <a:effectLst/>
              </a:rPr>
              <a:t>Register Device</a:t>
            </a:r>
          </a:p>
          <a:p>
            <a:pPr lvl="1"/>
            <a:r>
              <a:rPr lang="en-US" sz="2400" b="1" dirty="0">
                <a:effectLst/>
              </a:rPr>
              <a:t>Pending TAC list</a:t>
            </a:r>
          </a:p>
          <a:p>
            <a:pPr lvl="1"/>
            <a:r>
              <a:rPr lang="en-US" sz="2400" b="1" dirty="0">
                <a:effectLst/>
              </a:rPr>
              <a:t>Search IMEI</a:t>
            </a:r>
          </a:p>
          <a:p>
            <a:pPr lvl="1"/>
            <a:endParaRPr lang="en-US" sz="2400" b="1" dirty="0">
              <a:effectLst/>
            </a:endParaRPr>
          </a:p>
          <a:p>
            <a:pPr lvl="1"/>
            <a:endParaRPr lang="en-US" sz="2400" b="1" dirty="0">
              <a:effectLst/>
            </a:endParaRPr>
          </a:p>
          <a:p>
            <a:pPr lvl="1"/>
            <a:endParaRPr lang="en-US" sz="2400" b="1" dirty="0">
              <a:effectLst/>
            </a:endParaRPr>
          </a:p>
          <a:p>
            <a:pPr marL="457200" lvl="1" indent="0">
              <a:buNone/>
            </a:pPr>
            <a:endParaRPr lang="en-US" sz="2400" b="1" dirty="0">
              <a:effectLst/>
            </a:endParaRP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b="1" dirty="0">
              <a:effectLst/>
            </a:endParaRPr>
          </a:p>
          <a:p>
            <a:pPr marL="0" indent="0" fontAlgn="base">
              <a:buNone/>
            </a:pPr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64674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6B35-83D9-4D15-A930-80BC8801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Manage Type Approval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FC305-472B-4F37-81E8-64D8C68BF7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8838-76E5-47F9-AEEF-659D00986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05F8AAE-8C84-437F-8310-E55998440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207719"/>
            <a:ext cx="10683430" cy="5397869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Once importer has recevied approval for TAC OR TRC personnel has approved a TAC request and the</a:t>
            </a:r>
          </a:p>
          <a:p>
            <a:pPr marL="0" indent="0">
              <a:buNone/>
            </a:pPr>
            <a:r>
              <a:rPr lang="en-IN" dirty="0"/>
              <a:t>    same is processed by the system successfully, it is approved/rejected by CEIR Admin</a:t>
            </a:r>
          </a:p>
          <a:p>
            <a:endParaRPr lang="en-IN" dirty="0"/>
          </a:p>
          <a:p>
            <a:r>
              <a:rPr lang="en-IN" dirty="0"/>
              <a:t>If approved by CEIR Admin, the Type Approval request by user is marked as approved</a:t>
            </a:r>
          </a:p>
          <a:p>
            <a:endParaRPr lang="en-IN" dirty="0"/>
          </a:p>
          <a:p>
            <a:r>
              <a:rPr lang="en-IN" dirty="0"/>
              <a:t>If rejected by CEIR Admin, then the request goes back to importer or TRC for updation and resubmission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 Email Notifications is sent to the importer/TRC on approval/rejection by CEIR Admin</a:t>
            </a:r>
          </a:p>
          <a:p>
            <a:endParaRPr lang="en-IN" dirty="0"/>
          </a:p>
          <a:p>
            <a:r>
              <a:rPr lang="en-IN" dirty="0"/>
              <a:t>Filter can be set on </a:t>
            </a:r>
          </a:p>
          <a:p>
            <a:pPr lvl="1"/>
            <a:r>
              <a:rPr lang="en-IN" dirty="0"/>
              <a:t>Start Date/End Date</a:t>
            </a:r>
          </a:p>
          <a:p>
            <a:pPr lvl="1"/>
            <a:r>
              <a:rPr lang="en-IN" dirty="0"/>
              <a:t>Transaction ID</a:t>
            </a:r>
          </a:p>
          <a:p>
            <a:pPr lvl="1"/>
            <a:r>
              <a:rPr lang="en-IN" dirty="0"/>
              <a:t>TAC</a:t>
            </a:r>
          </a:p>
          <a:p>
            <a:pPr lvl="1"/>
            <a:r>
              <a:rPr lang="en-IN" dirty="0"/>
              <a:t>Status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All request details can be exported if required based on filtered value or otherwise.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735903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6B35-83D9-4D15-A930-80BC8801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Manage Type Approval - GUI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FC305-472B-4F37-81E8-64D8C68BF7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8838-76E5-47F9-AEEF-659D00986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7" name="Picture 6" descr="Screen Shot 2020-04-07 at 15.04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39" y="1177828"/>
            <a:ext cx="11159067" cy="316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1710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6B35-83D9-4D15-A930-80BC8801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FC305-472B-4F37-81E8-64D8C68BF7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8838-76E5-47F9-AEEF-659D00986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05F8AAE-8C84-437F-8310-E55998440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207719"/>
            <a:ext cx="10683430" cy="5397869"/>
          </a:xfrm>
        </p:spPr>
        <p:txBody>
          <a:bodyPr>
            <a:normAutofit/>
          </a:bodyPr>
          <a:lstStyle/>
          <a:p>
            <a:r>
              <a:rPr lang="en-IN" dirty="0"/>
              <a:t>End User Register the device or may or may not pay tax</a:t>
            </a:r>
          </a:p>
          <a:p>
            <a:endParaRPr lang="en-IN" dirty="0"/>
          </a:p>
          <a:p>
            <a:r>
              <a:rPr lang="en-IN" dirty="0"/>
              <a:t>CEIR Admin to approve/ reject such device registration request. </a:t>
            </a:r>
          </a:p>
          <a:p>
            <a:endParaRPr lang="en-IN" dirty="0"/>
          </a:p>
          <a:p>
            <a:r>
              <a:rPr lang="en-IN" dirty="0"/>
              <a:t>While viewing the request, the CEIR admin can view</a:t>
            </a:r>
          </a:p>
          <a:p>
            <a:pPr lvl="1"/>
            <a:r>
              <a:rPr lang="en-IN" dirty="0"/>
              <a:t>Personal information</a:t>
            </a:r>
          </a:p>
          <a:p>
            <a:pPr lvl="1"/>
            <a:r>
              <a:rPr lang="en-IN" dirty="0"/>
              <a:t>Device Information</a:t>
            </a:r>
          </a:p>
          <a:p>
            <a:pPr lvl="1"/>
            <a:r>
              <a:rPr lang="en-IN" dirty="0"/>
              <a:t>VIP/ Foreigner / Local</a:t>
            </a:r>
          </a:p>
          <a:p>
            <a:endParaRPr lang="en-IN" dirty="0"/>
          </a:p>
          <a:p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675509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6B35-83D9-4D15-A930-80BC8801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Device - GUI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FC305-472B-4F37-81E8-64D8C68BF7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8838-76E5-47F9-AEEF-659D00986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3" name="Picture 2" descr="Screen Shot 2020-04-16 at 07.59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51" y="1430556"/>
            <a:ext cx="11924168" cy="482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590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6B35-83D9-4D15-A930-80BC8801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Device - GUI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FC305-472B-4F37-81E8-64D8C68BF7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8838-76E5-47F9-AEEF-659D00986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336725"/>
              </p:ext>
            </p:extLst>
          </p:nvPr>
        </p:nvGraphicFramePr>
        <p:xfrm>
          <a:off x="258316" y="1435515"/>
          <a:ext cx="10372725" cy="445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Document" r:id="rId3" imgW="5422900" imgH="3657600" progId="Word.Document.12">
                  <p:embed/>
                </p:oleObj>
              </mc:Choice>
              <mc:Fallback>
                <p:oleObj name="Document" r:id="rId3" imgW="5422900" imgH="3657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316" y="1435515"/>
                        <a:ext cx="10372725" cy="4456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998632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6B35-83D9-4D15-A930-80BC8801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Pending TAC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FC305-472B-4F37-81E8-64D8C68BF7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8838-76E5-47F9-AEEF-659D00986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05F8AAE-8C84-437F-8310-E55998440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207719"/>
            <a:ext cx="10683430" cy="5397869"/>
          </a:xfrm>
        </p:spPr>
        <p:txBody>
          <a:bodyPr>
            <a:normAutofit/>
          </a:bodyPr>
          <a:lstStyle/>
          <a:p>
            <a:r>
              <a:rPr lang="en-IN" dirty="0"/>
              <a:t>Importer registers the consignment containing TAC which are not yet uploaded using the  “Manage TAC Approval” functionality by any importer/TRC user</a:t>
            </a:r>
          </a:p>
          <a:p>
            <a:r>
              <a:rPr lang="en-IN" dirty="0"/>
              <a:t>Such consignment are allowed to be uploaded</a:t>
            </a:r>
          </a:p>
          <a:p>
            <a:endParaRPr lang="en-IN" dirty="0"/>
          </a:p>
          <a:p>
            <a:r>
              <a:rPr lang="en-IN" dirty="0"/>
              <a:t>However a list of such pending TAC per transaction ID is maintained for consignment feature only</a:t>
            </a:r>
          </a:p>
          <a:p>
            <a:endParaRPr lang="en-IN" dirty="0"/>
          </a:p>
          <a:p>
            <a:r>
              <a:rPr lang="en-IN" dirty="0"/>
              <a:t>When custom approves the consignment, the corrospending entry for that importer is deleted.</a:t>
            </a:r>
          </a:p>
          <a:p>
            <a:endParaRPr lang="en-IN" dirty="0"/>
          </a:p>
          <a:p>
            <a:r>
              <a:rPr lang="en-IN" dirty="0"/>
              <a:t>In between, if any other importer or TRC user upload the TAC informaiton, that the entry from the list is also deleted.</a:t>
            </a:r>
          </a:p>
          <a:p>
            <a:endParaRPr lang="en-IN" dirty="0"/>
          </a:p>
          <a:p>
            <a:r>
              <a:rPr lang="en-IN" dirty="0"/>
              <a:t>CEIR admin can view the pending TAC for all consignment.</a:t>
            </a:r>
          </a:p>
          <a:p>
            <a:endParaRPr lang="en-IN" dirty="0"/>
          </a:p>
          <a:p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067980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6B35-83D9-4D15-A930-80BC8801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Pending TAC List- GUI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FC305-472B-4F37-81E8-64D8C68BF7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8838-76E5-47F9-AEEF-659D00986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7" name="Picture 6" descr="Screen Shot 2020-04-16 at 08.22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2990"/>
            <a:ext cx="12192000" cy="512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1702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6B35-83D9-4D15-A930-80BC8801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Pending TAC List - GUI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FC305-472B-4F37-81E8-64D8C68BF7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8838-76E5-47F9-AEEF-659D00986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711279"/>
              </p:ext>
            </p:extLst>
          </p:nvPr>
        </p:nvGraphicFramePr>
        <p:xfrm>
          <a:off x="125413" y="1404938"/>
          <a:ext cx="10372725" cy="283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Document" r:id="rId3" imgW="5422900" imgH="2324100" progId="Word.Document.12">
                  <p:embed/>
                </p:oleObj>
              </mc:Choice>
              <mc:Fallback>
                <p:oleObj name="Document" r:id="rId3" imgW="5422900" imgH="2324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413" y="1404938"/>
                        <a:ext cx="10372725" cy="2830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13504" y="4947743"/>
            <a:ext cx="10688290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200" b="1" dirty="0"/>
              <a:t>CEIR admin can delete any entry and add remark/reason for deletion</a:t>
            </a:r>
            <a:endParaRPr kumimoji="0" lang="en-US" sz="2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82237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0070C0"/>
                </a:solidFill>
              </a:rPr>
              <a:t>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7949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1B48B6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92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3018178"/>
            <a:ext cx="5873661" cy="310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effectLst/>
              </a:rPr>
              <a:t>User Flow Management</a:t>
            </a:r>
          </a:p>
          <a:p>
            <a:r>
              <a:rPr lang="en-US" sz="1800" dirty="0">
                <a:effectLst/>
              </a:rPr>
              <a:t>Stakeholder login into the portal</a:t>
            </a:r>
          </a:p>
          <a:p>
            <a:r>
              <a:rPr lang="en-US" sz="1800" dirty="0">
                <a:effectLst/>
              </a:rPr>
              <a:t>Stakeholder submit a request on CEIR portal like register consignment, stock upload</a:t>
            </a:r>
          </a:p>
          <a:p>
            <a:r>
              <a:rPr lang="en-US" sz="1800" dirty="0">
                <a:effectLst/>
              </a:rPr>
              <a:t>CEIR Admin approve/reject request</a:t>
            </a:r>
          </a:p>
          <a:p>
            <a:pPr marL="0" indent="0">
              <a:buNone/>
            </a:pPr>
            <a:endParaRPr lang="en-US" sz="1800" dirty="0">
              <a:effectLst/>
            </a:endParaRPr>
          </a:p>
          <a:p>
            <a:endParaRPr lang="en-US" sz="1800" dirty="0"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 txBox="1">
            <a:spLocks/>
          </p:cNvSpPr>
          <p:nvPr/>
        </p:nvSpPr>
        <p:spPr>
          <a:xfrm>
            <a:off x="374738" y="858665"/>
            <a:ext cx="5873661" cy="2866668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2pPr>
            <a:lvl3pPr marL="1234439" marR="0" indent="-320039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>
              <a:buNone/>
            </a:pPr>
            <a:r>
              <a:rPr lang="en-US" sz="1800" dirty="0">
                <a:effectLst/>
              </a:rPr>
              <a:t>CEIR Admin approve/reject all the the user related requests in the CEIR system. </a:t>
            </a:r>
          </a:p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>
              <a:buNone/>
            </a:pPr>
            <a:r>
              <a:rPr lang="en-US" sz="1800" dirty="0">
                <a:effectLst/>
              </a:rPr>
              <a:t>Typical flow is as follows:</a:t>
            </a:r>
          </a:p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 fontAlgn="base">
              <a:buFont typeface="Arial"/>
              <a:buNone/>
            </a:pPr>
            <a:endParaRPr lang="en-IN" sz="2400" b="1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57595" y="3357734"/>
            <a:ext cx="177800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Delete, Approve, Reject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00155" y="4470238"/>
            <a:ext cx="2667000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CEIR System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9369778" y="3154938"/>
            <a:ext cx="487817" cy="874889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186" y="1518430"/>
            <a:ext cx="783412" cy="7834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797292" y="2454242"/>
            <a:ext cx="17780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CEIR Admi</a:t>
            </a:r>
            <a:r>
              <a:rPr lang="en-US" dirty="0"/>
              <a:t>n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595360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44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6B35-83D9-4D15-A930-80BC8801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Impact / Use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F8AAE-8C84-437F-8310-E55998440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207719"/>
            <a:ext cx="10683430" cy="426085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Importance of this feature for the CEIR System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This feature is one of the key feature in the system.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This allow CEIR admin to approve/reject the request in the CEIR system.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FC305-472B-4F37-81E8-64D8C68BF7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8838-76E5-47F9-AEEF-659D00986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9882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6B35-83D9-4D15-A930-80BC8801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Configuration - Items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FC305-472B-4F37-81E8-64D8C68BF7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8838-76E5-47F9-AEEF-659D00986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112744"/>
              </p:ext>
            </p:extLst>
          </p:nvPr>
        </p:nvGraphicFramePr>
        <p:xfrm>
          <a:off x="689417" y="1368777"/>
          <a:ext cx="9807222" cy="512233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104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2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3722">
                <a:tc>
                  <a:txBody>
                    <a:bodyPr/>
                    <a:lstStyle/>
                    <a:p>
                      <a:r>
                        <a:rPr lang="en-US" sz="18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722">
                <a:tc>
                  <a:txBody>
                    <a:bodyPr/>
                    <a:lstStyle/>
                    <a:p>
                      <a:r>
                        <a:rPr lang="en-US" sz="1800" dirty="0"/>
                        <a:t>Consignment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Approve/Reject</a:t>
                      </a:r>
                      <a:r>
                        <a:rPr lang="en-US" sz="1800" baseline="0" dirty="0"/>
                        <a:t> the consignment. Can also withdraw the consignment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722">
                <a:tc>
                  <a:txBody>
                    <a:bodyPr/>
                    <a:lstStyle/>
                    <a:p>
                      <a:r>
                        <a:rPr lang="en-US" sz="18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Approve/Reject</a:t>
                      </a:r>
                      <a:r>
                        <a:rPr lang="en-US" sz="1800" baseline="0" dirty="0"/>
                        <a:t> the stock. Can also withdraw the stock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722">
                <a:tc>
                  <a:txBody>
                    <a:bodyPr/>
                    <a:lstStyle/>
                    <a:p>
                      <a:r>
                        <a:rPr lang="en-US" sz="1800" dirty="0"/>
                        <a:t>Registration</a:t>
                      </a:r>
                      <a:r>
                        <a:rPr lang="en-US" sz="1800" baseline="0" dirty="0"/>
                        <a:t> Request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Approve</a:t>
                      </a:r>
                      <a:r>
                        <a:rPr lang="en-US" sz="1800" baseline="0" dirty="0"/>
                        <a:t>/Reject the self registration request as sent by user using Registration Portal. Can also change user state if required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722">
                <a:tc>
                  <a:txBody>
                    <a:bodyPr/>
                    <a:lstStyle/>
                    <a:p>
                      <a:r>
                        <a:rPr lang="en-US" sz="1800" dirty="0"/>
                        <a:t>Block</a:t>
                      </a:r>
                      <a:r>
                        <a:rPr lang="en-US" sz="1800" baseline="0" dirty="0"/>
                        <a:t>/Unblock Device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Approve/Reject</a:t>
                      </a:r>
                      <a:r>
                        <a:rPr lang="en-US" sz="1800" baseline="0" dirty="0"/>
                        <a:t> the block/unblock request from the mobile operators. Can also raise the same.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3722">
                <a:tc>
                  <a:txBody>
                    <a:bodyPr/>
                    <a:lstStyle/>
                    <a:p>
                      <a:r>
                        <a:rPr lang="en-US" sz="1800" dirty="0"/>
                        <a:t>Stolen/Recovery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Approve/Reject</a:t>
                      </a:r>
                      <a:r>
                        <a:rPr lang="en-US" sz="1800" baseline="0" dirty="0"/>
                        <a:t> the stolen/recovery request from the lawful agency. 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51998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6B35-83D9-4D15-A930-80BC8801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Configuration – Items – Contd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FC305-472B-4F37-81E8-64D8C68BF7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8838-76E5-47F9-AEEF-659D00986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491767"/>
              </p:ext>
            </p:extLst>
          </p:nvPr>
        </p:nvGraphicFramePr>
        <p:xfrm>
          <a:off x="689417" y="1368777"/>
          <a:ext cx="9807222" cy="341488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104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2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3722">
                <a:tc>
                  <a:txBody>
                    <a:bodyPr/>
                    <a:lstStyle/>
                    <a:p>
                      <a:r>
                        <a:rPr lang="en-US" sz="18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722">
                <a:tc>
                  <a:txBody>
                    <a:bodyPr/>
                    <a:lstStyle/>
                    <a:p>
                      <a:r>
                        <a:rPr lang="en-US" sz="1800" dirty="0"/>
                        <a:t>Grievance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Option to view and reply to raised</a:t>
                      </a:r>
                      <a:r>
                        <a:rPr lang="en-US" sz="1800" baseline="0" dirty="0"/>
                        <a:t> grievance. Admin can also close the grievances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722">
                <a:tc>
                  <a:txBody>
                    <a:bodyPr/>
                    <a:lstStyle/>
                    <a:p>
                      <a:r>
                        <a:rPr lang="en-US" sz="1800" dirty="0"/>
                        <a:t>Manage Type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Approve</a:t>
                      </a:r>
                      <a:r>
                        <a:rPr lang="en-US" sz="1800" baseline="0" dirty="0"/>
                        <a:t> / Reject the Type approved request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722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7675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CEIR Admin User – System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569209"/>
              </p:ext>
            </p:extLst>
          </p:nvPr>
        </p:nvGraphicFramePr>
        <p:xfrm>
          <a:off x="784578" y="1361722"/>
          <a:ext cx="9796463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Document" r:id="rId3" imgW="5829300" imgH="2628900" progId="Word.Document.12">
                  <p:embed/>
                </p:oleObj>
              </mc:Choice>
              <mc:Fallback>
                <p:oleObj name="Document" r:id="rId3" imgW="5829300" imgH="2628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4578" y="1361722"/>
                        <a:ext cx="9796463" cy="441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21975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6B35-83D9-4D15-A930-80BC8801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FC305-472B-4F37-81E8-64D8C68BF7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8838-76E5-47F9-AEEF-659D00986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05F8AAE-8C84-437F-8310-E55998440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207718"/>
            <a:ext cx="10683430" cy="5397869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Once consignment is registered by importer and processed by the system successfully, it is approved/rejected by CEIR Admin</a:t>
            </a:r>
          </a:p>
          <a:p>
            <a:endParaRPr lang="en-IN" dirty="0"/>
          </a:p>
          <a:p>
            <a:r>
              <a:rPr lang="en-IN" dirty="0"/>
              <a:t>If approved by CEIR Admin, the consignment goes to custom for clearance</a:t>
            </a:r>
          </a:p>
          <a:p>
            <a:endParaRPr lang="en-IN" dirty="0"/>
          </a:p>
          <a:p>
            <a:r>
              <a:rPr lang="en-IN" dirty="0"/>
              <a:t>If rejected by CEIR Admin, then the consignment goes back to importer for updation and resubmission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 Email Notifications is sent to the importer on approval/rejection by CEIR Admin</a:t>
            </a:r>
          </a:p>
          <a:p>
            <a:endParaRPr lang="en-IN" dirty="0"/>
          </a:p>
          <a:p>
            <a:r>
              <a:rPr lang="en-IN" dirty="0"/>
              <a:t>Filter can be set on </a:t>
            </a:r>
          </a:p>
          <a:p>
            <a:pPr lvl="1"/>
            <a:r>
              <a:rPr lang="en-IN" dirty="0"/>
              <a:t>Start Date/End Date</a:t>
            </a:r>
          </a:p>
          <a:p>
            <a:pPr lvl="1"/>
            <a:r>
              <a:rPr lang="en-IN" dirty="0"/>
              <a:t>Transaction ID</a:t>
            </a:r>
          </a:p>
          <a:p>
            <a:pPr lvl="1"/>
            <a:r>
              <a:rPr lang="en-IN" dirty="0"/>
              <a:t>Consignment Status</a:t>
            </a:r>
          </a:p>
          <a:p>
            <a:pPr lvl="1"/>
            <a:r>
              <a:rPr lang="en-IN" dirty="0"/>
              <a:t>Tax Paid Status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All consignment details can be exported if required based on filtered value or otherwise.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837160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6B35-83D9-4D15-A930-80BC8801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Consignment - 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FC305-472B-4F37-81E8-64D8C68BF7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8838-76E5-47F9-AEEF-659D00986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6" name="Picture 5" descr="Screen Shot 2020-04-07 at 09.58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39" y="1320669"/>
            <a:ext cx="10781405" cy="464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200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25806</TotalTime>
  <Words>1381</Words>
  <Application>Microsoft Office PowerPoint</Application>
  <PresentationFormat>Widescreen</PresentationFormat>
  <Paragraphs>324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White Theme</vt:lpstr>
      <vt:lpstr>Document</vt:lpstr>
      <vt:lpstr>CEIR   CEIR Admin -Training Manual</vt:lpstr>
      <vt:lpstr>PowerPoint Presentation</vt:lpstr>
      <vt:lpstr>Overview</vt:lpstr>
      <vt:lpstr>Feature Impact / Use Cases</vt:lpstr>
      <vt:lpstr>Configuration - Items</vt:lpstr>
      <vt:lpstr>Configuration – Items – Contd …</vt:lpstr>
      <vt:lpstr>CEIR Admin User – System Interface</vt:lpstr>
      <vt:lpstr>Consignment</vt:lpstr>
      <vt:lpstr>Consignment - View</vt:lpstr>
      <vt:lpstr>Stock </vt:lpstr>
      <vt:lpstr>Stock Management - GUI</vt:lpstr>
      <vt:lpstr>Registration Request</vt:lpstr>
      <vt:lpstr>Registration Request - GUI</vt:lpstr>
      <vt:lpstr>Block / Unblock Device</vt:lpstr>
      <vt:lpstr>Block/Unblock - GUI</vt:lpstr>
      <vt:lpstr>Stolen and Recovery</vt:lpstr>
      <vt:lpstr>Stolen and Recovery - GUI</vt:lpstr>
      <vt:lpstr>Grievance </vt:lpstr>
      <vt:lpstr>Grievance - GUI</vt:lpstr>
      <vt:lpstr>Manage Type Approval</vt:lpstr>
      <vt:lpstr>Manage Type Approval - GUI</vt:lpstr>
      <vt:lpstr>Register Device</vt:lpstr>
      <vt:lpstr>Register Device - GUI</vt:lpstr>
      <vt:lpstr>Register Device - GUI</vt:lpstr>
      <vt:lpstr>Pending TAC List</vt:lpstr>
      <vt:lpstr>Pending TAC List- GUI</vt:lpstr>
      <vt:lpstr>Pending TAC List - GUI</vt:lpstr>
      <vt:lpstr>Queries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gaurav</cp:lastModifiedBy>
  <cp:revision>548</cp:revision>
  <dcterms:created xsi:type="dcterms:W3CDTF">2019-04-20T15:44:52Z</dcterms:created>
  <dcterms:modified xsi:type="dcterms:W3CDTF">2020-04-21T07:35:25Z</dcterms:modified>
</cp:coreProperties>
</file>