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4"/>
  </p:notesMasterIdLst>
  <p:sldIdLst>
    <p:sldId id="329" r:id="rId2"/>
    <p:sldId id="286" r:id="rId3"/>
    <p:sldId id="290" r:id="rId4"/>
    <p:sldId id="386" r:id="rId5"/>
    <p:sldId id="407" r:id="rId6"/>
    <p:sldId id="398" r:id="rId7"/>
    <p:sldId id="408" r:id="rId8"/>
    <p:sldId id="397" r:id="rId9"/>
    <p:sldId id="437" r:id="rId10"/>
    <p:sldId id="405" r:id="rId11"/>
    <p:sldId id="409" r:id="rId12"/>
    <p:sldId id="410" r:id="rId13"/>
    <p:sldId id="411" r:id="rId14"/>
    <p:sldId id="412" r:id="rId15"/>
    <p:sldId id="413" r:id="rId16"/>
    <p:sldId id="406" r:id="rId17"/>
    <p:sldId id="416" r:id="rId18"/>
    <p:sldId id="417" r:id="rId19"/>
    <p:sldId id="418" r:id="rId20"/>
    <p:sldId id="419" r:id="rId21"/>
    <p:sldId id="420" r:id="rId22"/>
    <p:sldId id="438" r:id="rId23"/>
    <p:sldId id="439" r:id="rId24"/>
    <p:sldId id="442" r:id="rId25"/>
    <p:sldId id="444" r:id="rId26"/>
    <p:sldId id="441" r:id="rId27"/>
    <p:sldId id="443" r:id="rId28"/>
    <p:sldId id="445" r:id="rId29"/>
    <p:sldId id="446" r:id="rId30"/>
    <p:sldId id="372" r:id="rId31"/>
    <p:sldId id="371"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p:scale>
          <a:sx n="100" d="100"/>
          <a:sy n="100" d="100"/>
        </p:scale>
        <p:origin x="99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11 June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11 June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CEIR Admin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Stock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110802"/>
            <a:ext cx="10683430" cy="5397869"/>
          </a:xfrm>
        </p:spPr>
        <p:txBody>
          <a:bodyPr>
            <a:noAutofit/>
          </a:bodyPr>
          <a:lstStyle/>
          <a:p>
            <a:pPr algn="just"/>
            <a:r>
              <a:rPr lang="en-IN" sz="1800" dirty="0"/>
              <a:t>Once stock is uploaded by different stakeholders and processed by the system successfully, it is approved/rejected by CEIR Admin</a:t>
            </a:r>
          </a:p>
          <a:p>
            <a:pPr algn="just"/>
            <a:r>
              <a:rPr lang="en-IN" sz="1800" dirty="0"/>
              <a:t>If approved by CEIR Admin, the stock is marked as approved</a:t>
            </a:r>
          </a:p>
          <a:p>
            <a:pPr algn="just"/>
            <a:r>
              <a:rPr lang="en-IN" sz="1800" dirty="0"/>
              <a:t>If rejected by CEIR Admin, then the stock goes back to stakeholder for updation and resubmission</a:t>
            </a:r>
          </a:p>
          <a:p>
            <a:pPr algn="just"/>
            <a:r>
              <a:rPr lang="en-IN" sz="1800" dirty="0"/>
              <a:t>Email Notifications is sent to the stakeholder on approval/rejection by CEIR Admin</a:t>
            </a:r>
          </a:p>
          <a:p>
            <a:pPr algn="just"/>
            <a:r>
              <a:rPr lang="en-IN" sz="1800" dirty="0"/>
              <a:t>Filter can be set on </a:t>
            </a:r>
          </a:p>
          <a:p>
            <a:pPr marL="457200" lvl="1" indent="0" algn="just">
              <a:buNone/>
            </a:pPr>
            <a:r>
              <a:rPr lang="en-IN" sz="1800" dirty="0"/>
              <a:t>Start Date/End Date, Transaction ID, Name, Role type, File Name, Status, IMEI Quantity, Device Quantity</a:t>
            </a:r>
          </a:p>
          <a:p>
            <a:pPr algn="just"/>
            <a:r>
              <a:rPr lang="en-IN" sz="1800" dirty="0"/>
              <a:t>All stock details can be exported if required based on filtered value or otherwise.</a:t>
            </a:r>
          </a:p>
          <a:p>
            <a:pPr algn="just"/>
            <a:r>
              <a:rPr lang="en-IN" sz="1800" dirty="0"/>
              <a:t>Clear All Filters can be used to clear filters and refresh the data table.</a:t>
            </a:r>
          </a:p>
          <a:p>
            <a:pPr algn="just"/>
            <a:r>
              <a:rPr lang="en-IN" sz="1800" dirty="0"/>
              <a:t>By default, the data displayed is sorted in descending order on last modified date.</a:t>
            </a:r>
          </a:p>
          <a:p>
            <a:pPr algn="just"/>
            <a:r>
              <a:rPr lang="en-IN" sz="1800" dirty="0"/>
              <a:t>Data can be sorted based on other fields by clicking the arrow buttons on the column headers. On first click, data will be sorted in ascending order. On second click, it will be sorted in descending order.</a:t>
            </a:r>
          </a:p>
          <a:p>
            <a:endParaRPr lang="en-IN" sz="1800" dirty="0"/>
          </a:p>
          <a:p>
            <a:pPr marL="457200" lvl="1" indent="0">
              <a:buNone/>
            </a:pPr>
            <a:endParaRPr lang="en-IN" sz="1800" dirty="0"/>
          </a:p>
          <a:p>
            <a:pPr lvl="1"/>
            <a:endParaRPr lang="en-IN" sz="1800" dirty="0"/>
          </a:p>
          <a:p>
            <a:pPr lvl="1"/>
            <a:endParaRPr lang="en-IN" sz="1800" dirty="0"/>
          </a:p>
          <a:p>
            <a:endParaRPr lang="en-IN" sz="1800" dirty="0"/>
          </a:p>
          <a:p>
            <a:endParaRPr lang="en-IN" sz="1800" dirty="0"/>
          </a:p>
          <a:p>
            <a:endParaRPr lang="en-IN" sz="1800" dirty="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30603713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Stock Management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CD604FE-603F-43E1-B688-EBABFD1C4F49}"/>
              </a:ext>
            </a:extLst>
          </p:cNvPr>
          <p:cNvPicPr>
            <a:picLocks noChangeAspect="1"/>
          </p:cNvPicPr>
          <p:nvPr/>
        </p:nvPicPr>
        <p:blipFill>
          <a:blip r:embed="rId2"/>
          <a:stretch>
            <a:fillRect/>
          </a:stretch>
        </p:blipFill>
        <p:spPr>
          <a:xfrm>
            <a:off x="463639" y="1129697"/>
            <a:ext cx="11029285" cy="5107474"/>
          </a:xfrm>
          <a:prstGeom prst="rect">
            <a:avLst/>
          </a:prstGeom>
        </p:spPr>
      </p:pic>
    </p:spTree>
    <p:extLst>
      <p:ext uri="{BB962C8B-B14F-4D97-AF65-F5344CB8AC3E}">
        <p14:creationId xmlns:p14="http://schemas.microsoft.com/office/powerpoint/2010/main" val="6396629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Registration Request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322894" cy="5397869"/>
          </a:xfrm>
        </p:spPr>
        <p:txBody>
          <a:bodyPr>
            <a:normAutofit/>
          </a:bodyPr>
          <a:lstStyle/>
          <a:p>
            <a:pPr algn="just"/>
            <a:r>
              <a:rPr lang="en-IN" dirty="0"/>
              <a:t>Once stakeholder is registered and verified the contact details successfully, it is approved / rejected by CEIR Admin</a:t>
            </a:r>
          </a:p>
          <a:p>
            <a:pPr algn="just"/>
            <a:r>
              <a:rPr lang="en-IN" dirty="0"/>
              <a:t>If approved by CEIR Admin, the registration request by user is marked as approved</a:t>
            </a:r>
          </a:p>
          <a:p>
            <a:pPr algn="just"/>
            <a:r>
              <a:rPr lang="en-IN" dirty="0"/>
              <a:t>If rejected by CEIR Admin, then an email is sent to stakeholder. Stakeholder can re-register again in the system.</a:t>
            </a:r>
          </a:p>
          <a:p>
            <a:pPr algn="just"/>
            <a:r>
              <a:rPr lang="en-IN" dirty="0"/>
              <a:t>Email Notifications is sent to the stakeholder on approval/rejection by CEIR Admin</a:t>
            </a:r>
          </a:p>
          <a:p>
            <a:pPr algn="just"/>
            <a:r>
              <a:rPr lang="en-IN" dirty="0"/>
              <a:t>Filter can be set on </a:t>
            </a:r>
          </a:p>
          <a:p>
            <a:pPr marL="457200" lvl="1" indent="0" algn="just">
              <a:buNone/>
            </a:pPr>
            <a:r>
              <a:rPr lang="en-IN" dirty="0"/>
              <a:t>Start Date/End Date, User ID, Email, Phone number, Type, User Type, Registration Status</a:t>
            </a:r>
          </a:p>
          <a:p>
            <a:pPr algn="just"/>
            <a:r>
              <a:rPr lang="en-IN" dirty="0"/>
              <a:t>All registration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pPr algn="just"/>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716398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Registration Request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D234E837-C95D-42DA-A973-ECCEBEF37596}"/>
              </a:ext>
            </a:extLst>
          </p:cNvPr>
          <p:cNvPicPr>
            <a:picLocks noChangeAspect="1"/>
          </p:cNvPicPr>
          <p:nvPr/>
        </p:nvPicPr>
        <p:blipFill>
          <a:blip r:embed="rId2"/>
          <a:stretch>
            <a:fillRect/>
          </a:stretch>
        </p:blipFill>
        <p:spPr>
          <a:xfrm>
            <a:off x="414337" y="1266825"/>
            <a:ext cx="11363325" cy="4324350"/>
          </a:xfrm>
          <a:prstGeom prst="rect">
            <a:avLst/>
          </a:prstGeom>
        </p:spPr>
      </p:pic>
    </p:spTree>
    <p:extLst>
      <p:ext uri="{BB962C8B-B14F-4D97-AF65-F5344CB8AC3E}">
        <p14:creationId xmlns:p14="http://schemas.microsoft.com/office/powerpoint/2010/main" val="30394393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Block / Unblock Device</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110802"/>
            <a:ext cx="10683430" cy="5397869"/>
          </a:xfrm>
        </p:spPr>
        <p:txBody>
          <a:bodyPr>
            <a:normAutofit/>
          </a:bodyPr>
          <a:lstStyle/>
          <a:p>
            <a:pPr algn="just"/>
            <a:r>
              <a:rPr lang="en-IN" dirty="0"/>
              <a:t>Once operator block or unblock one or more device and the same is processed by the system successfully, it is approved/rejected by CEIR Admin</a:t>
            </a:r>
          </a:p>
          <a:p>
            <a:pPr algn="just"/>
            <a:r>
              <a:rPr lang="en-IN" dirty="0"/>
              <a:t>If approved by CEIR Admin, the block/unblock request by user is marked as approved</a:t>
            </a:r>
          </a:p>
          <a:p>
            <a:pPr algn="just"/>
            <a:r>
              <a:rPr lang="en-IN" dirty="0"/>
              <a:t>If rejected by CEIR Admin, then the request goes back to operator for updation and resubmission</a:t>
            </a:r>
          </a:p>
          <a:p>
            <a:pPr algn="just"/>
            <a:r>
              <a:rPr lang="en-IN" dirty="0"/>
              <a:t>Email Notifications is sent to the operator on approval/rejection by CEIR Admin</a:t>
            </a:r>
          </a:p>
          <a:p>
            <a:pPr algn="just"/>
            <a:r>
              <a:rPr lang="en-IN" dirty="0"/>
              <a:t>Filter can be set on </a:t>
            </a:r>
          </a:p>
          <a:p>
            <a:pPr marL="457200" lvl="1" indent="0" algn="just">
              <a:buNone/>
            </a:pPr>
            <a:r>
              <a:rPr lang="en-IN" dirty="0"/>
              <a:t>Start Date/End Date, Transaction ID, Operator, Request Type, Mode, Status, IMEI quantity, Device quantity</a:t>
            </a:r>
          </a:p>
          <a:p>
            <a:pPr algn="just"/>
            <a:r>
              <a:rPr lang="en-IN" dirty="0"/>
              <a:t>All request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4010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Block/Unblock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1ADD0F8-0907-4EA3-B197-5A1BE86B8704}"/>
              </a:ext>
            </a:extLst>
          </p:cNvPr>
          <p:cNvPicPr>
            <a:picLocks noChangeAspect="1"/>
          </p:cNvPicPr>
          <p:nvPr/>
        </p:nvPicPr>
        <p:blipFill>
          <a:blip r:embed="rId2"/>
          <a:stretch>
            <a:fillRect/>
          </a:stretch>
        </p:blipFill>
        <p:spPr>
          <a:xfrm>
            <a:off x="463639" y="1152593"/>
            <a:ext cx="10903797" cy="5177269"/>
          </a:xfrm>
          <a:prstGeom prst="rect">
            <a:avLst/>
          </a:prstGeom>
        </p:spPr>
      </p:pic>
    </p:spTree>
    <p:extLst>
      <p:ext uri="{BB962C8B-B14F-4D97-AF65-F5344CB8AC3E}">
        <p14:creationId xmlns:p14="http://schemas.microsoft.com/office/powerpoint/2010/main" val="8982808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Stolen and Recovery</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a:bodyPr>
          <a:lstStyle/>
          <a:p>
            <a:pPr algn="just"/>
            <a:r>
              <a:rPr lang="en-IN" dirty="0"/>
              <a:t>Once lawful agency mark one or more device as stolen or recovered and the same is processed by the system successfully, it is approved/rejected by CEIR Admin</a:t>
            </a:r>
          </a:p>
          <a:p>
            <a:pPr algn="just"/>
            <a:r>
              <a:rPr lang="en-IN" dirty="0"/>
              <a:t>If approved by CEIR Admin, the stolen/recovery request by user is marked as approved</a:t>
            </a:r>
          </a:p>
          <a:p>
            <a:pPr algn="just"/>
            <a:r>
              <a:rPr lang="en-IN" dirty="0"/>
              <a:t>If rejected by CEIR Admin, then the request goes back to lawful agency for updation and resubmission</a:t>
            </a:r>
          </a:p>
          <a:p>
            <a:pPr algn="just"/>
            <a:r>
              <a:rPr lang="en-IN" dirty="0"/>
              <a:t>Email Notifications is sent to the lawful agency on approval/rejection by CEIR Admin</a:t>
            </a:r>
          </a:p>
          <a:p>
            <a:pPr algn="just"/>
            <a:r>
              <a:rPr lang="en-IN" dirty="0"/>
              <a:t>Filter can be set on </a:t>
            </a:r>
          </a:p>
          <a:p>
            <a:pPr marL="457200" lvl="1" indent="0" algn="just">
              <a:buNone/>
            </a:pPr>
            <a:r>
              <a:rPr lang="en-IN" dirty="0"/>
              <a:t>Start Date/End Date, Transaction ID, Block Type, Request Type, Mode, Status, IMEI Quantity, Device Quantity</a:t>
            </a:r>
          </a:p>
          <a:p>
            <a:pPr algn="just"/>
            <a:r>
              <a:rPr lang="en-IN" dirty="0"/>
              <a:t>All request details can be exported if required based on filtered value or otherwise.</a:t>
            </a:r>
            <a:r>
              <a:rPr lang="en-IN" sz="2000" dirty="0"/>
              <a:t> </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411674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Stolen and Recovery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E7A9EAD1-F5D7-4AFB-8E82-48B3B667294F}"/>
              </a:ext>
            </a:extLst>
          </p:cNvPr>
          <p:cNvPicPr>
            <a:picLocks noChangeAspect="1"/>
          </p:cNvPicPr>
          <p:nvPr/>
        </p:nvPicPr>
        <p:blipFill>
          <a:blip r:embed="rId2"/>
          <a:stretch>
            <a:fillRect/>
          </a:stretch>
        </p:blipFill>
        <p:spPr>
          <a:xfrm>
            <a:off x="463639" y="1181851"/>
            <a:ext cx="11168383" cy="4073543"/>
          </a:xfrm>
          <a:prstGeom prst="rect">
            <a:avLst/>
          </a:prstGeom>
        </p:spPr>
      </p:pic>
    </p:spTree>
    <p:extLst>
      <p:ext uri="{BB962C8B-B14F-4D97-AF65-F5344CB8AC3E}">
        <p14:creationId xmlns:p14="http://schemas.microsoft.com/office/powerpoint/2010/main" val="10268300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Grievance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105738"/>
            <a:ext cx="10683430" cy="5397869"/>
          </a:xfrm>
        </p:spPr>
        <p:txBody>
          <a:bodyPr>
            <a:normAutofit/>
          </a:bodyPr>
          <a:lstStyle/>
          <a:p>
            <a:pPr algn="just"/>
            <a:r>
              <a:rPr lang="en-IN" dirty="0"/>
              <a:t>Once any stakeholder raise a new grievance or reply to curent grievance, the grievance is shared with CEIR admin for further reply or closure</a:t>
            </a:r>
          </a:p>
          <a:p>
            <a:pPr algn="just"/>
            <a:r>
              <a:rPr lang="en-IN" dirty="0"/>
              <a:t>CEIR Admin can either reply and close the grievance OR reply to seek more information </a:t>
            </a:r>
          </a:p>
          <a:p>
            <a:pPr algn="just"/>
            <a:r>
              <a:rPr lang="en-IN" dirty="0"/>
              <a:t>Email Notifications is sent to the stakeholder when CEIR admin reply to grievance.</a:t>
            </a:r>
          </a:p>
          <a:p>
            <a:pPr algn="just"/>
            <a:r>
              <a:rPr lang="en-IN" dirty="0"/>
              <a:t>Filter can be set on </a:t>
            </a:r>
          </a:p>
          <a:p>
            <a:pPr marL="457200" lvl="1" indent="0" algn="just">
              <a:buNone/>
            </a:pPr>
            <a:r>
              <a:rPr lang="en-IN" dirty="0"/>
              <a:t>Start Date/End Date, Transaction ID, Grievance ID, User ID, Raised by, User Type, Status</a:t>
            </a:r>
          </a:p>
          <a:p>
            <a:pPr algn="just"/>
            <a:r>
              <a:rPr lang="en-IN" dirty="0"/>
              <a:t>All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376301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Grievance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5CD5AEE9-563C-42F7-920E-FBC486F176A1}"/>
              </a:ext>
            </a:extLst>
          </p:cNvPr>
          <p:cNvPicPr>
            <a:picLocks noChangeAspect="1"/>
          </p:cNvPicPr>
          <p:nvPr/>
        </p:nvPicPr>
        <p:blipFill>
          <a:blip r:embed="rId2"/>
          <a:stretch>
            <a:fillRect/>
          </a:stretch>
        </p:blipFill>
        <p:spPr>
          <a:xfrm>
            <a:off x="463639" y="1133948"/>
            <a:ext cx="11084713" cy="4111819"/>
          </a:xfrm>
          <a:prstGeom prst="rect">
            <a:avLst/>
          </a:prstGeom>
        </p:spPr>
      </p:pic>
    </p:spTree>
    <p:extLst>
      <p:ext uri="{BB962C8B-B14F-4D97-AF65-F5344CB8AC3E}">
        <p14:creationId xmlns:p14="http://schemas.microsoft.com/office/powerpoint/2010/main" val="40489317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0000" lnSpcReduction="20000"/>
          </a:bodyPr>
          <a:lstStyle/>
          <a:p>
            <a:pPr marL="0" indent="0">
              <a:buNone/>
            </a:pPr>
            <a:r>
              <a:rPr lang="en-US" sz="2400" b="1" dirty="0">
                <a:effectLst/>
              </a:rPr>
              <a:t>Agenda</a:t>
            </a:r>
          </a:p>
          <a:p>
            <a:pPr marL="0" indent="0">
              <a:buNone/>
            </a:pPr>
            <a:endParaRPr lang="en-US" sz="2400" b="1" dirty="0">
              <a:effectLst/>
            </a:endParaRPr>
          </a:p>
          <a:p>
            <a:r>
              <a:rPr lang="en-US" sz="2400" b="1" dirty="0">
                <a:effectLst/>
              </a:rPr>
              <a:t>Overview</a:t>
            </a:r>
          </a:p>
          <a:p>
            <a:endParaRPr lang="en-US" sz="2400" b="1" dirty="0">
              <a:effectLst/>
            </a:endParaRPr>
          </a:p>
          <a:p>
            <a:r>
              <a:rPr lang="en-US" sz="2400" b="1" dirty="0">
                <a:effectLst/>
              </a:rPr>
              <a:t>UI Walk Thru</a:t>
            </a:r>
          </a:p>
          <a:p>
            <a:pPr lvl="1"/>
            <a:r>
              <a:rPr lang="en-US" sz="2400" b="1" dirty="0">
                <a:effectLst/>
              </a:rPr>
              <a:t>Consignment</a:t>
            </a:r>
          </a:p>
          <a:p>
            <a:pPr lvl="1"/>
            <a:r>
              <a:rPr lang="en-US" sz="2400" b="1" dirty="0">
                <a:effectLst/>
              </a:rPr>
              <a:t>Stock</a:t>
            </a:r>
          </a:p>
          <a:p>
            <a:pPr lvl="1"/>
            <a:r>
              <a:rPr lang="en-US" sz="2400" b="1" dirty="0">
                <a:effectLst/>
              </a:rPr>
              <a:t>Manage Type Approval</a:t>
            </a:r>
          </a:p>
          <a:p>
            <a:pPr lvl="1"/>
            <a:r>
              <a:rPr lang="en-US" sz="2400" b="1" dirty="0">
                <a:effectLst/>
              </a:rPr>
              <a:t>Block / Unblock </a:t>
            </a:r>
          </a:p>
          <a:p>
            <a:pPr lvl="1"/>
            <a:r>
              <a:rPr lang="en-US" sz="2400" b="1" dirty="0">
                <a:effectLst/>
              </a:rPr>
              <a:t>Stolen / Recovery</a:t>
            </a:r>
          </a:p>
          <a:p>
            <a:pPr lvl="1"/>
            <a:r>
              <a:rPr lang="en-US" sz="2400" b="1" dirty="0">
                <a:effectLst/>
              </a:rPr>
              <a:t>Grievance</a:t>
            </a:r>
          </a:p>
          <a:p>
            <a:pPr lvl="1"/>
            <a:r>
              <a:rPr lang="en-US" sz="2400" b="1" dirty="0">
                <a:effectLst/>
              </a:rPr>
              <a:t>Registration Request</a:t>
            </a:r>
          </a:p>
          <a:p>
            <a:pPr lvl="1"/>
            <a:r>
              <a:rPr lang="en-US" sz="2400" b="1" dirty="0">
                <a:effectLst/>
              </a:rPr>
              <a:t>Register Device</a:t>
            </a:r>
          </a:p>
          <a:p>
            <a:pPr lvl="1"/>
            <a:r>
              <a:rPr lang="en-US" sz="2400" b="1" dirty="0">
                <a:effectLst/>
              </a:rPr>
              <a:t>Pending TAC list</a:t>
            </a:r>
          </a:p>
          <a:p>
            <a:pPr lvl="1"/>
            <a:r>
              <a:rPr lang="en-US" sz="2400" b="1" dirty="0">
                <a:effectLst/>
              </a:rPr>
              <a:t>Search IMEI</a:t>
            </a:r>
          </a:p>
          <a:p>
            <a:pPr lvl="1"/>
            <a:endParaRPr lang="en-US" sz="2400" b="1" dirty="0">
              <a:effectLst/>
            </a:endParaRPr>
          </a:p>
          <a:p>
            <a:pPr lvl="1"/>
            <a:endParaRPr lang="en-US" sz="2400" b="1" dirty="0">
              <a:effectLst/>
            </a:endParaRP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Manage Type Approval</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92500" lnSpcReduction="10000"/>
          </a:bodyPr>
          <a:lstStyle/>
          <a:p>
            <a:pPr algn="just"/>
            <a:r>
              <a:rPr lang="en-IN" dirty="0"/>
              <a:t>Once importer has recevied approval for TAC OR TRC personnel has approved a TAC request and the</a:t>
            </a:r>
          </a:p>
          <a:p>
            <a:pPr marL="0" indent="0" algn="just">
              <a:buNone/>
            </a:pPr>
            <a:r>
              <a:rPr lang="en-IN" dirty="0"/>
              <a:t>    same is processed by the system successfully, it is approved/rejected by CEIR Admin</a:t>
            </a:r>
          </a:p>
          <a:p>
            <a:pPr algn="just"/>
            <a:r>
              <a:rPr lang="en-IN" dirty="0"/>
              <a:t>If approved by CEIR Admin, the Type Approval request by user is marked as approved</a:t>
            </a:r>
          </a:p>
          <a:p>
            <a:pPr algn="just"/>
            <a:r>
              <a:rPr lang="en-IN" dirty="0"/>
              <a:t>If rejected by CEIR Admin, then the request goes back to importer or TRC for updation and resubmission</a:t>
            </a:r>
          </a:p>
          <a:p>
            <a:pPr algn="just"/>
            <a:r>
              <a:rPr lang="en-IN" dirty="0"/>
              <a:t>Email Notifications is sent to the importer/TRC on approval/rejection by CEIR Admin</a:t>
            </a:r>
          </a:p>
          <a:p>
            <a:pPr algn="just"/>
            <a:r>
              <a:rPr lang="en-IN" dirty="0"/>
              <a:t>Filter can be set on </a:t>
            </a:r>
          </a:p>
          <a:p>
            <a:pPr marL="457200" lvl="1" indent="0" algn="just">
              <a:buNone/>
            </a:pPr>
            <a:r>
              <a:rPr lang="en-IN" dirty="0"/>
              <a:t>Start Date/End Date, Transaction ID, Display Name, TAC, Brand Name, Model Number, Country, User Type, Status</a:t>
            </a:r>
          </a:p>
          <a:p>
            <a:pPr algn="just"/>
            <a:r>
              <a:rPr lang="en-IN" dirty="0"/>
              <a:t>All request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9735903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Manage Type Approval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8197CAF7-AE20-4E7A-BA4A-CA465724ACFF}"/>
              </a:ext>
            </a:extLst>
          </p:cNvPr>
          <p:cNvPicPr>
            <a:picLocks noChangeAspect="1"/>
          </p:cNvPicPr>
          <p:nvPr/>
        </p:nvPicPr>
        <p:blipFill>
          <a:blip r:embed="rId2"/>
          <a:stretch>
            <a:fillRect/>
          </a:stretch>
        </p:blipFill>
        <p:spPr>
          <a:xfrm>
            <a:off x="463639" y="1107757"/>
            <a:ext cx="11096443" cy="4484521"/>
          </a:xfrm>
          <a:prstGeom prst="rect">
            <a:avLst/>
          </a:prstGeom>
        </p:spPr>
      </p:pic>
    </p:spTree>
    <p:extLst>
      <p:ext uri="{BB962C8B-B14F-4D97-AF65-F5344CB8AC3E}">
        <p14:creationId xmlns:p14="http://schemas.microsoft.com/office/powerpoint/2010/main" val="12414171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lnSpcReduction="10000"/>
          </a:bodyPr>
          <a:lstStyle/>
          <a:p>
            <a:pPr algn="just"/>
            <a:r>
              <a:rPr lang="en-IN" dirty="0"/>
              <a:t>End User Register the device or may or may not pay tax</a:t>
            </a:r>
          </a:p>
          <a:p>
            <a:pPr algn="just"/>
            <a:r>
              <a:rPr lang="en-IN" dirty="0"/>
              <a:t>CEIR Admin to approve/ reject such device registration request. </a:t>
            </a:r>
          </a:p>
          <a:p>
            <a:pPr algn="just"/>
            <a:r>
              <a:rPr lang="en-IN" dirty="0"/>
              <a:t>While viewing the request, the CEIR admin can view</a:t>
            </a:r>
          </a:p>
          <a:p>
            <a:pPr lvl="1" algn="just"/>
            <a:r>
              <a:rPr lang="en-IN" dirty="0"/>
              <a:t>Personal information</a:t>
            </a:r>
          </a:p>
          <a:p>
            <a:pPr lvl="1" algn="just"/>
            <a:r>
              <a:rPr lang="en-IN" dirty="0"/>
              <a:t>Device Information</a:t>
            </a:r>
          </a:p>
          <a:p>
            <a:pPr lvl="1" algn="just"/>
            <a:r>
              <a:rPr lang="en-IN" dirty="0"/>
              <a:t>VIP/ Foreigner / Local</a:t>
            </a:r>
          </a:p>
          <a:p>
            <a:pPr algn="just"/>
            <a:r>
              <a:rPr lang="en-IN" dirty="0"/>
              <a:t>Filter can be set on </a:t>
            </a:r>
          </a:p>
          <a:p>
            <a:pPr marL="457200" lvl="1" indent="0" algn="just">
              <a:buNone/>
            </a:pPr>
            <a:r>
              <a:rPr lang="en-IN" dirty="0"/>
              <a:t>Start Date/End Date, NID/Passport No., Transaction ID, Nationality, Tax Paid Status, Origin, Status</a:t>
            </a:r>
          </a:p>
          <a:p>
            <a:pPr algn="just"/>
            <a:r>
              <a:rPr lang="en-IN" dirty="0"/>
              <a:t>All request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9675509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46E5B84-6CDB-49FB-A9FF-A7A34D6CB640}"/>
              </a:ext>
            </a:extLst>
          </p:cNvPr>
          <p:cNvPicPr>
            <a:picLocks noChangeAspect="1"/>
          </p:cNvPicPr>
          <p:nvPr/>
        </p:nvPicPr>
        <p:blipFill>
          <a:blip r:embed="rId2"/>
          <a:stretch>
            <a:fillRect/>
          </a:stretch>
        </p:blipFill>
        <p:spPr>
          <a:xfrm>
            <a:off x="463639" y="1082487"/>
            <a:ext cx="9376259" cy="5454500"/>
          </a:xfrm>
          <a:prstGeom prst="rect">
            <a:avLst/>
          </a:prstGeom>
        </p:spPr>
      </p:pic>
    </p:spTree>
    <p:extLst>
      <p:ext uri="{BB962C8B-B14F-4D97-AF65-F5344CB8AC3E}">
        <p14:creationId xmlns:p14="http://schemas.microsoft.com/office/powerpoint/2010/main" val="1010459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Register Device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183336725"/>
              </p:ext>
            </p:extLst>
          </p:nvPr>
        </p:nvGraphicFramePr>
        <p:xfrm>
          <a:off x="258316" y="1435515"/>
          <a:ext cx="10372725" cy="4456113"/>
        </p:xfrm>
        <a:graphic>
          <a:graphicData uri="http://schemas.openxmlformats.org/presentationml/2006/ole">
            <mc:AlternateContent xmlns:mc="http://schemas.openxmlformats.org/markup-compatibility/2006">
              <mc:Choice xmlns:v="urn:schemas-microsoft-com:vml" Requires="v">
                <p:oleObj name="Document" r:id="rId2" imgW="5422900" imgH="3657600" progId="Word.Document.12">
                  <p:embed/>
                </p:oleObj>
              </mc:Choice>
              <mc:Fallback>
                <p:oleObj name="Document" r:id="rId2" imgW="5422900" imgH="3657600" progId="Word.Document.12">
                  <p:embed/>
                  <p:pic>
                    <p:nvPicPr>
                      <p:cNvPr id="0" name=""/>
                      <p:cNvPicPr/>
                      <p:nvPr/>
                    </p:nvPicPr>
                    <p:blipFill>
                      <a:blip r:embed="rId3"/>
                      <a:stretch>
                        <a:fillRect/>
                      </a:stretch>
                    </p:blipFill>
                    <p:spPr>
                      <a:xfrm>
                        <a:off x="258316" y="1435515"/>
                        <a:ext cx="10372725" cy="4456113"/>
                      </a:xfrm>
                      <a:prstGeom prst="rect">
                        <a:avLst/>
                      </a:prstGeom>
                    </p:spPr>
                  </p:pic>
                </p:oleObj>
              </mc:Fallback>
            </mc:AlternateContent>
          </a:graphicData>
        </a:graphic>
      </p:graphicFrame>
    </p:spTree>
    <p:extLst>
      <p:ext uri="{BB962C8B-B14F-4D97-AF65-F5344CB8AC3E}">
        <p14:creationId xmlns:p14="http://schemas.microsoft.com/office/powerpoint/2010/main" val="33399863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92500" lnSpcReduction="20000"/>
          </a:bodyPr>
          <a:lstStyle/>
          <a:p>
            <a:pPr algn="just"/>
            <a:r>
              <a:rPr lang="en-IN" dirty="0"/>
              <a:t>Importer registers the consignment containing TAC which are not yet uploaded using the  “Manage TAC Approval” functionality by any importer/TRC user</a:t>
            </a:r>
          </a:p>
          <a:p>
            <a:pPr algn="just"/>
            <a:r>
              <a:rPr lang="en-IN" dirty="0"/>
              <a:t>Such consignment are allowed to be uploaded</a:t>
            </a:r>
          </a:p>
          <a:p>
            <a:pPr algn="just"/>
            <a:r>
              <a:rPr lang="en-IN" dirty="0"/>
              <a:t>However a list of such pending TAC per transaction ID is maintained for consignment feature only</a:t>
            </a:r>
          </a:p>
          <a:p>
            <a:pPr algn="just"/>
            <a:r>
              <a:rPr lang="en-IN" dirty="0"/>
              <a:t>When custom approves the consignment, the corrospending entry for that importer is deleted.</a:t>
            </a:r>
          </a:p>
          <a:p>
            <a:pPr algn="just"/>
            <a:r>
              <a:rPr lang="en-IN" dirty="0"/>
              <a:t>In between, if any other importer or TRC user upload the TAC informaiton, that the entry from the list is also deleted.</a:t>
            </a:r>
          </a:p>
          <a:p>
            <a:pPr algn="just"/>
            <a:r>
              <a:rPr lang="en-IN" dirty="0"/>
              <a:t>CEIR admin can view the pending TAC for all consignment.</a:t>
            </a:r>
          </a:p>
          <a:p>
            <a:pPr algn="just"/>
            <a:r>
              <a:rPr lang="en-IN" dirty="0"/>
              <a:t>Filter can be set on </a:t>
            </a:r>
          </a:p>
          <a:p>
            <a:pPr marL="457200" lvl="1" indent="0" algn="just">
              <a:buNone/>
            </a:pPr>
            <a:r>
              <a:rPr lang="en-IN" dirty="0"/>
              <a:t>Start Date/End Date, Transaction ID, TAC</a:t>
            </a:r>
          </a:p>
          <a:p>
            <a:pPr algn="just"/>
            <a:r>
              <a:rPr lang="en-IN" dirty="0"/>
              <a:t>All request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endParaRPr lang="en-IN" dirty="0"/>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406798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575A0967-2824-427D-8FE8-7CC5CBB6B656}"/>
              </a:ext>
            </a:extLst>
          </p:cNvPr>
          <p:cNvPicPr>
            <a:picLocks noChangeAspect="1"/>
          </p:cNvPicPr>
          <p:nvPr/>
        </p:nvPicPr>
        <p:blipFill>
          <a:blip r:embed="rId2"/>
          <a:stretch>
            <a:fillRect/>
          </a:stretch>
        </p:blipFill>
        <p:spPr>
          <a:xfrm>
            <a:off x="463639" y="1107808"/>
            <a:ext cx="8886825" cy="5200650"/>
          </a:xfrm>
          <a:prstGeom prst="rect">
            <a:avLst/>
          </a:prstGeom>
        </p:spPr>
      </p:pic>
    </p:spTree>
    <p:extLst>
      <p:ext uri="{BB962C8B-B14F-4D97-AF65-F5344CB8AC3E}">
        <p14:creationId xmlns:p14="http://schemas.microsoft.com/office/powerpoint/2010/main" val="33417170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Pending TAC List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543711279"/>
              </p:ext>
            </p:extLst>
          </p:nvPr>
        </p:nvGraphicFramePr>
        <p:xfrm>
          <a:off x="125413" y="1404938"/>
          <a:ext cx="10372725" cy="2830512"/>
        </p:xfrm>
        <a:graphic>
          <a:graphicData uri="http://schemas.openxmlformats.org/presentationml/2006/ole">
            <mc:AlternateContent xmlns:mc="http://schemas.openxmlformats.org/markup-compatibility/2006">
              <mc:Choice xmlns:v="urn:schemas-microsoft-com:vml" Requires="v">
                <p:oleObj name="Document" r:id="rId2" imgW="5422900" imgH="2324100" progId="Word.Document.12">
                  <p:embed/>
                </p:oleObj>
              </mc:Choice>
              <mc:Fallback>
                <p:oleObj name="Document" r:id="rId2" imgW="5422900" imgH="2324100" progId="Word.Document.12">
                  <p:embed/>
                  <p:pic>
                    <p:nvPicPr>
                      <p:cNvPr id="0" name=""/>
                      <p:cNvPicPr/>
                      <p:nvPr/>
                    </p:nvPicPr>
                    <p:blipFill>
                      <a:blip r:embed="rId3"/>
                      <a:stretch>
                        <a:fillRect/>
                      </a:stretch>
                    </p:blipFill>
                    <p:spPr>
                      <a:xfrm>
                        <a:off x="125413" y="1404938"/>
                        <a:ext cx="10372725" cy="2830512"/>
                      </a:xfrm>
                      <a:prstGeom prst="rect">
                        <a:avLst/>
                      </a:prstGeom>
                    </p:spPr>
                  </p:pic>
                </p:oleObj>
              </mc:Fallback>
            </mc:AlternateContent>
          </a:graphicData>
        </a:graphic>
      </p:graphicFrame>
      <p:sp>
        <p:nvSpPr>
          <p:cNvPr id="3" name="TextBox 2"/>
          <p:cNvSpPr txBox="1"/>
          <p:nvPr/>
        </p:nvSpPr>
        <p:spPr>
          <a:xfrm>
            <a:off x="713504" y="4947743"/>
            <a:ext cx="10688290"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200" b="1" dirty="0"/>
              <a:t>CEIR admin can delete any entry and add remark/reason for deletion</a:t>
            </a:r>
            <a:endParaRPr kumimoji="0" lang="en-US" sz="2200" b="1"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748223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Update VISA</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5397869"/>
          </a:xfrm>
        </p:spPr>
        <p:txBody>
          <a:bodyPr>
            <a:normAutofit fontScale="92500" lnSpcReduction="20000"/>
          </a:bodyPr>
          <a:lstStyle/>
          <a:p>
            <a:pPr algn="just"/>
            <a:r>
              <a:rPr lang="en-IN" dirty="0"/>
              <a:t>End user wants to update the VISA validity for their devices registered on the CEIR portal.</a:t>
            </a:r>
          </a:p>
          <a:p>
            <a:pPr algn="just"/>
            <a:r>
              <a:rPr lang="en-IN" dirty="0"/>
              <a:t>CEIR admin can view the pending requests for approval.</a:t>
            </a:r>
          </a:p>
          <a:p>
            <a:pPr algn="just"/>
            <a:r>
              <a:rPr lang="en-IN" dirty="0"/>
              <a:t>Filter can be set on </a:t>
            </a:r>
          </a:p>
          <a:p>
            <a:pPr lvl="1"/>
            <a:r>
              <a:rPr lang="en-IN" dirty="0"/>
              <a:t>Date filters</a:t>
            </a:r>
          </a:p>
          <a:p>
            <a:pPr lvl="1"/>
            <a:r>
              <a:rPr lang="en-IN" dirty="0"/>
              <a:t>Transaction ID</a:t>
            </a:r>
          </a:p>
          <a:p>
            <a:pPr lvl="1"/>
            <a:r>
              <a:rPr lang="en-IN" dirty="0"/>
              <a:t>Passport Number</a:t>
            </a:r>
          </a:p>
          <a:p>
            <a:pPr lvl="1"/>
            <a:r>
              <a:rPr lang="en-IN" dirty="0"/>
              <a:t>VISA Type</a:t>
            </a:r>
          </a:p>
          <a:p>
            <a:pPr lvl="1"/>
            <a:r>
              <a:rPr lang="en-IN" dirty="0"/>
              <a:t>Visa Number</a:t>
            </a:r>
          </a:p>
          <a:p>
            <a:pPr lvl="1"/>
            <a:r>
              <a:rPr lang="en-IN" dirty="0"/>
              <a:t>File Number Visa Expiry Date</a:t>
            </a:r>
          </a:p>
          <a:p>
            <a:pPr lvl="1"/>
            <a:r>
              <a:rPr lang="en-IN" dirty="0"/>
              <a:t>Status </a:t>
            </a:r>
          </a:p>
          <a:p>
            <a:pPr algn="just"/>
            <a:r>
              <a:rPr lang="en-IN" dirty="0"/>
              <a:t>All request details can be exported if required based on filtered value or otherwise.</a:t>
            </a:r>
          </a:p>
          <a:p>
            <a:pPr algn="just"/>
            <a:r>
              <a:rPr lang="en-IN" sz="2000" dirty="0"/>
              <a:t>Clear All Filters can be used to clear filters and refresh the data table.</a:t>
            </a:r>
          </a:p>
          <a:p>
            <a:pPr algn="just"/>
            <a:r>
              <a:rPr lang="en-IN" sz="2000" dirty="0"/>
              <a:t>By default, the data displayed is sorted in descending order on last modified date.</a:t>
            </a:r>
          </a:p>
          <a:p>
            <a:pPr algn="just"/>
            <a:r>
              <a:rPr lang="en-IN" sz="2000" dirty="0"/>
              <a:t>Data can be sorted based on other fields by clicking the arrow buttons on the column headers. On first click, data will be sorted in ascending order. On second click, it will be sorted in descending order.</a:t>
            </a:r>
          </a:p>
          <a:p>
            <a:endParaRPr lang="en-IN" dirty="0"/>
          </a:p>
          <a:p>
            <a:endParaRPr lang="en-IN" dirty="0"/>
          </a:p>
          <a:p>
            <a:endParaRPr lang="en-IN" dirty="0"/>
          </a:p>
          <a:p>
            <a:pPr marL="457200" lvl="1" indent="0">
              <a:buNone/>
            </a:pPr>
            <a:endParaRPr lang="en-IN" dirty="0"/>
          </a:p>
          <a:p>
            <a:pPr lvl="1"/>
            <a:endParaRPr lang="en-IN" dirty="0"/>
          </a:p>
          <a:p>
            <a:pPr lvl="1"/>
            <a:endParaRPr lang="en-IN" dirty="0"/>
          </a:p>
          <a:p>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054557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Update VISA - GUI</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241C951D-ABD8-4D70-B577-6D06E1DF3E1C}"/>
              </a:ext>
            </a:extLst>
          </p:cNvPr>
          <p:cNvPicPr>
            <a:picLocks noChangeAspect="1"/>
          </p:cNvPicPr>
          <p:nvPr/>
        </p:nvPicPr>
        <p:blipFill>
          <a:blip r:embed="rId2"/>
          <a:stretch>
            <a:fillRect/>
          </a:stretch>
        </p:blipFill>
        <p:spPr>
          <a:xfrm>
            <a:off x="463639" y="1223181"/>
            <a:ext cx="10803819" cy="4139394"/>
          </a:xfrm>
          <a:prstGeom prst="rect">
            <a:avLst/>
          </a:prstGeom>
        </p:spPr>
      </p:pic>
    </p:spTree>
    <p:extLst>
      <p:ext uri="{BB962C8B-B14F-4D97-AF65-F5344CB8AC3E}">
        <p14:creationId xmlns:p14="http://schemas.microsoft.com/office/powerpoint/2010/main" val="22311908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018178"/>
            <a:ext cx="5873661" cy="3106032"/>
          </a:xfrm>
        </p:spPr>
        <p:txBody>
          <a:bodyPr>
            <a:normAutofit/>
          </a:bodyPr>
          <a:lstStyle/>
          <a:p>
            <a:pPr marL="0" indent="0">
              <a:buNone/>
            </a:pPr>
            <a:r>
              <a:rPr lang="en-US" sz="1800" b="1" dirty="0">
                <a:effectLst/>
              </a:rPr>
              <a:t>User Flow Management</a:t>
            </a:r>
          </a:p>
          <a:p>
            <a:r>
              <a:rPr lang="en-US" sz="1800" dirty="0">
                <a:effectLst/>
              </a:rPr>
              <a:t>Stakeholder login into the portal</a:t>
            </a:r>
          </a:p>
          <a:p>
            <a:r>
              <a:rPr lang="en-US" sz="1800" dirty="0">
                <a:effectLst/>
              </a:rPr>
              <a:t>Stakeholder submit a request on CEIR portal like register consignment, stock upload</a:t>
            </a:r>
          </a:p>
          <a:p>
            <a:r>
              <a:rPr lang="en-US" sz="1800" dirty="0">
                <a:effectLst/>
              </a:rPr>
              <a:t>CEIR Admin approve/reject request</a:t>
            </a:r>
          </a:p>
          <a:p>
            <a:pPr marL="0" indent="0">
              <a:buNone/>
            </a:pPr>
            <a:endParaRPr lang="en-US" sz="1800" dirty="0">
              <a:effectLst/>
            </a:endParaRPr>
          </a:p>
          <a:p>
            <a:endParaRPr lang="en-US" sz="1800"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5873661"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CEIR Admin approve/reject all the the user related requests in the CEIR system. </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sp>
        <p:nvSpPr>
          <p:cNvPr id="11" name="TextBox 10"/>
          <p:cNvSpPr txBox="1"/>
          <p:nvPr/>
        </p:nvSpPr>
        <p:spPr>
          <a:xfrm>
            <a:off x="9857595" y="3357734"/>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Delete, Approve, Reject</a:t>
            </a:r>
          </a:p>
        </p:txBody>
      </p:sp>
      <p:sp>
        <p:nvSpPr>
          <p:cNvPr id="15" name="Rectangle 14"/>
          <p:cNvSpPr/>
          <p:nvPr/>
        </p:nvSpPr>
        <p:spPr>
          <a:xfrm>
            <a:off x="8300155" y="4470238"/>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6" name="Down Arrow 15"/>
          <p:cNvSpPr/>
          <p:nvPr/>
        </p:nvSpPr>
        <p:spPr>
          <a:xfrm>
            <a:off x="9369778" y="3154938"/>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7" name="Picture 16"/>
          <p:cNvPicPr>
            <a:picLocks noChangeAspect="1"/>
          </p:cNvPicPr>
          <p:nvPr/>
        </p:nvPicPr>
        <p:blipFill>
          <a:blip r:embed="rId2"/>
          <a:stretch>
            <a:fillRect/>
          </a:stretch>
        </p:blipFill>
        <p:spPr>
          <a:xfrm>
            <a:off x="9142186" y="1518430"/>
            <a:ext cx="783412" cy="783412"/>
          </a:xfrm>
          <a:prstGeom prst="rect">
            <a:avLst/>
          </a:prstGeom>
        </p:spPr>
      </p:pic>
      <p:sp>
        <p:nvSpPr>
          <p:cNvPr id="18" name="TextBox 17"/>
          <p:cNvSpPr txBox="1"/>
          <p:nvPr/>
        </p:nvSpPr>
        <p:spPr>
          <a:xfrm>
            <a:off x="8797292" y="2454242"/>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Admi</a:t>
            </a:r>
            <a:r>
              <a:rPr lang="en-US" dirty="0"/>
              <a:t>n</a:t>
            </a: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This feature is one of the key feature in the system.</a:t>
            </a:r>
          </a:p>
          <a:p>
            <a:pPr>
              <a:buFont typeface="Wingdings" panose="05000000000000000000" pitchFamily="2" charset="2"/>
              <a:buChar char="v"/>
            </a:pPr>
            <a:endParaRPr lang="en-IN" dirty="0"/>
          </a:p>
          <a:p>
            <a:pPr>
              <a:buFont typeface="Wingdings" panose="05000000000000000000" pitchFamily="2" charset="2"/>
              <a:buChar char="v"/>
            </a:pPr>
            <a:r>
              <a:rPr lang="en-IN" dirty="0"/>
              <a:t>This allow CEIR admin to approve/reject the request in the CEIR system.</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Configuration - Items</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92350535"/>
              </p:ext>
            </p:extLst>
          </p:nvPr>
        </p:nvGraphicFramePr>
        <p:xfrm>
          <a:off x="689417" y="1368777"/>
          <a:ext cx="9807222" cy="5122332"/>
        </p:xfrm>
        <a:graphic>
          <a:graphicData uri="http://schemas.openxmlformats.org/drawingml/2006/table">
            <a:tbl>
              <a:tblPr firstRow="1" bandRow="1">
                <a:tableStyleId>{69C7853C-536D-4A76-A0AE-DD22124D55A5}</a:tableStyleId>
              </a:tblPr>
              <a:tblGrid>
                <a:gridCol w="3104444">
                  <a:extLst>
                    <a:ext uri="{9D8B030D-6E8A-4147-A177-3AD203B41FA5}">
                      <a16:colId xmlns:a16="http://schemas.microsoft.com/office/drawing/2014/main" val="20000"/>
                    </a:ext>
                  </a:extLst>
                </a:gridCol>
                <a:gridCol w="6702778">
                  <a:extLst>
                    <a:ext uri="{9D8B030D-6E8A-4147-A177-3AD203B41FA5}">
                      <a16:colId xmlns:a16="http://schemas.microsoft.com/office/drawing/2014/main" val="20001"/>
                    </a:ext>
                  </a:extLst>
                </a:gridCol>
              </a:tblGrid>
              <a:tr h="853722">
                <a:tc>
                  <a:txBody>
                    <a:bodyPr/>
                    <a:lstStyle/>
                    <a:p>
                      <a:r>
                        <a:rPr lang="en-US" sz="1800" dirty="0"/>
                        <a:t>Item</a:t>
                      </a:r>
                    </a:p>
                  </a:txBody>
                  <a:tcPr/>
                </a:tc>
                <a:tc>
                  <a:txBody>
                    <a:bodyPr/>
                    <a:lstStyle/>
                    <a:p>
                      <a:r>
                        <a:rPr lang="en-US" sz="1800" dirty="0"/>
                        <a:t>Description</a:t>
                      </a:r>
                    </a:p>
                  </a:txBody>
                  <a:tcPr/>
                </a:tc>
                <a:extLst>
                  <a:ext uri="{0D108BD9-81ED-4DB2-BD59-A6C34878D82A}">
                    <a16:rowId xmlns:a16="http://schemas.microsoft.com/office/drawing/2014/main" val="10000"/>
                  </a:ext>
                </a:extLst>
              </a:tr>
              <a:tr h="853722">
                <a:tc>
                  <a:txBody>
                    <a:bodyPr/>
                    <a:lstStyle/>
                    <a:p>
                      <a:r>
                        <a:rPr lang="en-US" sz="1800" dirty="0"/>
                        <a:t>Consignment</a:t>
                      </a:r>
                    </a:p>
                  </a:txBody>
                  <a:tcPr/>
                </a:tc>
                <a:tc>
                  <a:txBody>
                    <a:bodyPr/>
                    <a:lstStyle/>
                    <a:p>
                      <a:r>
                        <a:rPr lang="en-US" sz="1800" dirty="0"/>
                        <a:t>Approve/Reject</a:t>
                      </a:r>
                      <a:r>
                        <a:rPr lang="en-US" sz="1800" baseline="0" dirty="0"/>
                        <a:t> the consignment. Can also withdraw the consignment</a:t>
                      </a:r>
                      <a:endParaRPr lang="en-US" sz="1800" dirty="0"/>
                    </a:p>
                  </a:txBody>
                  <a:tcPr/>
                </a:tc>
                <a:extLst>
                  <a:ext uri="{0D108BD9-81ED-4DB2-BD59-A6C34878D82A}">
                    <a16:rowId xmlns:a16="http://schemas.microsoft.com/office/drawing/2014/main" val="10001"/>
                  </a:ext>
                </a:extLst>
              </a:tr>
              <a:tr h="853722">
                <a:tc>
                  <a:txBody>
                    <a:bodyPr/>
                    <a:lstStyle/>
                    <a:p>
                      <a:r>
                        <a:rPr lang="en-US" sz="1800" dirty="0"/>
                        <a:t>Stock Management</a:t>
                      </a:r>
                    </a:p>
                  </a:txBody>
                  <a:tcPr/>
                </a:tc>
                <a:tc>
                  <a:txBody>
                    <a:bodyPr/>
                    <a:lstStyle/>
                    <a:p>
                      <a:r>
                        <a:rPr lang="en-US" sz="1800" dirty="0"/>
                        <a:t>Approve/Reject</a:t>
                      </a:r>
                      <a:r>
                        <a:rPr lang="en-US" sz="1800" baseline="0" dirty="0"/>
                        <a:t> the stock. Can also withdraw the stock</a:t>
                      </a:r>
                      <a:endParaRPr lang="en-US" sz="1800" dirty="0"/>
                    </a:p>
                  </a:txBody>
                  <a:tcPr/>
                </a:tc>
                <a:extLst>
                  <a:ext uri="{0D108BD9-81ED-4DB2-BD59-A6C34878D82A}">
                    <a16:rowId xmlns:a16="http://schemas.microsoft.com/office/drawing/2014/main" val="10002"/>
                  </a:ext>
                </a:extLst>
              </a:tr>
              <a:tr h="853722">
                <a:tc>
                  <a:txBody>
                    <a:bodyPr/>
                    <a:lstStyle/>
                    <a:p>
                      <a:r>
                        <a:rPr lang="en-US" sz="1800" dirty="0"/>
                        <a:t>Registration</a:t>
                      </a:r>
                      <a:r>
                        <a:rPr lang="en-US" sz="1800" baseline="0" dirty="0"/>
                        <a:t> Request</a:t>
                      </a:r>
                      <a:endParaRPr lang="en-US" sz="1800" dirty="0"/>
                    </a:p>
                  </a:txBody>
                  <a:tcPr/>
                </a:tc>
                <a:tc>
                  <a:txBody>
                    <a:bodyPr/>
                    <a:lstStyle/>
                    <a:p>
                      <a:r>
                        <a:rPr lang="en-US" sz="1800" dirty="0"/>
                        <a:t>Approve</a:t>
                      </a:r>
                      <a:r>
                        <a:rPr lang="en-US" sz="1800" baseline="0" dirty="0"/>
                        <a:t>/Reject the self registration request as sent by user using Registration Portal. Can also change user state if required</a:t>
                      </a:r>
                      <a:endParaRPr lang="en-US" sz="1800" dirty="0"/>
                    </a:p>
                  </a:txBody>
                  <a:tcPr/>
                </a:tc>
                <a:extLst>
                  <a:ext uri="{0D108BD9-81ED-4DB2-BD59-A6C34878D82A}">
                    <a16:rowId xmlns:a16="http://schemas.microsoft.com/office/drawing/2014/main" val="10003"/>
                  </a:ext>
                </a:extLst>
              </a:tr>
              <a:tr h="853722">
                <a:tc>
                  <a:txBody>
                    <a:bodyPr/>
                    <a:lstStyle/>
                    <a:p>
                      <a:r>
                        <a:rPr lang="en-US" sz="1800" dirty="0"/>
                        <a:t>Block</a:t>
                      </a:r>
                      <a:r>
                        <a:rPr lang="en-US" sz="1800" baseline="0" dirty="0"/>
                        <a:t>/Unblock Device</a:t>
                      </a:r>
                      <a:endParaRPr lang="en-US" sz="1800" dirty="0"/>
                    </a:p>
                  </a:txBody>
                  <a:tcPr/>
                </a:tc>
                <a:tc>
                  <a:txBody>
                    <a:bodyPr/>
                    <a:lstStyle/>
                    <a:p>
                      <a:r>
                        <a:rPr lang="en-US" sz="1800" dirty="0"/>
                        <a:t>Approve/Reject</a:t>
                      </a:r>
                      <a:r>
                        <a:rPr lang="en-US" sz="1800" baseline="0" dirty="0"/>
                        <a:t> the block/unblock request from the mobile operators. </a:t>
                      </a:r>
                      <a:endParaRPr lang="en-US" sz="1800" dirty="0"/>
                    </a:p>
                  </a:txBody>
                  <a:tcPr/>
                </a:tc>
                <a:extLst>
                  <a:ext uri="{0D108BD9-81ED-4DB2-BD59-A6C34878D82A}">
                    <a16:rowId xmlns:a16="http://schemas.microsoft.com/office/drawing/2014/main" val="10004"/>
                  </a:ext>
                </a:extLst>
              </a:tr>
              <a:tr h="853722">
                <a:tc>
                  <a:txBody>
                    <a:bodyPr/>
                    <a:lstStyle/>
                    <a:p>
                      <a:r>
                        <a:rPr lang="en-US" sz="1800" dirty="0"/>
                        <a:t>Stolen/Recovery</a:t>
                      </a:r>
                    </a:p>
                  </a:txBody>
                  <a:tcPr/>
                </a:tc>
                <a:tc>
                  <a:txBody>
                    <a:bodyPr/>
                    <a:lstStyle/>
                    <a:p>
                      <a:r>
                        <a:rPr lang="en-US" sz="1800" dirty="0"/>
                        <a:t>Approve/Reject</a:t>
                      </a:r>
                      <a:r>
                        <a:rPr lang="en-US" sz="1800" baseline="0" dirty="0"/>
                        <a:t> the stolen/recovery request from the lawful agency. </a:t>
                      </a:r>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285199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Configuration – Items – Contd …</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1453757"/>
              </p:ext>
            </p:extLst>
          </p:nvPr>
        </p:nvGraphicFramePr>
        <p:xfrm>
          <a:off x="689417" y="1368777"/>
          <a:ext cx="9807222" cy="5122332"/>
        </p:xfrm>
        <a:graphic>
          <a:graphicData uri="http://schemas.openxmlformats.org/drawingml/2006/table">
            <a:tbl>
              <a:tblPr firstRow="1" bandRow="1">
                <a:tableStyleId>{69C7853C-536D-4A76-A0AE-DD22124D55A5}</a:tableStyleId>
              </a:tblPr>
              <a:tblGrid>
                <a:gridCol w="3104444">
                  <a:extLst>
                    <a:ext uri="{9D8B030D-6E8A-4147-A177-3AD203B41FA5}">
                      <a16:colId xmlns:a16="http://schemas.microsoft.com/office/drawing/2014/main" val="20000"/>
                    </a:ext>
                  </a:extLst>
                </a:gridCol>
                <a:gridCol w="6702778">
                  <a:extLst>
                    <a:ext uri="{9D8B030D-6E8A-4147-A177-3AD203B41FA5}">
                      <a16:colId xmlns:a16="http://schemas.microsoft.com/office/drawing/2014/main" val="20001"/>
                    </a:ext>
                  </a:extLst>
                </a:gridCol>
              </a:tblGrid>
              <a:tr h="853722">
                <a:tc>
                  <a:txBody>
                    <a:bodyPr/>
                    <a:lstStyle/>
                    <a:p>
                      <a:r>
                        <a:rPr lang="en-US" sz="1800" dirty="0"/>
                        <a:t>Item</a:t>
                      </a:r>
                    </a:p>
                  </a:txBody>
                  <a:tcPr/>
                </a:tc>
                <a:tc>
                  <a:txBody>
                    <a:bodyPr/>
                    <a:lstStyle/>
                    <a:p>
                      <a:r>
                        <a:rPr lang="en-US" sz="1800" dirty="0"/>
                        <a:t>Description</a:t>
                      </a:r>
                    </a:p>
                  </a:txBody>
                  <a:tcPr/>
                </a:tc>
                <a:extLst>
                  <a:ext uri="{0D108BD9-81ED-4DB2-BD59-A6C34878D82A}">
                    <a16:rowId xmlns:a16="http://schemas.microsoft.com/office/drawing/2014/main" val="10000"/>
                  </a:ext>
                </a:extLst>
              </a:tr>
              <a:tr h="853722">
                <a:tc>
                  <a:txBody>
                    <a:bodyPr/>
                    <a:lstStyle/>
                    <a:p>
                      <a:r>
                        <a:rPr lang="en-US" sz="1800" dirty="0"/>
                        <a:t>Grievance</a:t>
                      </a:r>
                    </a:p>
                  </a:txBody>
                  <a:tcPr/>
                </a:tc>
                <a:tc>
                  <a:txBody>
                    <a:bodyPr/>
                    <a:lstStyle/>
                    <a:p>
                      <a:r>
                        <a:rPr lang="en-US" sz="1800" dirty="0"/>
                        <a:t>Option to view and reply to raised</a:t>
                      </a:r>
                      <a:r>
                        <a:rPr lang="en-US" sz="1800" baseline="0" dirty="0"/>
                        <a:t> grievance. Admin can also close the grievances</a:t>
                      </a:r>
                      <a:endParaRPr lang="en-US" sz="1800" dirty="0"/>
                    </a:p>
                  </a:txBody>
                  <a:tcPr/>
                </a:tc>
                <a:extLst>
                  <a:ext uri="{0D108BD9-81ED-4DB2-BD59-A6C34878D82A}">
                    <a16:rowId xmlns:a16="http://schemas.microsoft.com/office/drawing/2014/main" val="10001"/>
                  </a:ext>
                </a:extLst>
              </a:tr>
              <a:tr h="853722">
                <a:tc>
                  <a:txBody>
                    <a:bodyPr/>
                    <a:lstStyle/>
                    <a:p>
                      <a:r>
                        <a:rPr lang="en-US" sz="1800" dirty="0"/>
                        <a:t>Manage Type Approval</a:t>
                      </a:r>
                    </a:p>
                  </a:txBody>
                  <a:tcPr/>
                </a:tc>
                <a:tc>
                  <a:txBody>
                    <a:bodyPr/>
                    <a:lstStyle/>
                    <a:p>
                      <a:r>
                        <a:rPr lang="en-US" sz="1800" dirty="0"/>
                        <a:t>Approve</a:t>
                      </a:r>
                      <a:r>
                        <a:rPr lang="en-US" sz="1800" baseline="0" dirty="0"/>
                        <a:t> / Reject the Type approved request</a:t>
                      </a:r>
                      <a:endParaRPr lang="en-US" sz="1800" dirty="0"/>
                    </a:p>
                  </a:txBody>
                  <a:tcPr/>
                </a:tc>
                <a:extLst>
                  <a:ext uri="{0D108BD9-81ED-4DB2-BD59-A6C34878D82A}">
                    <a16:rowId xmlns:a16="http://schemas.microsoft.com/office/drawing/2014/main" val="10002"/>
                  </a:ext>
                </a:extLst>
              </a:tr>
              <a:tr h="853722">
                <a:tc>
                  <a:txBody>
                    <a:bodyPr/>
                    <a:lstStyle/>
                    <a:p>
                      <a:r>
                        <a:rPr lang="en-US" sz="1800" dirty="0"/>
                        <a:t>Register Device</a:t>
                      </a:r>
                    </a:p>
                  </a:txBody>
                  <a:tcPr/>
                </a:tc>
                <a:tc>
                  <a:txBody>
                    <a:bodyPr/>
                    <a:lstStyle/>
                    <a:p>
                      <a:r>
                        <a:rPr lang="en-US" sz="1800" dirty="0"/>
                        <a:t>Approve/Reject the register device raised by end user/custom/immigration user</a:t>
                      </a:r>
                    </a:p>
                  </a:txBody>
                  <a:tcPr/>
                </a:tc>
                <a:extLst>
                  <a:ext uri="{0D108BD9-81ED-4DB2-BD59-A6C34878D82A}">
                    <a16:rowId xmlns:a16="http://schemas.microsoft.com/office/drawing/2014/main" val="10003"/>
                  </a:ext>
                </a:extLst>
              </a:tr>
              <a:tr h="853722">
                <a:tc>
                  <a:txBody>
                    <a:bodyPr/>
                    <a:lstStyle/>
                    <a:p>
                      <a:r>
                        <a:rPr lang="en-US" sz="1800" dirty="0"/>
                        <a:t>Pending TAC list</a:t>
                      </a:r>
                    </a:p>
                  </a:txBody>
                  <a:tcPr/>
                </a:tc>
                <a:tc>
                  <a:txBody>
                    <a:bodyPr/>
                    <a:lstStyle/>
                    <a:p>
                      <a:r>
                        <a:rPr lang="en-US" sz="1800" dirty="0"/>
                        <a:t>View/Delete the new TACs which are uploaded in the system as part of upload consignment</a:t>
                      </a:r>
                    </a:p>
                  </a:txBody>
                  <a:tcPr/>
                </a:tc>
                <a:extLst>
                  <a:ext uri="{0D108BD9-81ED-4DB2-BD59-A6C34878D82A}">
                    <a16:rowId xmlns:a16="http://schemas.microsoft.com/office/drawing/2014/main" val="3963764707"/>
                  </a:ext>
                </a:extLst>
              </a:tr>
              <a:tr h="853722">
                <a:tc>
                  <a:txBody>
                    <a:bodyPr/>
                    <a:lstStyle/>
                    <a:p>
                      <a:r>
                        <a:rPr lang="en-US" sz="1800" dirty="0"/>
                        <a:t>Update VISA</a:t>
                      </a:r>
                    </a:p>
                  </a:txBody>
                  <a:tcPr/>
                </a:tc>
                <a:tc>
                  <a:txBody>
                    <a:bodyPr/>
                    <a:lstStyle/>
                    <a:p>
                      <a:r>
                        <a:rPr lang="en-US" sz="1800" dirty="0"/>
                        <a:t>Approve/Reject the update Visa request raised by end user</a:t>
                      </a:r>
                    </a:p>
                  </a:txBody>
                  <a:tcPr/>
                </a:tc>
                <a:extLst>
                  <a:ext uri="{0D108BD9-81ED-4DB2-BD59-A6C34878D82A}">
                    <a16:rowId xmlns:a16="http://schemas.microsoft.com/office/drawing/2014/main" val="297777793"/>
                  </a:ext>
                </a:extLst>
              </a:tr>
            </a:tbl>
          </a:graphicData>
        </a:graphic>
      </p:graphicFrame>
    </p:spTree>
    <p:extLst>
      <p:ext uri="{BB962C8B-B14F-4D97-AF65-F5344CB8AC3E}">
        <p14:creationId xmlns:p14="http://schemas.microsoft.com/office/powerpoint/2010/main" val="4987675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CEIR Admin User – System Interface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25569209"/>
              </p:ext>
            </p:extLst>
          </p:nvPr>
        </p:nvGraphicFramePr>
        <p:xfrm>
          <a:off x="784578" y="1361722"/>
          <a:ext cx="9796463" cy="4419600"/>
        </p:xfrm>
        <a:graphic>
          <a:graphicData uri="http://schemas.openxmlformats.org/presentationml/2006/ole">
            <mc:AlternateContent xmlns:mc="http://schemas.openxmlformats.org/markup-compatibility/2006">
              <mc:Choice xmlns:v="urn:schemas-microsoft-com:vml" Requires="v">
                <p:oleObj name="Document" r:id="rId2" imgW="5829300" imgH="2628900" progId="Word.Document.12">
                  <p:embed/>
                </p:oleObj>
              </mc:Choice>
              <mc:Fallback>
                <p:oleObj name="Document" r:id="rId2" imgW="5829300" imgH="2628900" progId="Word.Document.12">
                  <p:embed/>
                  <p:pic>
                    <p:nvPicPr>
                      <p:cNvPr id="0" name=""/>
                      <p:cNvPicPr/>
                      <p:nvPr/>
                    </p:nvPicPr>
                    <p:blipFill>
                      <a:blip r:embed="rId3"/>
                      <a:stretch>
                        <a:fillRect/>
                      </a:stretch>
                    </p:blipFill>
                    <p:spPr>
                      <a:xfrm>
                        <a:off x="784578" y="1361722"/>
                        <a:ext cx="9796463" cy="4419600"/>
                      </a:xfrm>
                      <a:prstGeom prst="rect">
                        <a:avLst/>
                      </a:prstGeom>
                    </p:spPr>
                  </p:pic>
                </p:oleObj>
              </mc:Fallback>
            </mc:AlternateContent>
          </a:graphicData>
        </a:graphic>
      </p:graphicFrame>
    </p:spTree>
    <p:extLst>
      <p:ext uri="{BB962C8B-B14F-4D97-AF65-F5344CB8AC3E}">
        <p14:creationId xmlns:p14="http://schemas.microsoft.com/office/powerpoint/2010/main" val="4072197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Consignment</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8"/>
            <a:ext cx="10683430" cy="5397869"/>
          </a:xfrm>
        </p:spPr>
        <p:txBody>
          <a:bodyPr>
            <a:normAutofit/>
          </a:bodyPr>
          <a:lstStyle/>
          <a:p>
            <a:pPr algn="just"/>
            <a:r>
              <a:rPr lang="en-IN" sz="1800" dirty="0"/>
              <a:t>Once consignment is registered by importer and processed by the system successfully, it is approved/rejected by CEIR Admin</a:t>
            </a:r>
          </a:p>
          <a:p>
            <a:pPr algn="just"/>
            <a:r>
              <a:rPr lang="en-IN" sz="1800" dirty="0"/>
              <a:t>If approved by CEIR Admin, the consignment goes to custom for clearance</a:t>
            </a:r>
          </a:p>
          <a:p>
            <a:pPr algn="just"/>
            <a:r>
              <a:rPr lang="en-IN" sz="1800" dirty="0"/>
              <a:t>If rejected by CEIR Admin, then the consignment goes back to importer for updation and resubmission</a:t>
            </a:r>
          </a:p>
          <a:p>
            <a:pPr algn="just"/>
            <a:r>
              <a:rPr lang="en-IN" sz="1800" dirty="0"/>
              <a:t>Email Notifications is sent to the importer on approval/rejection by CEIR Admin</a:t>
            </a:r>
          </a:p>
          <a:p>
            <a:pPr algn="just"/>
            <a:r>
              <a:rPr lang="en-IN" sz="1800" dirty="0"/>
              <a:t>Filter can be set on Start Date/End Date, Transaction ID, Name, Consignment Status, Tax Paid Status, IMEI quantity, Device quantity</a:t>
            </a:r>
          </a:p>
          <a:p>
            <a:pPr algn="just"/>
            <a:r>
              <a:rPr lang="en-IN" sz="1800" dirty="0"/>
              <a:t>Clear All Filters can be used to clear filters and refresh the data table.</a:t>
            </a:r>
          </a:p>
          <a:p>
            <a:pPr algn="just"/>
            <a:r>
              <a:rPr lang="en-IN" sz="1800" dirty="0"/>
              <a:t>All consignment details can be exported if required based on filtered value or otherwise.</a:t>
            </a:r>
          </a:p>
          <a:p>
            <a:pPr algn="just"/>
            <a:r>
              <a:rPr lang="en-IN" sz="1800" dirty="0"/>
              <a:t>By default, the data displayed is sorted in descending order on last modified date.</a:t>
            </a:r>
          </a:p>
          <a:p>
            <a:pPr algn="just"/>
            <a:r>
              <a:rPr lang="en-IN" sz="1800" dirty="0"/>
              <a:t>Data can be sorted based on other fields by clicking the arrow buttons on the column headers. On first click, data will be sorted in ascending order. On second click, it will be sorted in descending order.</a:t>
            </a:r>
          </a:p>
          <a:p>
            <a:pPr marL="0" indent="0">
              <a:buNone/>
            </a:pPr>
            <a:endParaRPr lang="en-IN" dirty="0"/>
          </a:p>
          <a:p>
            <a:endParaRPr lang="en-IN"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583716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Consignment - View</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1D416C0F-3C33-455A-ACF6-447D4433E148}"/>
              </a:ext>
            </a:extLst>
          </p:cNvPr>
          <p:cNvPicPr>
            <a:picLocks noChangeAspect="1"/>
          </p:cNvPicPr>
          <p:nvPr/>
        </p:nvPicPr>
        <p:blipFill>
          <a:blip r:embed="rId2"/>
          <a:stretch>
            <a:fillRect/>
          </a:stretch>
        </p:blipFill>
        <p:spPr>
          <a:xfrm>
            <a:off x="463639" y="1181719"/>
            <a:ext cx="11086689" cy="4243135"/>
          </a:xfrm>
          <a:prstGeom prst="rect">
            <a:avLst/>
          </a:prstGeom>
        </p:spPr>
      </p:pic>
    </p:spTree>
    <p:extLst>
      <p:ext uri="{BB962C8B-B14F-4D97-AF65-F5344CB8AC3E}">
        <p14:creationId xmlns:p14="http://schemas.microsoft.com/office/powerpoint/2010/main" val="3498520065"/>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25951</TotalTime>
  <Words>2393</Words>
  <Application>Microsoft Office PowerPoint</Application>
  <PresentationFormat>Widescreen</PresentationFormat>
  <Paragraphs>331</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Arial</vt:lpstr>
      <vt:lpstr>Calibri</vt:lpstr>
      <vt:lpstr>Calibri Light</vt:lpstr>
      <vt:lpstr>Wingdings</vt:lpstr>
      <vt:lpstr>White Theme</vt:lpstr>
      <vt:lpstr>Document</vt:lpstr>
      <vt:lpstr>CEIR   CEIR Admin -Training Manual</vt:lpstr>
      <vt:lpstr>PowerPoint Presentation</vt:lpstr>
      <vt:lpstr>Overview</vt:lpstr>
      <vt:lpstr>Feature Impact / Use Cases</vt:lpstr>
      <vt:lpstr>Configuration - Items</vt:lpstr>
      <vt:lpstr>Configuration – Items – Contd …</vt:lpstr>
      <vt:lpstr>CEIR Admin User – System Interface</vt:lpstr>
      <vt:lpstr>Consignment</vt:lpstr>
      <vt:lpstr>Consignment - View</vt:lpstr>
      <vt:lpstr>Stock </vt:lpstr>
      <vt:lpstr>Stock Management - GUI</vt:lpstr>
      <vt:lpstr>Registration Request</vt:lpstr>
      <vt:lpstr>Registration Request - GUI</vt:lpstr>
      <vt:lpstr>Block / Unblock Device</vt:lpstr>
      <vt:lpstr>Block/Unblock - GUI</vt:lpstr>
      <vt:lpstr>Stolen and Recovery</vt:lpstr>
      <vt:lpstr>Stolen and Recovery - GUI</vt:lpstr>
      <vt:lpstr>Grievance </vt:lpstr>
      <vt:lpstr>Grievance - GUI</vt:lpstr>
      <vt:lpstr>Manage Type Approval</vt:lpstr>
      <vt:lpstr>Manage Type Approval - GUI</vt:lpstr>
      <vt:lpstr>Register Device</vt:lpstr>
      <vt:lpstr>Register Device - GUI</vt:lpstr>
      <vt:lpstr>Register Device - GUI</vt:lpstr>
      <vt:lpstr>Pending TAC List</vt:lpstr>
      <vt:lpstr>Pending TAC List- GUI</vt:lpstr>
      <vt:lpstr>Pending TAC List - GUI</vt:lpstr>
      <vt:lpstr>Update VISA</vt:lpstr>
      <vt:lpstr>Update VISA - GUI</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576</cp:revision>
  <dcterms:created xsi:type="dcterms:W3CDTF">2019-04-20T15:44:52Z</dcterms:created>
  <dcterms:modified xsi:type="dcterms:W3CDTF">2021-06-11T18:24:39Z</dcterms:modified>
</cp:coreProperties>
</file>