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24"/>
  </p:notesMasterIdLst>
  <p:sldIdLst>
    <p:sldId id="327" r:id="rId2"/>
    <p:sldId id="328" r:id="rId3"/>
    <p:sldId id="307" r:id="rId4"/>
    <p:sldId id="395" r:id="rId5"/>
    <p:sldId id="397" r:id="rId6"/>
    <p:sldId id="396" r:id="rId7"/>
    <p:sldId id="391" r:id="rId8"/>
    <p:sldId id="403" r:id="rId9"/>
    <p:sldId id="402" r:id="rId10"/>
    <p:sldId id="404" r:id="rId11"/>
    <p:sldId id="393" r:id="rId12"/>
    <p:sldId id="392" r:id="rId13"/>
    <p:sldId id="385" r:id="rId14"/>
    <p:sldId id="399" r:id="rId15"/>
    <p:sldId id="401" r:id="rId16"/>
    <p:sldId id="400" r:id="rId17"/>
    <p:sldId id="374" r:id="rId18"/>
    <p:sldId id="375" r:id="rId19"/>
    <p:sldId id="370" r:id="rId20"/>
    <p:sldId id="382" r:id="rId21"/>
    <p:sldId id="371" r:id="rId22"/>
    <p:sldId id="28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109" d="100"/>
          <a:sy n="109" d="100"/>
        </p:scale>
        <p:origin x="87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4 June 2021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4 June 2021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Customer Care (CC) - 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66722" y="491792"/>
            <a:ext cx="4058445" cy="5848882"/>
          </a:xfrm>
        </p:spPr>
      </p:pic>
    </p:spTree>
    <p:extLst>
      <p:ext uri="{BB962C8B-B14F-4D97-AF65-F5344CB8AC3E}">
        <p14:creationId xmlns:p14="http://schemas.microsoft.com/office/powerpoint/2010/main" val="35559979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1AAC-34FA-4A8C-B7CC-B6C1281C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(Contd..)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8F3C1-E735-4B48-9115-087FD512FDE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9F5C7-4F9F-493B-B745-FEE4614B7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B3EC96-F2A0-4EAD-89EB-E1AD0EA06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179893"/>
            <a:ext cx="10992416" cy="522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7363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IMEI – Reference in CEIR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066800"/>
            <a:ext cx="10523071" cy="5029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IMEI is present at multiple databases in the system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IMEI is present in </a:t>
            </a:r>
          </a:p>
          <a:p>
            <a:pPr marL="1289050" lvl="3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Importer Database</a:t>
            </a:r>
          </a:p>
          <a:p>
            <a:pPr marL="1289050" lvl="3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Distributor Database</a:t>
            </a:r>
          </a:p>
          <a:p>
            <a:pPr marL="1289050" lvl="3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Retailer Database</a:t>
            </a:r>
          </a:p>
          <a:p>
            <a:pPr marL="1289050" lvl="3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Custom Database (Tax Paid Database) </a:t>
            </a:r>
          </a:p>
          <a:p>
            <a:pPr marL="1289050" lvl="3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Manufacturer Database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IMEI may be present in </a:t>
            </a:r>
          </a:p>
          <a:p>
            <a:pPr marL="7962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Grey List or Black List</a:t>
            </a:r>
          </a:p>
          <a:p>
            <a:pPr marL="7962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Global Black List (GSMA)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IMEI may be active in network and hence assigned to MSISDN/IMSI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TAC part of IMEI is present in </a:t>
            </a:r>
          </a:p>
          <a:p>
            <a:pPr marL="7962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GSMA Approved TAC List</a:t>
            </a:r>
          </a:p>
          <a:p>
            <a:pPr marL="7962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TRC Approved TAC List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IMEI may be uploaded in the system by end user </a:t>
            </a:r>
          </a:p>
          <a:p>
            <a:pPr marL="7962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Foreigner</a:t>
            </a:r>
          </a:p>
          <a:p>
            <a:pPr marL="7962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VIP User</a:t>
            </a:r>
          </a:p>
          <a:p>
            <a:pPr marL="7962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Cambodian User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485766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CC – Information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066800"/>
            <a:ext cx="10523071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A  tick or cross flag is shown depending on whether  the information is present in the respective DB or not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If the information is present, then the user can view further details by clicking on the eye icon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Also, all the SMS notification sent to the user would be shown here.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44386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Scenarios - Stakeholder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8" y="1335741"/>
            <a:ext cx="11175537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Stakeholder Scenarios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Stakeholder is facing problem with feature or registration and not able to use the functionality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Ideally stakeholder should be redirected to raise grievance from the DMC home portal or using Grievance Management in their respective logins.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This will ensure low cost and CC agent is a very costly channel.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Stakeholder </a:t>
            </a:r>
          </a:p>
          <a:p>
            <a:pPr marL="1784350" lvl="3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Pre – Registration</a:t>
            </a:r>
          </a:p>
          <a:p>
            <a:pPr marL="2241550" lvl="4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User ID will not be there</a:t>
            </a:r>
          </a:p>
          <a:p>
            <a:pPr marL="2241550" lvl="4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OTP not coming</a:t>
            </a:r>
          </a:p>
          <a:p>
            <a:pPr marL="1784350" lvl="3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Post Registration </a:t>
            </a:r>
          </a:p>
          <a:p>
            <a:pPr marL="2241550" lvl="4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User ID will be there.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047844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Scenarios - Stakeholder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8" y="1216211"/>
            <a:ext cx="11175537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User is complaining about some feature or error messages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 am not able to understand why error is coming.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In this case, they should redirected to the user manual/ self help guide or raise grievance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864040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Scenarios - Stakeholder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8" y="1216211"/>
            <a:ext cx="11175537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User is complaining about some feature or error messages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 am not able to understand why error is coming.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In this case, they should redirected to the user manual/ self help guide or raise grievance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080397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Scenarios – End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8" y="1335741"/>
            <a:ext cx="11175537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End user is facing problem with feature (register device, visa update)and not able to use the functionality – User will be asked to enter the IMEI</a:t>
            </a:r>
          </a:p>
          <a:p>
            <a:pPr marL="0" indent="0">
              <a:buNone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End user has received a message to regularize the device. – User will be asked to enter MSISDN/IMEI/ or both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984264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Customer Care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87390-FB12-4717-BDE4-71969932829E}"/>
              </a:ext>
            </a:extLst>
          </p:cNvPr>
          <p:cNvSpPr txBox="1"/>
          <p:nvPr/>
        </p:nvSpPr>
        <p:spPr>
          <a:xfrm>
            <a:off x="463639" y="1212600"/>
            <a:ext cx="11212546" cy="2565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 Customer Care agent, you can register grievances when there is a problem reported by either a user or an end user in the CEIR system.</a:t>
            </a:r>
            <a:endParaRPr lang="en-IN" sz="18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there could be situations when the registration feature is not working or the user is unable to login to their account.  </a:t>
            </a:r>
            <a:endParaRPr lang="en-IN" sz="18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a grievance is raised, it reaches the CEIR Admin queue for response from CEIR Admin. </a:t>
            </a:r>
            <a:endParaRPr lang="en-IN" sz="18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CEIR Admin can ask for more details in case required. </a:t>
            </a:r>
            <a:endParaRPr lang="en-IN" sz="18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 CEIR Admin will respond and close the grievance. </a:t>
            </a:r>
            <a:endParaRPr lang="en-IN" sz="18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10959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4A4B979-9614-4441-BA56-26EA1EE3C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16" y="1306320"/>
            <a:ext cx="10508977" cy="3098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Customer Care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F7B7BB37-BC45-4C6F-AF0D-BBE777FE343D}"/>
              </a:ext>
            </a:extLst>
          </p:cNvPr>
          <p:cNvSpPr/>
          <p:nvPr/>
        </p:nvSpPr>
        <p:spPr>
          <a:xfrm>
            <a:off x="4842997" y="807834"/>
            <a:ext cx="1038819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8" name="Oval Callout 8">
            <a:extLst>
              <a:ext uri="{FF2B5EF4-FFF2-40B4-BE49-F238E27FC236}">
                <a16:creationId xmlns:a16="http://schemas.microsoft.com/office/drawing/2014/main" id="{70FD4D57-D245-4EC0-9B90-49BE37B000C2}"/>
              </a:ext>
            </a:extLst>
          </p:cNvPr>
          <p:cNvSpPr/>
          <p:nvPr/>
        </p:nvSpPr>
        <p:spPr>
          <a:xfrm>
            <a:off x="3306173" y="2868412"/>
            <a:ext cx="1152725" cy="519348"/>
          </a:xfrm>
          <a:prstGeom prst="wedgeEllipseCallout">
            <a:avLst>
              <a:gd name="adj1" fmla="val -99746"/>
              <a:gd name="adj2" fmla="val -2948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68542345-82DB-4F20-B1A9-86C16C32FFD0}"/>
              </a:ext>
            </a:extLst>
          </p:cNvPr>
          <p:cNvSpPr/>
          <p:nvPr/>
        </p:nvSpPr>
        <p:spPr>
          <a:xfrm>
            <a:off x="8414239" y="458868"/>
            <a:ext cx="1550082" cy="908861"/>
          </a:xfrm>
          <a:prstGeom prst="wedgeEllipseCallout">
            <a:avLst>
              <a:gd name="adj1" fmla="val 66871"/>
              <a:gd name="adj2" fmla="val 60324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Create Grievance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C78F5540-EB43-4C3E-B48E-A957ECA6B02B}"/>
              </a:ext>
            </a:extLst>
          </p:cNvPr>
          <p:cNvSpPr/>
          <p:nvPr/>
        </p:nvSpPr>
        <p:spPr>
          <a:xfrm>
            <a:off x="3882536" y="5651571"/>
            <a:ext cx="1618489" cy="908861"/>
          </a:xfrm>
          <a:prstGeom prst="wedgeEllipseCallout">
            <a:avLst>
              <a:gd name="adj1" fmla="val -61658"/>
              <a:gd name="adj2" fmla="val -215465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 grievances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658C6799-0173-482D-B508-0820C7C5D3EE}"/>
              </a:ext>
            </a:extLst>
          </p:cNvPr>
          <p:cNvSpPr/>
          <p:nvPr/>
        </p:nvSpPr>
        <p:spPr>
          <a:xfrm>
            <a:off x="11206393" y="4109228"/>
            <a:ext cx="1164186" cy="1687887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dirty="0"/>
              <a:t>Reply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86885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066800"/>
            <a:ext cx="10523071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This user and feature is required to resolve any queries as raised by end user and stakeholder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54328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6" y="1764408"/>
            <a:ext cx="6929080" cy="36576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Agenda</a:t>
            </a:r>
          </a:p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CC- 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Interface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Search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System Flow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Impact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5187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CC – Overview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9183" y="1207302"/>
            <a:ext cx="10905995" cy="550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CC stands for Customer Care</a:t>
            </a:r>
          </a:p>
          <a:p>
            <a:endParaRPr lang="en-US" sz="2200" dirty="0"/>
          </a:p>
          <a:p>
            <a:r>
              <a:rPr lang="en-US" sz="2200" dirty="0"/>
              <a:t>Once the project is launched, there would be few queries/complaint that end user/stakeholder may have. </a:t>
            </a:r>
          </a:p>
          <a:p>
            <a:endParaRPr lang="en-US" sz="2200" dirty="0"/>
          </a:p>
          <a:p>
            <a:r>
              <a:rPr lang="en-US" sz="2200" dirty="0"/>
              <a:t>DMC will host a call center with CC Agent to resolve such queries/complaint. The call center number will be published on DMC Mother Portal.</a:t>
            </a:r>
          </a:p>
          <a:p>
            <a:endParaRPr lang="en-US" sz="2200" dirty="0"/>
          </a:p>
          <a:p>
            <a:r>
              <a:rPr lang="en-US" sz="2200" dirty="0"/>
              <a:t>End user / stakeholder will call on DMC  published call center number to resolve the same.</a:t>
            </a:r>
          </a:p>
          <a:p>
            <a:endParaRPr lang="en-US" sz="2200" dirty="0"/>
          </a:p>
          <a:p>
            <a:r>
              <a:rPr lang="en-US" sz="2200" dirty="0"/>
              <a:t>When the call is received by CC agent, the CC Agent will have a web based interface of CEIR system to check the user details / IMEI details.</a:t>
            </a:r>
          </a:p>
          <a:p>
            <a:endParaRPr lang="en-US" sz="2200" dirty="0"/>
          </a:p>
          <a:p>
            <a:r>
              <a:rPr lang="en-US" sz="2200" dirty="0"/>
              <a:t>The search is based on IMEI as most of the complaints would be related to IMEI blocking, message received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CC Agent – System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950754"/>
              </p:ext>
            </p:extLst>
          </p:nvPr>
        </p:nvGraphicFramePr>
        <p:xfrm>
          <a:off x="1066800" y="1960436"/>
          <a:ext cx="9796472" cy="3927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29300" imgH="2336800" progId="Word.Document.12">
                  <p:embed/>
                </p:oleObj>
              </mc:Choice>
              <mc:Fallback>
                <p:oleObj name="Document" r:id="rId2" imgW="5829300" imgH="2336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6800" y="1960436"/>
                        <a:ext cx="9796472" cy="3927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020913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CC Agent Registration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9183" y="1207302"/>
            <a:ext cx="1090599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CC Agent can be configured from the CEIR Admin portal</a:t>
            </a:r>
          </a:p>
          <a:p>
            <a:endParaRPr lang="en-US" sz="2200" dirty="0"/>
          </a:p>
          <a:p>
            <a:r>
              <a:rPr lang="en-US" sz="2200" dirty="0"/>
              <a:t>CEIR Admin will create the CC agent users and share the details offline to CC agent users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236033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- Feature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938" y="3624955"/>
            <a:ext cx="5873661" cy="310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effectLst/>
              </a:rPr>
              <a:t>Search</a:t>
            </a:r>
          </a:p>
          <a:p>
            <a:r>
              <a:rPr lang="en-US" sz="1800" dirty="0">
                <a:effectLst/>
              </a:rPr>
              <a:t>CC Agent login into the portal</a:t>
            </a:r>
          </a:p>
          <a:p>
            <a:r>
              <a:rPr lang="en-US" sz="1800" dirty="0">
                <a:effectLst/>
              </a:rPr>
              <a:t>CC Agent search for IMEI related information.</a:t>
            </a:r>
          </a:p>
          <a:p>
            <a:r>
              <a:rPr lang="en-US" sz="1800" dirty="0">
                <a:effectLst/>
              </a:rPr>
              <a:t>System shows the IMEI related information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 txBox="1">
            <a:spLocks/>
          </p:cNvSpPr>
          <p:nvPr/>
        </p:nvSpPr>
        <p:spPr>
          <a:xfrm>
            <a:off x="374738" y="858665"/>
            <a:ext cx="5873661" cy="2866668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1234439" marR="0" indent="-320039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r>
              <a:rPr lang="en-US" sz="1800" dirty="0">
                <a:effectLst/>
              </a:rPr>
              <a:t>Search Feature allow CC agent to search  IMEI related information</a:t>
            </a: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r>
              <a:rPr lang="en-US" sz="1800" dirty="0">
                <a:effectLst/>
              </a:rPr>
              <a:t>This feature is available to CC agent.</a:t>
            </a: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r>
              <a:rPr lang="en-US" sz="1800" dirty="0">
                <a:effectLst/>
              </a:rPr>
              <a:t>Typical flow is as follows:</a:t>
            </a: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 fontAlgn="base">
              <a:buFont typeface="Arial"/>
              <a:buNone/>
            </a:pPr>
            <a:endParaRPr lang="en-IN" sz="2400" b="1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57595" y="3357734"/>
            <a:ext cx="17780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Search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00155" y="4470238"/>
            <a:ext cx="2667000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CEIR System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9369778" y="3154938"/>
            <a:ext cx="487817" cy="874889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186" y="1518430"/>
            <a:ext cx="783412" cy="7834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797292" y="2454242"/>
            <a:ext cx="17780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CC Agen</a:t>
            </a:r>
            <a:r>
              <a:rPr lang="en-US" dirty="0"/>
              <a:t>t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User </a:t>
            </a:r>
          </a:p>
        </p:txBody>
      </p:sp>
    </p:spTree>
    <p:extLst>
      <p:ext uri="{BB962C8B-B14F-4D97-AF65-F5344CB8AC3E}">
        <p14:creationId xmlns:p14="http://schemas.microsoft.com/office/powerpoint/2010/main" val="12679035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- Feature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066800"/>
            <a:ext cx="1152413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When the user select the Search option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Enter MSISDN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Enter IMEI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Enter MSSIDN and IMEI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In case MSISDN is provided, the MSISDN is looked up in the CEIR system and corresponding IMEI is retrieved.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In case MSISDN is provided along with IMEI, then the IMEI and MSISDN are checked in the CEIR system. </a:t>
            </a:r>
            <a:endParaRPr lang="en-IN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85822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1A0E-8DAF-4B32-9179-0AC6C88B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A2FCC-4AD0-454B-9B0C-3A384CA0E32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898A2-1581-4BEF-932E-10F0ED1A8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0031F-ED17-42D7-9D3C-9F44D203D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130134"/>
            <a:ext cx="11005751" cy="53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2916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5936-FF83-482E-928D-103B3087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(Contd..)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2FA8C-C444-41A6-BAFA-F98AE6D04DD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698F4-B69D-4439-8275-E0812D0F3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D2074-D0C3-41D5-B17E-0F32D8961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51" y="1232300"/>
            <a:ext cx="10142658" cy="492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296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19163</TotalTime>
  <Words>941</Words>
  <Application>Microsoft Office PowerPoint</Application>
  <PresentationFormat>Widescreen</PresentationFormat>
  <Paragraphs>174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Garamond</vt:lpstr>
      <vt:lpstr>Wingdings</vt:lpstr>
      <vt:lpstr>White Theme</vt:lpstr>
      <vt:lpstr>Document</vt:lpstr>
      <vt:lpstr>CEIR   Customer Care (CC) - Training Manual</vt:lpstr>
      <vt:lpstr>PowerPoint Presentation</vt:lpstr>
      <vt:lpstr>CC – Overview </vt:lpstr>
      <vt:lpstr>CC Agent – System Interface</vt:lpstr>
      <vt:lpstr>CC Agent Registration</vt:lpstr>
      <vt:lpstr>Search - Feature Overview</vt:lpstr>
      <vt:lpstr>Search - Feature</vt:lpstr>
      <vt:lpstr>Search</vt:lpstr>
      <vt:lpstr>Search (Contd..)</vt:lpstr>
      <vt:lpstr>Search (Contd..)</vt:lpstr>
      <vt:lpstr>IMEI – Reference in CEIR System</vt:lpstr>
      <vt:lpstr>CC – Information </vt:lpstr>
      <vt:lpstr>Search Scenarios - Stakeholder</vt:lpstr>
      <vt:lpstr>Search Scenarios - Stakeholder</vt:lpstr>
      <vt:lpstr>Search Scenarios - Stakeholder</vt:lpstr>
      <vt:lpstr>Search Scenarios – End user</vt:lpstr>
      <vt:lpstr>Grievance – Customer Care</vt:lpstr>
      <vt:lpstr>Grievance – Customer Care</vt:lpstr>
      <vt:lpstr>Impact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gaurav</cp:lastModifiedBy>
  <cp:revision>475</cp:revision>
  <dcterms:created xsi:type="dcterms:W3CDTF">2019-04-20T15:44:52Z</dcterms:created>
  <dcterms:modified xsi:type="dcterms:W3CDTF">2021-06-04T04:16:13Z</dcterms:modified>
</cp:coreProperties>
</file>