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9"/>
  </p:notesMasterIdLst>
  <p:sldIdLst>
    <p:sldId id="323" r:id="rId2"/>
    <p:sldId id="282" r:id="rId3"/>
    <p:sldId id="272" r:id="rId4"/>
    <p:sldId id="355" r:id="rId5"/>
    <p:sldId id="364" r:id="rId6"/>
    <p:sldId id="391" r:id="rId7"/>
    <p:sldId id="366" r:id="rId8"/>
    <p:sldId id="396" r:id="rId9"/>
    <p:sldId id="399" r:id="rId10"/>
    <p:sldId id="397" r:id="rId11"/>
    <p:sldId id="398" r:id="rId12"/>
    <p:sldId id="401" r:id="rId13"/>
    <p:sldId id="402" r:id="rId14"/>
    <p:sldId id="400" r:id="rId15"/>
    <p:sldId id="405" r:id="rId16"/>
    <p:sldId id="403" r:id="rId17"/>
    <p:sldId id="404" r:id="rId18"/>
    <p:sldId id="406" r:id="rId19"/>
    <p:sldId id="407" r:id="rId20"/>
    <p:sldId id="408" r:id="rId21"/>
    <p:sldId id="414" r:id="rId22"/>
    <p:sldId id="409" r:id="rId23"/>
    <p:sldId id="410" r:id="rId24"/>
    <p:sldId id="411" r:id="rId25"/>
    <p:sldId id="412" r:id="rId26"/>
    <p:sldId id="413" r:id="rId27"/>
    <p:sldId id="281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7C5"/>
    <a:srgbClr val="1B47B6"/>
    <a:srgbClr val="4B1FBF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2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1" y="5243813"/>
            <a:ext cx="6289779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1" y="2028065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5" y="490715"/>
            <a:ext cx="1849675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13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9" y="2940163"/>
            <a:ext cx="5020165" cy="875744"/>
            <a:chOff x="3242838" y="3018288"/>
            <a:chExt cx="5020166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9287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4" y="492574"/>
            <a:ext cx="4004351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7" y="715479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5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2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5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9" y="469960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1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2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1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1"/>
            <a:ext cx="1809907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3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2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9" y="6605589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4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5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1" y="2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4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6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4" y="1906478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2"/>
            <a:ext cx="23511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13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9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Deployment Overview - Training Manual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E481-4857-FF48-9411-D53B861D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Oct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4573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495492" cy="800554"/>
          </a:xfrm>
        </p:spPr>
        <p:txBody>
          <a:bodyPr/>
          <a:lstStyle/>
          <a:p>
            <a:r>
              <a:rPr lang="en-IN" dirty="0"/>
              <a:t>Software Architecture – Front End Sub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0" y="3125162"/>
            <a:ext cx="642937" cy="642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905" y="4035254"/>
            <a:ext cx="100683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Group</a:t>
            </a:r>
          </a:p>
        </p:txBody>
      </p:sp>
      <p:sp>
        <p:nvSpPr>
          <p:cNvPr id="14" name="Cloud 13"/>
          <p:cNvSpPr/>
          <p:nvPr/>
        </p:nvSpPr>
        <p:spPr>
          <a:xfrm>
            <a:off x="2165585" y="1995533"/>
            <a:ext cx="1295400" cy="829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DMC IT Network</a:t>
            </a: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665523" y="2410468"/>
            <a:ext cx="504081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157583" y="4018542"/>
            <a:ext cx="1295400" cy="829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Public Network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1654286" y="4431625"/>
            <a:ext cx="507315" cy="185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8675" y="4432028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HTTPS(8)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323" y="330801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HTTPS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65523" y="2410466"/>
            <a:ext cx="0" cy="2044924"/>
          </a:xfrm>
          <a:prstGeom prst="lin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943017" y="3500470"/>
            <a:ext cx="722506" cy="0"/>
          </a:xfrm>
          <a:prstGeom prst="lin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/>
          <p:cNvSpPr/>
          <p:nvPr/>
        </p:nvSpPr>
        <p:spPr>
          <a:xfrm>
            <a:off x="3904565" y="1387058"/>
            <a:ext cx="8093182" cy="521853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Magnetic Disk 29"/>
          <p:cNvSpPr/>
          <p:nvPr/>
        </p:nvSpPr>
        <p:spPr>
          <a:xfrm>
            <a:off x="10794631" y="2219356"/>
            <a:ext cx="1086146" cy="2934648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43456" y="1755618"/>
            <a:ext cx="1804627" cy="4024965"/>
          </a:xfrm>
          <a:prstGeom prst="ellipse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Tomcat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>
            <a:off x="3459906" y="2410466"/>
            <a:ext cx="900779" cy="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22485" y="4455390"/>
            <a:ext cx="620971" cy="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49622" y="1808655"/>
            <a:ext cx="1804627" cy="40249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User Interface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Sub 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88657" y="1641323"/>
            <a:ext cx="1620865" cy="12983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API Sub System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488657" y="4848408"/>
            <a:ext cx="1620865" cy="12983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API Sub System </a:t>
            </a:r>
          </a:p>
          <a:p>
            <a:pPr algn="ctr"/>
            <a:r>
              <a:rPr lang="en-US" b="1" dirty="0"/>
              <a:t>N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88657" y="3164773"/>
            <a:ext cx="1620865" cy="12983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b="1" dirty="0"/>
              <a:t>API Sub System </a:t>
            </a:r>
          </a:p>
          <a:p>
            <a:pPr algn="ctr"/>
            <a:r>
              <a:rPr lang="en-US" b="1" dirty="0"/>
              <a:t>2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587878" y="3790810"/>
            <a:ext cx="900779" cy="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426358" y="2410469"/>
            <a:ext cx="1062299" cy="36408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26358" y="5045665"/>
            <a:ext cx="1062299" cy="268606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09522" y="2359615"/>
            <a:ext cx="685109" cy="1140855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42943" y="4248196"/>
            <a:ext cx="651688" cy="1066075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109522" y="3790810"/>
            <a:ext cx="685109" cy="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54249" y="2144171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HTTPS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33748" y="4614778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HTTPS	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59049" y="346041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HTTPS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59654" y="2382136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SQL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59654" y="3469511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SQL	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78374" y="4490935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SQL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2886" y="2049062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  HTTPs (80)	</a:t>
            </a:r>
          </a:p>
        </p:txBody>
      </p:sp>
    </p:spTree>
    <p:extLst>
      <p:ext uri="{BB962C8B-B14F-4D97-AF65-F5344CB8AC3E}">
        <p14:creationId xmlns:p14="http://schemas.microsoft.com/office/powerpoint/2010/main" val="20251349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327112"/>
            <a:ext cx="10631769" cy="5539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Tomcat is open source software providing HTTPS connectivity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Front End Sub System consist of 2 key modules:</a:t>
            </a:r>
          </a:p>
          <a:p>
            <a:pPr marL="457200" lvl="4" indent="-457200">
              <a:buFont typeface="Wingdings" charset="2"/>
              <a:buChar char="ü"/>
            </a:pPr>
            <a:r>
              <a:rPr lang="en-US" sz="2800" dirty="0"/>
              <a:t>User Interface Subsystem</a:t>
            </a:r>
          </a:p>
          <a:p>
            <a:pPr marL="457200" lvl="5" indent="-457200">
              <a:buFont typeface="Arial"/>
              <a:buChar char="•"/>
            </a:pPr>
            <a:r>
              <a:rPr lang="en-US" sz="2800" dirty="0"/>
              <a:t>	Host the Complete Look and Feel of the System.</a:t>
            </a:r>
          </a:p>
          <a:p>
            <a:pPr marL="457200" lvl="5" indent="-457200">
              <a:buFont typeface="Arial"/>
              <a:buChar char="•"/>
            </a:pPr>
            <a:r>
              <a:rPr lang="en-US" sz="2800" dirty="0"/>
              <a:t>      UI/UX </a:t>
            </a:r>
          </a:p>
          <a:p>
            <a:pPr marL="457200" lvl="4" indent="-457200">
              <a:buFont typeface="Wingdings" charset="2"/>
              <a:buChar char="ü"/>
            </a:pPr>
            <a:r>
              <a:rPr lang="en-US" sz="2800" dirty="0"/>
              <a:t>API Interface Subsystem</a:t>
            </a:r>
          </a:p>
          <a:p>
            <a:pPr marL="457200" lvl="6" indent="-457200">
              <a:buFont typeface="Arial"/>
              <a:buChar char="•"/>
            </a:pPr>
            <a:r>
              <a:rPr lang="en-US" sz="2800" dirty="0"/>
              <a:t>	Host the business logic</a:t>
            </a:r>
          </a:p>
          <a:p>
            <a:pPr marL="457200" lvl="6" indent="-457200">
              <a:buFont typeface="Arial"/>
              <a:buChar char="•"/>
            </a:pPr>
            <a:r>
              <a:rPr lang="en-US" sz="2800" dirty="0"/>
              <a:t>     Interaction with Database is with module only</a:t>
            </a:r>
          </a:p>
          <a:p>
            <a:pPr marL="457200" lvl="4" indent="-457200">
              <a:buFont typeface="Wingdings" charset="2"/>
              <a:buChar char="ü"/>
            </a:pPr>
            <a:endParaRPr lang="en-US" sz="2800" dirty="0"/>
          </a:p>
          <a:p>
            <a:pPr marL="457200" lvl="4" indent="-457200">
              <a:buFont typeface="Arial"/>
              <a:buChar char="•"/>
            </a:pPr>
            <a:r>
              <a:rPr lang="en-US" sz="2800" dirty="0"/>
              <a:t>3-tier architecture</a:t>
            </a:r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Software Architecture – Front End Sub System</a:t>
            </a:r>
          </a:p>
        </p:txBody>
      </p:sp>
    </p:spTree>
    <p:extLst>
      <p:ext uri="{BB962C8B-B14F-4D97-AF65-F5344CB8AC3E}">
        <p14:creationId xmlns:p14="http://schemas.microsoft.com/office/powerpoint/2010/main" val="42919265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37498"/>
            <a:ext cx="10631769" cy="7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4" indent="0"/>
            <a:r>
              <a:rPr lang="en-US" sz="2800" dirty="0"/>
              <a:t>API Interface Subsystem</a:t>
            </a:r>
          </a:p>
          <a:p>
            <a:pPr marL="457200" lvl="6" indent="-457200">
              <a:buFont typeface="Arial"/>
              <a:buChar char="•"/>
            </a:pPr>
            <a:r>
              <a:rPr lang="en-US" sz="2800" dirty="0"/>
              <a:t>Implement Service that is consumed by other API interface sub system or User interface subsystem</a:t>
            </a:r>
          </a:p>
          <a:p>
            <a:pPr marL="457200" lvl="6" indent="-457200">
              <a:buFont typeface="Arial"/>
              <a:buChar char="•"/>
            </a:pPr>
            <a:r>
              <a:rPr lang="en-US" sz="2800" dirty="0"/>
              <a:t>All features as listed below are implemented 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Registration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Consignment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Stock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Block/Unblock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Stolen/Recovery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Grievance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TAC</a:t>
            </a:r>
          </a:p>
          <a:p>
            <a:pPr marL="457200" lvl="7" indent="-457200">
              <a:buFont typeface="Wingdings" charset="2"/>
              <a:buChar char="ü"/>
            </a:pPr>
            <a:r>
              <a:rPr lang="en-US" sz="2800" dirty="0"/>
              <a:t>GSMA Blacklist </a:t>
            </a:r>
          </a:p>
          <a:p>
            <a:pPr marL="457200" lvl="7" indent="-457200">
              <a:buFont typeface="Wingdings" charset="2"/>
              <a:buChar char="ü"/>
            </a:pPr>
            <a:endParaRPr lang="en-US" sz="2800" dirty="0"/>
          </a:p>
          <a:p>
            <a:pPr marL="457200" lvl="7" indent="-457200">
              <a:buFont typeface="Wingdings" charset="2"/>
              <a:buChar char="ü"/>
            </a:pPr>
            <a:endParaRPr lang="en-US" sz="2800" dirty="0"/>
          </a:p>
          <a:p>
            <a:pPr marL="457200" lvl="4" indent="-457200">
              <a:buFont typeface="Wingdings" charset="2"/>
              <a:buChar char="ü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Software Architecture – API Sub System</a:t>
            </a:r>
          </a:p>
        </p:txBody>
      </p:sp>
    </p:spTree>
    <p:extLst>
      <p:ext uri="{BB962C8B-B14F-4D97-AF65-F5344CB8AC3E}">
        <p14:creationId xmlns:p14="http://schemas.microsoft.com/office/powerpoint/2010/main" val="15003071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37498"/>
            <a:ext cx="10631769" cy="2092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7" indent="0"/>
            <a:endParaRPr lang="en-US" sz="2800" dirty="0"/>
          </a:p>
          <a:p>
            <a:pPr marL="457200" lvl="7" indent="-457200">
              <a:buFont typeface="Wingdings" charset="2"/>
              <a:buChar char="ü"/>
            </a:pPr>
            <a:endParaRPr lang="en-US" sz="2800" dirty="0"/>
          </a:p>
          <a:p>
            <a:pPr marL="457200" lvl="4" indent="-457200">
              <a:buFont typeface="Wingdings" charset="2"/>
              <a:buChar char="ü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Physical Architecture – Front end Sub 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72163"/>
              </p:ext>
            </p:extLst>
          </p:nvPr>
        </p:nvGraphicFramePr>
        <p:xfrm>
          <a:off x="611654" y="1253367"/>
          <a:ext cx="10634144" cy="523122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8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(TCP)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05">
                <a:tc>
                  <a:txBody>
                    <a:bodyPr/>
                    <a:lstStyle/>
                    <a:p>
                      <a:r>
                        <a:rPr lang="en-US" sz="2400" dirty="0"/>
                        <a:t>User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Interface Sub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Interface Sub System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API Subsystem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Interface Sub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API Subsystem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Interface Sub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API Subsystem</a:t>
                      </a:r>
                      <a:r>
                        <a:rPr lang="en-US" sz="2400" baseline="0" dirty="0"/>
                        <a:t>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Interface Sub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API Subsystem</a:t>
                      </a:r>
                      <a:r>
                        <a:rPr lang="en-US" sz="2400" baseline="0" dirty="0"/>
                        <a:t>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API Subsystem</a:t>
                      </a:r>
                      <a:r>
                        <a:rPr lang="en-US" sz="2400" baseline="0" dirty="0"/>
                        <a:t> N</a:t>
                      </a:r>
                      <a:endParaRPr lang="en-US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6691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6555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Three kind of users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Application user where the application is installed</a:t>
            </a:r>
          </a:p>
          <a:p>
            <a:pPr marL="457200" lvl="1" indent="-457200">
              <a:buFont typeface="Wingdings" charset="2"/>
              <a:buChar char="ü"/>
            </a:pPr>
            <a:r>
              <a:rPr lang="en-US" sz="2800" dirty="0"/>
              <a:t>    </a:t>
            </a:r>
            <a:r>
              <a:rPr lang="en-US" sz="2800" dirty="0" err="1"/>
              <a:t>ceirapp</a:t>
            </a:r>
            <a:endParaRPr lang="en-US" sz="2800" dirty="0"/>
          </a:p>
          <a:p>
            <a:pPr marL="457200" lvl="1" indent="-457200">
              <a:buFont typeface="Wingdings" charset="2"/>
              <a:buChar char="ü"/>
            </a:pPr>
            <a:r>
              <a:rPr lang="en-US" sz="2800" dirty="0"/>
              <a:t>    /home/</a:t>
            </a:r>
            <a:r>
              <a:rPr lang="en-US" sz="2800" dirty="0" err="1"/>
              <a:t>ceirapp</a:t>
            </a: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FTP user where the file is uploaded by ETL</a:t>
            </a:r>
          </a:p>
          <a:p>
            <a:pPr marL="457200" lvl="8" indent="-457200">
              <a:buFont typeface="Wingdings" charset="2"/>
              <a:buChar char="ü"/>
            </a:pPr>
            <a:r>
              <a:rPr lang="en-US" sz="2800" dirty="0"/>
              <a:t>    </a:t>
            </a:r>
            <a:r>
              <a:rPr lang="en-US" sz="2800" dirty="0" err="1"/>
              <a:t>ftpuser</a:t>
            </a:r>
            <a:endParaRPr lang="en-US" sz="2800" dirty="0"/>
          </a:p>
          <a:p>
            <a:pPr marL="457200" lvl="8" indent="-457200">
              <a:buFont typeface="Wingdings" charset="2"/>
              <a:buChar char="ü"/>
            </a:pPr>
            <a:r>
              <a:rPr lang="en-US" sz="2800" dirty="0"/>
              <a:t>    /opt/ftp/ETL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Database user to connect to  the Database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</a:pPr>
            <a:r>
              <a:rPr lang="en-US" sz="2800" dirty="0"/>
              <a:t>    </a:t>
            </a:r>
            <a:r>
              <a:rPr lang="en-US" sz="2800" dirty="0" err="1"/>
              <a:t>ceirapp</a:t>
            </a: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Deployment - User</a:t>
            </a:r>
          </a:p>
        </p:txBody>
      </p:sp>
    </p:spTree>
    <p:extLst>
      <p:ext uri="{BB962C8B-B14F-4D97-AF65-F5344CB8AC3E}">
        <p14:creationId xmlns:p14="http://schemas.microsoft.com/office/powerpoint/2010/main" val="9655019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Name of the process which comes when </a:t>
            </a:r>
            <a:r>
              <a:rPr lang="en-US" sz="2800" dirty="0" err="1"/>
              <a:t>ps</a:t>
            </a:r>
            <a:r>
              <a:rPr lang="en-US" sz="2800" dirty="0"/>
              <a:t> –</a:t>
            </a:r>
            <a:r>
              <a:rPr lang="en-US" sz="2800" dirty="0" err="1"/>
              <a:t>ef</a:t>
            </a:r>
            <a:r>
              <a:rPr lang="en-US" sz="2800" dirty="0"/>
              <a:t> command Is executed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Process Management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05893"/>
              </p:ext>
            </p:extLst>
          </p:nvPr>
        </p:nvGraphicFramePr>
        <p:xfrm>
          <a:off x="611653" y="1796112"/>
          <a:ext cx="10684275" cy="45036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96">
                <a:tc>
                  <a:txBody>
                    <a:bodyPr/>
                    <a:lstStyle/>
                    <a:p>
                      <a:r>
                        <a:rPr lang="en-US" sz="2400" dirty="0"/>
                        <a:t>Sub</a:t>
                      </a:r>
                      <a:r>
                        <a:rPr lang="en-US" sz="2400" baseline="0" dirty="0"/>
                        <a:t>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27">
                <a:tc>
                  <a:txBody>
                    <a:bodyPr/>
                    <a:lstStyle/>
                    <a:p>
                      <a:r>
                        <a:rPr lang="en-US" sz="1800" dirty="0"/>
                        <a:t>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Tomcat-</a:t>
                      </a:r>
                      <a:r>
                        <a:rPr lang="en-US" sz="1800" dirty="0" err="1"/>
                        <a:t>ddd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/tomcat/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User</a:t>
                      </a:r>
                      <a:r>
                        <a:rPr lang="en-US" sz="1800" baseline="0" dirty="0"/>
                        <a:t> Interface Sub System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</a:t>
                      </a:r>
                      <a:r>
                        <a:rPr lang="en-US" sz="1800" baseline="0" dirty="0"/>
                        <a:t> Required as started along with tomcat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/tomcat/apps/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/api-ss1/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/api-ss2/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/api-ss3/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4</a:t>
                      </a: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/api-ss4/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417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Scripts to start/stop/status check for each sub system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Software Management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85509"/>
              </p:ext>
            </p:extLst>
          </p:nvPr>
        </p:nvGraphicFramePr>
        <p:xfrm>
          <a:off x="611654" y="1796112"/>
          <a:ext cx="10934925" cy="4585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6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396">
                <a:tc>
                  <a:txBody>
                    <a:bodyPr/>
                    <a:lstStyle/>
                    <a:p>
                      <a:r>
                        <a:rPr lang="en-US" sz="2400" dirty="0"/>
                        <a:t>Sub</a:t>
                      </a:r>
                      <a:r>
                        <a:rPr lang="en-US" sz="2400" baseline="0" dirty="0"/>
                        <a:t>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Stop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Status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r>
                        <a:rPr lang="en-US" sz="1800" dirty="0"/>
                        <a:t>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tomcat.sh</a:t>
                      </a:r>
                      <a:r>
                        <a:rPr lang="en-US" sz="1800" dirty="0"/>
                        <a:t>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tomcat.sh</a:t>
                      </a:r>
                      <a:r>
                        <a:rPr lang="en-US" sz="1800" dirty="0"/>
                        <a:t>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tomcat.sh</a:t>
                      </a:r>
                      <a:r>
                        <a:rPr lang="en-US" sz="1800" dirty="0"/>
                        <a:t>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User</a:t>
                      </a:r>
                      <a:r>
                        <a:rPr lang="en-US" sz="1800" baseline="0" dirty="0"/>
                        <a:t> Interface Sub System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</a:t>
                      </a:r>
                      <a:r>
                        <a:rPr lang="en-US" sz="1800" baseline="0"/>
                        <a:t> Required as started along with tomcat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</a:t>
                      </a:r>
                      <a:r>
                        <a:rPr lang="en-US" sz="1800" baseline="0"/>
                        <a:t> Required as started along with tomcat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</a:t>
                      </a:r>
                      <a:r>
                        <a:rPr lang="en-US" sz="1800" baseline="0" dirty="0"/>
                        <a:t> Required as started along with tomcat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api-ss1.sh </a:t>
                      </a:r>
                      <a:r>
                        <a:rPr lang="en-US" sz="1800" baseline="0" dirty="0"/>
                        <a:t> s</a:t>
                      </a:r>
                      <a:r>
                        <a:rPr lang="en-US" sz="1800" dirty="0"/>
                        <a:t>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api-ss1.sh </a:t>
                      </a:r>
                      <a:r>
                        <a:rPr lang="en-US" sz="1800" baseline="0" dirty="0"/>
                        <a:t> stop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api-ss1.sh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api-ss2.sh </a:t>
                      </a:r>
                      <a:r>
                        <a:rPr lang="en-US" sz="1800" baseline="0" dirty="0"/>
                        <a:t> s</a:t>
                      </a:r>
                      <a:r>
                        <a:rPr lang="en-US" sz="1800" dirty="0"/>
                        <a:t>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api-ss2.sh </a:t>
                      </a:r>
                      <a:r>
                        <a:rPr lang="en-US" sz="1800" baseline="0" dirty="0"/>
                        <a:t> stop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api-ss2.sh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api-ss3.sh </a:t>
                      </a:r>
                      <a:r>
                        <a:rPr lang="en-US" sz="1800" baseline="0" dirty="0"/>
                        <a:t> s</a:t>
                      </a:r>
                      <a:r>
                        <a:rPr lang="en-US" sz="1800" dirty="0"/>
                        <a:t>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api-ss3.sh </a:t>
                      </a:r>
                      <a:r>
                        <a:rPr lang="en-US" sz="1800" baseline="0" dirty="0"/>
                        <a:t> stop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api-ss3.sh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API Subsystem</a:t>
                      </a:r>
                      <a:r>
                        <a:rPr lang="en-US" sz="1800" baseline="0" dirty="0"/>
                        <a:t> 4</a:t>
                      </a: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api-ss4.sh </a:t>
                      </a:r>
                      <a:r>
                        <a:rPr lang="en-US" sz="1800" baseline="0" dirty="0"/>
                        <a:t> s</a:t>
                      </a:r>
                      <a:r>
                        <a:rPr lang="en-US" sz="1800" dirty="0"/>
                        <a:t>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api-ss4.sh </a:t>
                      </a:r>
                      <a:r>
                        <a:rPr lang="en-US" sz="1800" baseline="0" dirty="0"/>
                        <a:t> stop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api-ss4.sh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643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Where the Software is installed.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Software Path Management -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7618" y="2238521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Base 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8267" y="3610864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Scripts ?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7618" y="3610864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Tomcat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998" y="3610864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Application wise</a:t>
            </a:r>
            <a:r>
              <a:rPr kumimoji="0" lang="en-US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folder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47705" y="2607851"/>
            <a:ext cx="0" cy="56735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/>
          <p:nvPr/>
        </p:nvCxnSpPr>
        <p:spPr>
          <a:xfrm>
            <a:off x="1904935" y="3141786"/>
            <a:ext cx="7770128" cy="3342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>
            <a:off x="1921645" y="3141786"/>
            <a:ext cx="0" cy="4690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>
            <a:off x="5549716" y="3141786"/>
            <a:ext cx="0" cy="4690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>
            <a:off x="9675063" y="3175209"/>
            <a:ext cx="0" cy="4690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463640" y="4762791"/>
            <a:ext cx="1085745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script folder is a symbolic link to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prtg</a:t>
            </a:r>
            <a:r>
              <a:rPr lang="en-US" dirty="0"/>
              <a:t>/scripts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3487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Where the Software is installed.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Software Path Management -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7618" y="2238521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Application Wise Folder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8267" y="3610864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Config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7618" y="3610864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998" y="3610864"/>
            <a:ext cx="2573333" cy="369330"/>
          </a:xfrm>
          <a:prstGeom prst="rect">
            <a:avLst/>
          </a:prstGeom>
          <a:solidFill>
            <a:srgbClr val="D0CECE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Application Binary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47705" y="2607851"/>
            <a:ext cx="0" cy="56735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/>
          <p:nvPr/>
        </p:nvCxnSpPr>
        <p:spPr>
          <a:xfrm>
            <a:off x="1904935" y="3141786"/>
            <a:ext cx="7770128" cy="3342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>
            <a:off x="1921645" y="3141786"/>
            <a:ext cx="0" cy="4690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>
            <a:off x="5549716" y="3141786"/>
            <a:ext cx="0" cy="4690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>
            <a:off x="9675063" y="3175209"/>
            <a:ext cx="0" cy="4690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463640" y="4762791"/>
            <a:ext cx="1085745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Each Application folde</a:t>
            </a:r>
            <a:r>
              <a:rPr lang="en-US" dirty="0"/>
              <a:t>r must contain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Application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binar</a:t>
            </a:r>
            <a:r>
              <a:rPr lang="en-US" dirty="0"/>
              <a:t>y / Executable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Logs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folder where logs are generated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/>
              <a:t>Configuration</a:t>
            </a:r>
            <a:r>
              <a:rPr lang="en-US" dirty="0"/>
              <a:t> File to configure the system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/ Stop / Status scripts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8822856" y="4720739"/>
            <a:ext cx="2857402" cy="1298374"/>
          </a:xfrm>
          <a:prstGeom prst="wedgeEllipseCallout">
            <a:avLst>
              <a:gd name="adj1" fmla="val -195166"/>
              <a:gd name="adj2" fmla="val 21596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 status script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are  configured at PRTG end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9798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Each application has a logs folder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Logs folder is a soft symbolic link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The actual logs are created in the /opt/</a:t>
            </a:r>
            <a:r>
              <a:rPr lang="en-US" sz="2800" dirty="0" err="1"/>
              <a:t>ceirapp</a:t>
            </a:r>
            <a:r>
              <a:rPr lang="en-US" sz="2800" dirty="0"/>
              <a:t>/&lt;application name&gt;/logs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Log Management</a:t>
            </a:r>
          </a:p>
        </p:txBody>
      </p:sp>
    </p:spTree>
    <p:extLst>
      <p:ext uri="{BB962C8B-B14F-4D97-AF65-F5344CB8AC3E}">
        <p14:creationId xmlns:p14="http://schemas.microsoft.com/office/powerpoint/2010/main" val="29474968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4" y="492574"/>
            <a:ext cx="4004351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7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Deployment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About CEIR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Deployment Architecture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Integration Touch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Software Architecture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09257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56938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All release are maintained in /opt/</a:t>
            </a:r>
            <a:r>
              <a:rPr lang="en-US" sz="2800" dirty="0" err="1"/>
              <a:t>ceirapp</a:t>
            </a:r>
            <a:r>
              <a:rPr lang="en-US" sz="2800" dirty="0"/>
              <a:t>/release/upload/&lt;</a:t>
            </a:r>
            <a:r>
              <a:rPr lang="en-US" sz="2800" dirty="0" err="1"/>
              <a:t>application_name</a:t>
            </a:r>
            <a:r>
              <a:rPr lang="en-US" sz="2800" dirty="0"/>
              <a:t>&gt; folder. – called as Software Release Folder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There is a folder for each application subsystem where backup to be maintained.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Release must contain the executable and configuration file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Under each application sub system, create a folder date wise (</a:t>
            </a:r>
            <a:r>
              <a:rPr lang="en-US" sz="2800" dirty="0" err="1"/>
              <a:t>ddmmyy</a:t>
            </a:r>
            <a:r>
              <a:rPr lang="en-US" sz="2800" dirty="0"/>
              <a:t>) and copy the backup of release in this folder.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Release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711584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All release maintenance is happening in maintenance window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Stop the current release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Copy the new release in release folder first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Take the backup of existing release. The configuration file </a:t>
            </a:r>
            <a:r>
              <a:rPr lang="en-US" sz="2800" dirty="0" err="1"/>
              <a:t>etc</a:t>
            </a:r>
            <a:r>
              <a:rPr lang="en-US" sz="2800" dirty="0"/>
              <a:t> may have changed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Replace the existing release with the new one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Start the new release and test</a:t>
            </a:r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Release upload</a:t>
            </a:r>
          </a:p>
        </p:txBody>
      </p:sp>
    </p:spTree>
    <p:extLst>
      <p:ext uri="{BB962C8B-B14F-4D97-AF65-F5344CB8AC3E}">
        <p14:creationId xmlns:p14="http://schemas.microsoft.com/office/powerpoint/2010/main" val="37089525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DB connectivity details has changed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Server IP got changed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GSMA credential got changed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SMS credential got changed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dirty="0"/>
              <a:t>All these changed can be done through web interface.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Operations </a:t>
            </a:r>
          </a:p>
        </p:txBody>
      </p:sp>
    </p:spTree>
    <p:extLst>
      <p:ext uri="{BB962C8B-B14F-4D97-AF65-F5344CB8AC3E}">
        <p14:creationId xmlns:p14="http://schemas.microsoft.com/office/powerpoint/2010/main" val="13550948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3108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The software contain all the modules deployed on the server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All software and third party software are deployed on the server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External Dependency</a:t>
            </a:r>
          </a:p>
        </p:txBody>
      </p:sp>
    </p:spTree>
    <p:extLst>
      <p:ext uri="{BB962C8B-B14F-4D97-AF65-F5344CB8AC3E}">
        <p14:creationId xmlns:p14="http://schemas.microsoft.com/office/powerpoint/2010/main" val="148910958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Name of the process which comes when </a:t>
            </a:r>
            <a:r>
              <a:rPr lang="en-US" sz="2800" dirty="0" err="1"/>
              <a:t>ps</a:t>
            </a:r>
            <a:r>
              <a:rPr lang="en-US" sz="2800" dirty="0"/>
              <a:t> –</a:t>
            </a:r>
            <a:r>
              <a:rPr lang="en-US" sz="2800" dirty="0" err="1"/>
              <a:t>ef</a:t>
            </a:r>
            <a:r>
              <a:rPr lang="en-US" sz="2800" dirty="0"/>
              <a:t> command Is executed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Process Management - 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49589"/>
              </p:ext>
            </p:extLst>
          </p:nvPr>
        </p:nvGraphicFramePr>
        <p:xfrm>
          <a:off x="611653" y="1796112"/>
          <a:ext cx="10684275" cy="45036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96">
                <a:tc>
                  <a:txBody>
                    <a:bodyPr/>
                    <a:lstStyle/>
                    <a:p>
                      <a:r>
                        <a:rPr lang="en-US" sz="2400" dirty="0"/>
                        <a:t>Sub</a:t>
                      </a:r>
                      <a:r>
                        <a:rPr lang="en-US" sz="2400" baseline="0" dirty="0"/>
                        <a:t>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27">
                <a:tc>
                  <a:txBody>
                    <a:bodyPr/>
                    <a:lstStyle/>
                    <a:p>
                      <a:r>
                        <a:rPr lang="en-US" sz="1800" dirty="0"/>
                        <a:t>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sla_proc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sla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Close Grievance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Close_greivance_proc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close_grievance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Grey List File Generation</a:t>
                      </a:r>
                      <a:r>
                        <a:rPr lang="en-US" sz="1800" baseline="0" dirty="0"/>
                        <a:t>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Greylist_filegen_proc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gl_filegen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Black List DB Generation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Blacklist_dbgen_proc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bl_dbgen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Black List File Generation</a:t>
                      </a:r>
                      <a:r>
                        <a:rPr lang="en-US" sz="1800" baseline="0" dirty="0"/>
                        <a:t>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Blacklist_filegen_proc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bl_filegen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Expired</a:t>
                      </a:r>
                      <a:r>
                        <a:rPr lang="en-US" sz="1800" baseline="0" dirty="0"/>
                        <a:t> Visa Process</a:t>
                      </a: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Expired_visa_proc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exp_visa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039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Name of the process which comes when </a:t>
            </a:r>
            <a:r>
              <a:rPr lang="en-US" sz="2800" dirty="0" err="1"/>
              <a:t>ps</a:t>
            </a:r>
            <a:r>
              <a:rPr lang="en-US" sz="2800" dirty="0"/>
              <a:t> –</a:t>
            </a:r>
            <a:r>
              <a:rPr lang="en-US" sz="2800" dirty="0" err="1"/>
              <a:t>ef</a:t>
            </a:r>
            <a:r>
              <a:rPr lang="en-US" sz="2800" dirty="0"/>
              <a:t> command Is executed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Process Management - 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63885"/>
              </p:ext>
            </p:extLst>
          </p:nvPr>
        </p:nvGraphicFramePr>
        <p:xfrm>
          <a:off x="611653" y="1796112"/>
          <a:ext cx="10684275" cy="45317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96">
                <a:tc>
                  <a:txBody>
                    <a:bodyPr/>
                    <a:lstStyle/>
                    <a:p>
                      <a:r>
                        <a:rPr lang="en-US" sz="2400" dirty="0"/>
                        <a:t>Sub</a:t>
                      </a:r>
                      <a:r>
                        <a:rPr lang="en-US" sz="2400" baseline="0" dirty="0"/>
                        <a:t>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27">
                <a:tc>
                  <a:txBody>
                    <a:bodyPr/>
                    <a:lstStyle/>
                    <a:p>
                      <a:r>
                        <a:rPr lang="en-US" sz="1800" dirty="0"/>
                        <a:t>Reminder</a:t>
                      </a:r>
                      <a:r>
                        <a:rPr lang="en-US" sz="1800" baseline="0" dirty="0"/>
                        <a:t>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reminder_proc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/app/reminder/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Tax not paid Process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Tax_not_paid_proc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tax_not_paid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Invalid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TAC Delete</a:t>
                      </a:r>
                      <a:r>
                        <a:rPr lang="en-US" sz="1800" baseline="0" dirty="0"/>
                        <a:t>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Invalid_tac_delete_proc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invalid_delete_tac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GSMA</a:t>
                      </a:r>
                      <a:r>
                        <a:rPr lang="en-IN" sz="1800" baseline="0" dirty="0"/>
                        <a:t> Black List Delete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Gsma_blacklist_delete_proc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gsma_blacklist_delete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User Regularization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User_reg_proc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user_reg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User Regularization Expiry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User_reg_expiry_proc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user_reg_expiry_proc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295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054209"/>
            <a:ext cx="10631769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Name of the process which comes when </a:t>
            </a:r>
            <a:r>
              <a:rPr lang="en-US" sz="2800" dirty="0" err="1"/>
              <a:t>ps</a:t>
            </a:r>
            <a:r>
              <a:rPr lang="en-US" sz="2800" dirty="0"/>
              <a:t> –</a:t>
            </a:r>
            <a:r>
              <a:rPr lang="en-US" sz="2800" dirty="0" err="1"/>
              <a:t>ef</a:t>
            </a:r>
            <a:r>
              <a:rPr lang="en-US" sz="2800" dirty="0"/>
              <a:t> command Is executed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lvl="2" indent="-342900">
              <a:buFont typeface="Arial"/>
              <a:buChar char="•"/>
            </a:pPr>
            <a:endParaRPr lang="en-US" sz="2800" dirty="0"/>
          </a:p>
          <a:p>
            <a:pPr lvl="4" indent="0"/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813321" cy="800554"/>
          </a:xfrm>
        </p:spPr>
        <p:txBody>
          <a:bodyPr/>
          <a:lstStyle/>
          <a:p>
            <a:r>
              <a:rPr lang="en-IN" dirty="0"/>
              <a:t>Process Management - 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6885"/>
              </p:ext>
            </p:extLst>
          </p:nvPr>
        </p:nvGraphicFramePr>
        <p:xfrm>
          <a:off x="611653" y="1796112"/>
          <a:ext cx="10684275" cy="46176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96">
                <a:tc>
                  <a:txBody>
                    <a:bodyPr/>
                    <a:lstStyle/>
                    <a:p>
                      <a:r>
                        <a:rPr lang="en-US" sz="2400" dirty="0"/>
                        <a:t>Sub</a:t>
                      </a:r>
                      <a:r>
                        <a:rPr lang="en-US" sz="2400" baseline="0" dirty="0"/>
                        <a:t>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27">
                <a:tc>
                  <a:txBody>
                    <a:bodyPr/>
                    <a:lstStyle/>
                    <a:p>
                      <a:r>
                        <a:rPr lang="en-IN" sz="1800" dirty="0"/>
                        <a:t>Import Valuation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Import_valuation_proc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import_valuation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Tax not paid Process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Tax_not_paid_proc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tax_not_paid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Invalid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TAC Delete</a:t>
                      </a:r>
                      <a:r>
                        <a:rPr lang="en-US" sz="1800" baseline="0" dirty="0"/>
                        <a:t>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Invalid_tac_delete_proc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invalid_delete_tac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GSMA</a:t>
                      </a:r>
                      <a:r>
                        <a:rPr lang="en-IN" sz="1800" baseline="0" dirty="0"/>
                        <a:t> Black List Delete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Gsma_blacklist_delete_proc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gsma_blacklist_delete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User Regularization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User_reg_proc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user_reg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User Regularization Expiry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User_reg_expiry_proc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/home/</a:t>
                      </a:r>
                      <a:r>
                        <a:rPr lang="en-US" sz="1800" dirty="0" err="1"/>
                        <a:t>ceirapp</a:t>
                      </a:r>
                      <a:r>
                        <a:rPr lang="en-US" sz="1800" dirty="0"/>
                        <a:t>/app/</a:t>
                      </a:r>
                      <a:r>
                        <a:rPr lang="en-US" sz="1800" dirty="0" err="1"/>
                        <a:t>user_reg_expiry_proc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370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879" y="989731"/>
            <a:ext cx="109172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Key objective and functionality of CEIR is to </a:t>
            </a:r>
            <a:r>
              <a:rPr lang="en-US" sz="2400" b="1" u="sng" dirty="0"/>
              <a:t>block (or maintain black listing for blocking and grey listing for monitoring) the devices in multi operator’s environment </a:t>
            </a:r>
            <a:r>
              <a:rPr lang="en-US" sz="2400" dirty="0"/>
              <a:t>homogeneously without any preference or selection for multiple reasons or objectives from using the network services like </a:t>
            </a:r>
            <a:r>
              <a:rPr lang="en-US" sz="2400" dirty="0" err="1"/>
              <a:t>voice,SMS</a:t>
            </a:r>
            <a:r>
              <a:rPr lang="en-US" sz="2400" dirty="0"/>
              <a:t>, </a:t>
            </a:r>
            <a:r>
              <a:rPr lang="en-US" sz="2400" dirty="0" err="1"/>
              <a:t>GSMd</a:t>
            </a:r>
            <a:r>
              <a:rPr lang="en-US" sz="2400" dirty="0"/>
              <a:t> data(not Wi-Fi data).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CEIR systems are also used for </a:t>
            </a:r>
            <a:r>
              <a:rPr lang="en-US" sz="2400" b="1" u="sng" dirty="0"/>
              <a:t>synchronizing the multiple EIRs </a:t>
            </a:r>
            <a:r>
              <a:rPr lang="en-US" sz="2400" dirty="0"/>
              <a:t>from multiple network Operators in a country.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only basis of blocking the device is IMEI / ESN / MEID of the device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There are scenarios where a local EIR in Operator’s environment or Central EIR at CEIR authority can take precedence to execute or trigger the user data collection and barring action. It is </a:t>
            </a:r>
            <a:r>
              <a:rPr lang="en-US" sz="2400" b="1" u="sng" dirty="0"/>
              <a:t>completely a case depends on country, regulation and law.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319034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–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068067" y="3167702"/>
            <a:ext cx="6264567" cy="33387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CEIR (Hosted in DMC IT Network)</a:t>
            </a:r>
          </a:p>
        </p:txBody>
      </p:sp>
      <p:sp>
        <p:nvSpPr>
          <p:cNvPr id="86" name="Can 85"/>
          <p:cNvSpPr/>
          <p:nvPr/>
        </p:nvSpPr>
        <p:spPr>
          <a:xfrm>
            <a:off x="5845891" y="4500042"/>
            <a:ext cx="914400" cy="1549980"/>
          </a:xfrm>
          <a:prstGeom prst="can">
            <a:avLst/>
          </a:prstGeom>
          <a:solidFill>
            <a:srgbClr val="4454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69991" y="1221887"/>
            <a:ext cx="1536840" cy="818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Customs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26243" y="1218128"/>
            <a:ext cx="1583104" cy="836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Industry/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Importers</a:t>
            </a:r>
          </a:p>
        </p:txBody>
      </p:sp>
      <p:cxnSp>
        <p:nvCxnSpPr>
          <p:cNvPr id="89" name="Elbow Connector 88"/>
          <p:cNvCxnSpPr/>
          <p:nvPr/>
        </p:nvCxnSpPr>
        <p:spPr>
          <a:xfrm rot="16200000" flipH="1">
            <a:off x="1052016" y="2566351"/>
            <a:ext cx="649267" cy="12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13809" y="1203058"/>
            <a:ext cx="1983784" cy="780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Manufacturer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9407" y="1231597"/>
            <a:ext cx="1920307" cy="723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Retailer/Distributor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152185" y="1227038"/>
            <a:ext cx="1877495" cy="74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End User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</a:rPr>
              <a:t>(Local/Expat/Foreigner)</a:t>
            </a:r>
          </a:p>
        </p:txBody>
      </p:sp>
      <p:sp>
        <p:nvSpPr>
          <p:cNvPr id="93" name="Can 92"/>
          <p:cNvSpPr/>
          <p:nvPr/>
        </p:nvSpPr>
        <p:spPr>
          <a:xfrm>
            <a:off x="477242" y="3419730"/>
            <a:ext cx="965123" cy="614953"/>
          </a:xfrm>
          <a:prstGeom prst="can">
            <a:avLst/>
          </a:prstGeom>
          <a:solidFill>
            <a:srgbClr val="A9D1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60" y="3090448"/>
            <a:ext cx="894029" cy="89402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85404" y="2468525"/>
            <a:ext cx="94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TAC </a:t>
            </a:r>
          </a:p>
          <a:p>
            <a:r>
              <a:rPr lang="en-US" sz="1200" dirty="0"/>
              <a:t>Allocation Process</a:t>
            </a:r>
          </a:p>
        </p:txBody>
      </p:sp>
      <p:cxnSp>
        <p:nvCxnSpPr>
          <p:cNvPr id="96" name="Elbow Connector 95"/>
          <p:cNvCxnSpPr/>
          <p:nvPr/>
        </p:nvCxnSpPr>
        <p:spPr>
          <a:xfrm>
            <a:off x="2327553" y="1624216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4634735" y="1591120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6927647" y="1643637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>
            <a:off x="9505960" y="1639079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6200000" flipH="1">
            <a:off x="1740515" y="2311111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26681" y="2611215"/>
            <a:ext cx="8783881" cy="12499"/>
          </a:xfrm>
          <a:prstGeom prst="line">
            <a:avLst/>
          </a:prstGeom>
          <a:ln w="38100" cmpd="sng"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6200000" flipH="1">
            <a:off x="3462614" y="2335090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0" y="6166892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51855" y="6016929"/>
            <a:ext cx="188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Physical Flow</a:t>
            </a:r>
          </a:p>
        </p:txBody>
      </p:sp>
      <p:cxnSp>
        <p:nvCxnSpPr>
          <p:cNvPr id="105" name="Elbow Connector 104"/>
          <p:cNvCxnSpPr/>
          <p:nvPr/>
        </p:nvCxnSpPr>
        <p:spPr>
          <a:xfrm rot="16200000" flipH="1">
            <a:off x="5855417" y="2287725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H="1">
            <a:off x="8390921" y="2325973"/>
            <a:ext cx="444779" cy="12743"/>
          </a:xfrm>
          <a:prstGeom prst="bentConnector3">
            <a:avLst>
              <a:gd name="adj1" fmla="val -1329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>
            <a:off x="9858841" y="2172510"/>
            <a:ext cx="668462" cy="2005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5850848" y="2911002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>
            <a:off x="970365" y="4109451"/>
            <a:ext cx="2069163" cy="998825"/>
          </a:xfrm>
          <a:prstGeom prst="bentConnector3">
            <a:avLst>
              <a:gd name="adj1" fmla="val -345"/>
            </a:avLst>
          </a:prstGeom>
          <a:ln w="38100" cmpd="sng">
            <a:solidFill>
              <a:srgbClr val="00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74265" y="2763616"/>
            <a:ext cx="260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7857" y="5255001"/>
            <a:ext cx="260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395186" y="4494710"/>
            <a:ext cx="970367" cy="1512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 GSMA</a:t>
            </a:r>
          </a:p>
          <a:p>
            <a:pPr algn="ctr"/>
            <a:r>
              <a:rPr lang="en-US" sz="1600" b="1" dirty="0"/>
              <a:t>Process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267847" y="3267583"/>
            <a:ext cx="1540011" cy="2702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Secured API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64397" y="3287005"/>
            <a:ext cx="1475463" cy="305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Client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309677" y="4485596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r>
              <a:rPr lang="en-US" sz="2400" b="1" baseline="4000" dirty="0"/>
              <a:t>Secure</a:t>
            </a:r>
          </a:p>
          <a:p>
            <a:pPr algn="ctr"/>
            <a:r>
              <a:rPr lang="en-US" sz="2400" b="1" baseline="4000" dirty="0"/>
              <a:t>HTTP</a:t>
            </a:r>
          </a:p>
          <a:p>
            <a:pPr algn="ctr"/>
            <a:r>
              <a:rPr lang="en-US" sz="2400" b="1" baseline="4000" dirty="0"/>
              <a:t>Interface</a:t>
            </a:r>
          </a:p>
        </p:txBody>
      </p:sp>
      <p:cxnSp>
        <p:nvCxnSpPr>
          <p:cNvPr id="116" name="Straight Arrow Connector 115"/>
          <p:cNvCxnSpPr>
            <a:endCxn id="86" idx="2"/>
          </p:cNvCxnSpPr>
          <p:nvPr/>
        </p:nvCxnSpPr>
        <p:spPr>
          <a:xfrm flipV="1">
            <a:off x="5551063" y="5275032"/>
            <a:ext cx="294828" cy="18738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076674" y="5299012"/>
            <a:ext cx="294828" cy="18738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359885" y="4176239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47284" y="6283480"/>
            <a:ext cx="188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Physical Flow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" y="6463823"/>
            <a:ext cx="527993" cy="1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821101" y="5279503"/>
            <a:ext cx="356753" cy="14269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201821" y="4532959"/>
            <a:ext cx="970367" cy="1512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</a:t>
            </a:r>
          </a:p>
          <a:p>
            <a:pPr algn="ctr"/>
            <a:r>
              <a:rPr lang="en-US" sz="1600" b="1" dirty="0"/>
              <a:t>Operator Process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527956" y="4523845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endParaRPr lang="en-US" b="1" baseline="4000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157910" y="5260675"/>
            <a:ext cx="356753" cy="14269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291818" y="3890859"/>
            <a:ext cx="5869575" cy="232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 Process(One set of each User Type)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860628" y="4445002"/>
            <a:ext cx="2126241" cy="20569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…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Operator ‘s Network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3"/>
          <a:srcRect l="37665" t="6420" r="37761" b="12873"/>
          <a:stretch/>
        </p:blipFill>
        <p:spPr>
          <a:xfrm>
            <a:off x="11114811" y="4584526"/>
            <a:ext cx="540000" cy="903600"/>
          </a:xfrm>
          <a:prstGeom prst="rect">
            <a:avLst/>
          </a:prstGeom>
        </p:spPr>
      </p:pic>
      <p:sp>
        <p:nvSpPr>
          <p:cNvPr id="128" name="Can 127"/>
          <p:cNvSpPr/>
          <p:nvPr/>
        </p:nvSpPr>
        <p:spPr>
          <a:xfrm>
            <a:off x="11378895" y="5012904"/>
            <a:ext cx="423308" cy="6277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DB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3"/>
          <a:srcRect l="37665" t="6420" r="37761" b="12873"/>
          <a:stretch/>
        </p:blipFill>
        <p:spPr>
          <a:xfrm>
            <a:off x="10092499" y="4618217"/>
            <a:ext cx="540000" cy="903600"/>
          </a:xfrm>
          <a:prstGeom prst="rect">
            <a:avLst/>
          </a:prstGeom>
        </p:spPr>
      </p:pic>
      <p:sp>
        <p:nvSpPr>
          <p:cNvPr id="130" name="Can 129"/>
          <p:cNvSpPr/>
          <p:nvPr/>
        </p:nvSpPr>
        <p:spPr>
          <a:xfrm>
            <a:off x="10356583" y="5046595"/>
            <a:ext cx="423308" cy="6277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DB</a:t>
            </a:r>
          </a:p>
        </p:txBody>
      </p:sp>
      <p:cxnSp>
        <p:nvCxnSpPr>
          <p:cNvPr id="131" name="Elbow Connector 130"/>
          <p:cNvCxnSpPr/>
          <p:nvPr/>
        </p:nvCxnSpPr>
        <p:spPr>
          <a:xfrm rot="10800000" flipV="1">
            <a:off x="9361172" y="5065467"/>
            <a:ext cx="356752" cy="1427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261840" y="5223023"/>
            <a:ext cx="61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FTP/HTTPs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4986611" y="3411551"/>
            <a:ext cx="276260" cy="37654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838116" y="3596365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58510" y="3294262"/>
            <a:ext cx="1475463" cy="305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SMS I/F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8020373" y="3621764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9795313" y="3164116"/>
            <a:ext cx="2124545" cy="1045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SMS‘s Network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/>
          <a:srcRect l="37665" t="6420" r="37761" b="12873"/>
          <a:stretch/>
        </p:blipFill>
        <p:spPr>
          <a:xfrm>
            <a:off x="10607756" y="3283857"/>
            <a:ext cx="540000" cy="521646"/>
          </a:xfrm>
          <a:prstGeom prst="rect">
            <a:avLst/>
          </a:prstGeom>
        </p:spPr>
      </p:pic>
      <p:cxnSp>
        <p:nvCxnSpPr>
          <p:cNvPr id="139" name="Elbow Connector 138"/>
          <p:cNvCxnSpPr/>
          <p:nvPr/>
        </p:nvCxnSpPr>
        <p:spPr>
          <a:xfrm rot="10800000" flipV="1">
            <a:off x="9386571" y="3457996"/>
            <a:ext cx="356752" cy="1427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178381" y="3579281"/>
            <a:ext cx="76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779891" y="2039665"/>
            <a:ext cx="1412109" cy="1185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Law Agency/Immigration/TRC/Operator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>
            <a:off x="10527273" y="2623712"/>
            <a:ext cx="421075" cy="19012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511089" y="4538112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endParaRPr lang="en-US" sz="2400" b="1" baseline="4000" dirty="0"/>
          </a:p>
          <a:p>
            <a:pPr algn="ctr"/>
            <a:r>
              <a:rPr lang="en-US" sz="2400" b="1" baseline="4000" dirty="0"/>
              <a:t>HTTPs/FTP</a:t>
            </a:r>
          </a:p>
          <a:p>
            <a:pPr algn="ctr"/>
            <a:r>
              <a:rPr lang="en-US" sz="2400" b="1" baseline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799110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– 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72609" y="1070064"/>
            <a:ext cx="1517327" cy="41687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20209" y="1200197"/>
            <a:ext cx="1517327" cy="42173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867809" y="1352596"/>
            <a:ext cx="1517327" cy="426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15409" y="1504996"/>
            <a:ext cx="1517327" cy="457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2155535" y="18066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823493" y="1878974"/>
            <a:ext cx="457108" cy="9477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36" y="2089000"/>
            <a:ext cx="642937" cy="642937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917535" y="1995533"/>
            <a:ext cx="1295400" cy="829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DMC IT Network</a:t>
            </a:r>
          </a:p>
        </p:txBody>
      </p:sp>
      <p:cxnSp>
        <p:nvCxnSpPr>
          <p:cNvPr id="15" name="Straight Arrow Connector 14"/>
          <p:cNvCxnSpPr>
            <a:stCxn id="13" idx="3"/>
            <a:endCxn id="14" idx="2"/>
          </p:cNvCxnSpPr>
          <p:nvPr/>
        </p:nvCxnSpPr>
        <p:spPr>
          <a:xfrm flipV="1">
            <a:off x="2417473" y="2410468"/>
            <a:ext cx="504081" cy="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14521" y="2571798"/>
            <a:ext cx="457108" cy="9477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12431" y="1243061"/>
            <a:ext cx="457108" cy="9477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861135" y="4684571"/>
            <a:ext cx="457108" cy="9477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12431" y="4703256"/>
            <a:ext cx="457108" cy="94773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593935" y="1504996"/>
            <a:ext cx="1524000" cy="1810940"/>
            <a:chOff x="3657600" y="762000"/>
            <a:chExt cx="1371600" cy="14728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3657600" y="762000"/>
              <a:ext cx="1371600" cy="147280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962400" y="957263"/>
              <a:ext cx="457108" cy="94773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4200832" y="1109663"/>
              <a:ext cx="457108" cy="94773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cxnSp>
        <p:nvCxnSpPr>
          <p:cNvPr id="21" name="Straight Arrow Connector 20"/>
          <p:cNvCxnSpPr>
            <a:stCxn id="14" idx="0"/>
            <a:endCxn id="65" idx="1"/>
          </p:cNvCxnSpPr>
          <p:nvPr/>
        </p:nvCxnSpPr>
        <p:spPr>
          <a:xfrm>
            <a:off x="4211857" y="2410466"/>
            <a:ext cx="382079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4072" y="1504998"/>
            <a:ext cx="966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CEIR System </a:t>
            </a:r>
          </a:p>
        </p:txBody>
      </p:sp>
      <p:cxnSp>
        <p:nvCxnSpPr>
          <p:cNvPr id="23" name="Elbow Connector 22"/>
          <p:cNvCxnSpPr>
            <a:stCxn id="65" idx="3"/>
          </p:cNvCxnSpPr>
          <p:nvPr/>
        </p:nvCxnSpPr>
        <p:spPr>
          <a:xfrm>
            <a:off x="6117935" y="2410466"/>
            <a:ext cx="169719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5" idx="3"/>
            <a:endCxn id="17" idx="1"/>
          </p:cNvCxnSpPr>
          <p:nvPr/>
        </p:nvCxnSpPr>
        <p:spPr>
          <a:xfrm flipV="1">
            <a:off x="6117935" y="1716928"/>
            <a:ext cx="1094496" cy="6935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5" idx="3"/>
            <a:endCxn id="16" idx="1"/>
          </p:cNvCxnSpPr>
          <p:nvPr/>
        </p:nvCxnSpPr>
        <p:spPr>
          <a:xfrm>
            <a:off x="6117933" y="2410468"/>
            <a:ext cx="1096587" cy="63519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5" idx="3"/>
            <a:endCxn id="19" idx="1"/>
          </p:cNvCxnSpPr>
          <p:nvPr/>
        </p:nvCxnSpPr>
        <p:spPr>
          <a:xfrm>
            <a:off x="6117935" y="2410468"/>
            <a:ext cx="1094496" cy="276665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394532" y="4663137"/>
            <a:ext cx="843012" cy="1211572"/>
            <a:chOff x="7843299" y="2373058"/>
            <a:chExt cx="843012" cy="121157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8001000" y="2373058"/>
              <a:ext cx="457108" cy="947737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843299" y="3323020"/>
              <a:ext cx="843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OTA Server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08735" y="5646111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Collector</a:t>
            </a:r>
          </a:p>
          <a:p>
            <a:r>
              <a:rPr lang="en-US" sz="1100" b="1" dirty="0"/>
              <a:t> 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1324" y="561139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Mediation</a:t>
            </a:r>
          </a:p>
          <a:p>
            <a:r>
              <a:rPr lang="en-US" sz="1100" b="1" dirty="0"/>
              <a:t> Server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1325" y="3486196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 PRTG Server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69539" y="1090986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Email 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5738" y="2785871"/>
            <a:ext cx="9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SMS Server</a:t>
            </a:r>
          </a:p>
        </p:txBody>
      </p:sp>
      <p:cxnSp>
        <p:nvCxnSpPr>
          <p:cNvPr id="33" name="Straight Connector 32"/>
          <p:cNvCxnSpPr>
            <a:stCxn id="19" idx="3"/>
            <a:endCxn id="18" idx="1"/>
          </p:cNvCxnSpPr>
          <p:nvPr/>
        </p:nvCxnSpPr>
        <p:spPr>
          <a:xfrm flipV="1">
            <a:off x="7669539" y="5158440"/>
            <a:ext cx="1191596" cy="1868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2135" y="2691186"/>
            <a:ext cx="1049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Customer Care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51334" y="1518152"/>
            <a:ext cx="42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SMTP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7538" y="390964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HTTPs 	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5766" y="3130022"/>
            <a:ext cx="7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Agent-based Interface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08735" y="1608999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Operator IT Network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829265" y="3930309"/>
            <a:ext cx="634425" cy="801293"/>
            <a:chOff x="381000" y="3411140"/>
            <a:chExt cx="329625" cy="44181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5" y="3411140"/>
              <a:ext cx="304800" cy="3048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523326"/>
              <a:ext cx="329625" cy="329625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876371" y="4713770"/>
            <a:ext cx="580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Users* </a:t>
            </a:r>
          </a:p>
        </p:txBody>
      </p:sp>
      <p:sp>
        <p:nvSpPr>
          <p:cNvPr id="41" name="Cloud 40"/>
          <p:cNvSpPr/>
          <p:nvPr/>
        </p:nvSpPr>
        <p:spPr>
          <a:xfrm>
            <a:off x="3069935" y="4019596"/>
            <a:ext cx="1295400" cy="829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Public Network</a:t>
            </a:r>
          </a:p>
        </p:txBody>
      </p:sp>
      <p:cxnSp>
        <p:nvCxnSpPr>
          <p:cNvPr id="42" name="Straight Arrow Connector 41"/>
          <p:cNvCxnSpPr>
            <a:stCxn id="62" idx="3"/>
            <a:endCxn id="41" idx="2"/>
          </p:cNvCxnSpPr>
          <p:nvPr/>
        </p:nvCxnSpPr>
        <p:spPr>
          <a:xfrm>
            <a:off x="2463688" y="4432679"/>
            <a:ext cx="610264" cy="18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1" idx="0"/>
            <a:endCxn id="65" idx="2"/>
          </p:cNvCxnSpPr>
          <p:nvPr/>
        </p:nvCxnSpPr>
        <p:spPr>
          <a:xfrm flipV="1">
            <a:off x="4364257" y="3315938"/>
            <a:ext cx="991679" cy="111859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41535" y="424819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6903" y="424819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	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17535" y="5467396"/>
            <a:ext cx="1604991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GSMA</a:t>
            </a:r>
          </a:p>
        </p:txBody>
      </p:sp>
      <p:cxnSp>
        <p:nvCxnSpPr>
          <p:cNvPr id="47" name="Straight Arrow Connector 46"/>
          <p:cNvCxnSpPr>
            <a:stCxn id="41" idx="1"/>
            <a:endCxn id="46" idx="0"/>
          </p:cNvCxnSpPr>
          <p:nvPr/>
        </p:nvCxnSpPr>
        <p:spPr>
          <a:xfrm>
            <a:off x="3717635" y="4848578"/>
            <a:ext cx="2396" cy="61881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9456481" y="1814961"/>
            <a:ext cx="857958" cy="1487206"/>
            <a:chOff x="7931757" y="914400"/>
            <a:chExt cx="857958" cy="148720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951308" y="914400"/>
              <a:ext cx="457108" cy="947737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7931757" y="1970719"/>
              <a:ext cx="8579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MSC /SGSN </a:t>
              </a:r>
            </a:p>
            <a:p>
              <a:r>
                <a:rPr lang="en-US" sz="1100" b="1" dirty="0"/>
                <a:t>Server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415742" y="1891161"/>
            <a:ext cx="614809" cy="1197158"/>
            <a:chOff x="7793607" y="914400"/>
            <a:chExt cx="614809" cy="119715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951308" y="914400"/>
              <a:ext cx="457108" cy="94773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793607" y="1849948"/>
              <a:ext cx="1846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93535" y="7004552"/>
            <a:ext cx="9404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Users*: Importers, Customs, Police, Dealer, NID Register, Immigration Department, TRC, Company Registration Department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22335" y="4900243"/>
            <a:ext cx="88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        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3212" y="49753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FTP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21541" y="197708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	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962608" y="3469064"/>
            <a:ext cx="457108" cy="94773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745738" y="4464716"/>
            <a:ext cx="956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Payment GW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65766" y="4133776"/>
            <a:ext cx="129684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/>
          <p:cNvSpPr txBox="1"/>
          <p:nvPr/>
        </p:nvSpPr>
        <p:spPr>
          <a:xfrm>
            <a:off x="6528720" y="222431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HTTP 	</a:t>
            </a:r>
          </a:p>
        </p:txBody>
      </p:sp>
    </p:spTree>
    <p:extLst>
      <p:ext uri="{BB962C8B-B14F-4D97-AF65-F5344CB8AC3E}">
        <p14:creationId xmlns:p14="http://schemas.microsoft.com/office/powerpoint/2010/main" val="15451205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– 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879" y="1205890"/>
            <a:ext cx="10917292" cy="627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ETL for Operator CDR via FTP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Bulk Aggregator for sending SMS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Email Server for sending e-mails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PRTG for alerts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GSMA over HTTP(s) for blacklist/TAC details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Payment Gateway for Device Activation Fee over HTTPs</a:t>
            </a:r>
          </a:p>
          <a:p>
            <a:pPr marL="342900" indent="-342900">
              <a:buFont typeface="Arial"/>
              <a:buChar char="•"/>
            </a:pPr>
            <a:endParaRPr lang="en-US" sz="2400" b="1" u="sng" dirty="0"/>
          </a:p>
          <a:p>
            <a:pPr marL="342900" indent="-342900">
              <a:buFont typeface="Arial"/>
              <a:buChar char="•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67309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6" y="1722795"/>
            <a:ext cx="9659261" cy="42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1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Redundancy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05348" y="1656837"/>
            <a:ext cx="1334252" cy="3067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35500" y="1656837"/>
            <a:ext cx="1334252" cy="30675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86975" y="5216037"/>
            <a:ext cx="4093836" cy="369330"/>
          </a:xfrm>
          <a:prstGeom prst="rect">
            <a:avLst/>
          </a:prstGeom>
          <a:solidFill>
            <a:srgbClr val="ED7D3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Heart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Beat Layer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31282" y="2530026"/>
            <a:ext cx="1445679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640" y="1561074"/>
            <a:ext cx="6339388" cy="467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Single IP between two servers called virtual IP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Each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server has physical IP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/>
              <a:t>Virtual</a:t>
            </a:r>
            <a:r>
              <a:rPr lang="en-US" sz="2800" dirty="0"/>
              <a:t> IP is managed by Heart beat layer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Active / Standby Configuration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Virtual IP is on the active server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1420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System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640" y="1561074"/>
            <a:ext cx="6339388" cy="3385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Front End Subsystem Architecture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System Sub System Architecture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/>
              <a:t>Database</a:t>
            </a:r>
            <a:r>
              <a:rPr lang="en-US" sz="2800" dirty="0"/>
              <a:t> Architecture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038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21731</TotalTime>
  <Words>1799</Words>
  <Application>Microsoft Office PowerPoint</Application>
  <PresentationFormat>Widescreen</PresentationFormat>
  <Paragraphs>460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</vt:lpstr>
      <vt:lpstr>Wingdings</vt:lpstr>
      <vt:lpstr>White Theme</vt:lpstr>
      <vt:lpstr>CEIR   Deployment Overview - Training Manual</vt:lpstr>
      <vt:lpstr>PowerPoint Presentation</vt:lpstr>
      <vt:lpstr>Product Overview</vt:lpstr>
      <vt:lpstr>Product – Architecture</vt:lpstr>
      <vt:lpstr>Product – Integration </vt:lpstr>
      <vt:lpstr>Product – Integration </vt:lpstr>
      <vt:lpstr>Deployment Architecture</vt:lpstr>
      <vt:lpstr>Redundancy Architecture</vt:lpstr>
      <vt:lpstr>Software System Architecture</vt:lpstr>
      <vt:lpstr>Software Architecture – Front End Sub System</vt:lpstr>
      <vt:lpstr>Software Architecture – Front End Sub System</vt:lpstr>
      <vt:lpstr>Software Architecture – API Sub System</vt:lpstr>
      <vt:lpstr>Physical Architecture – Front end Sub System</vt:lpstr>
      <vt:lpstr>Deployment - User</vt:lpstr>
      <vt:lpstr>Process Management</vt:lpstr>
      <vt:lpstr>Software Management</vt:lpstr>
      <vt:lpstr>Software Path Management - </vt:lpstr>
      <vt:lpstr>Software Path Management - </vt:lpstr>
      <vt:lpstr>Log Management</vt:lpstr>
      <vt:lpstr>Release Management</vt:lpstr>
      <vt:lpstr>Release upload</vt:lpstr>
      <vt:lpstr>Operations </vt:lpstr>
      <vt:lpstr>External Dependency</vt:lpstr>
      <vt:lpstr>Process Management - System</vt:lpstr>
      <vt:lpstr>Process Management - System</vt:lpstr>
      <vt:lpstr>Process Management -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418</cp:revision>
  <dcterms:created xsi:type="dcterms:W3CDTF">2019-04-20T15:44:52Z</dcterms:created>
  <dcterms:modified xsi:type="dcterms:W3CDTF">2020-04-13T12:13:36Z</dcterms:modified>
</cp:coreProperties>
</file>