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7"/>
  </p:notesMasterIdLst>
  <p:sldIdLst>
    <p:sldId id="323" r:id="rId2"/>
    <p:sldId id="282" r:id="rId3"/>
    <p:sldId id="272" r:id="rId4"/>
    <p:sldId id="374" r:id="rId5"/>
    <p:sldId id="376" r:id="rId6"/>
    <p:sldId id="378" r:id="rId7"/>
    <p:sldId id="379" r:id="rId8"/>
    <p:sldId id="380" r:id="rId9"/>
    <p:sldId id="383" r:id="rId10"/>
    <p:sldId id="384" r:id="rId11"/>
    <p:sldId id="382" r:id="rId12"/>
    <p:sldId id="385" r:id="rId13"/>
    <p:sldId id="393" r:id="rId14"/>
    <p:sldId id="389" r:id="rId15"/>
    <p:sldId id="392" r:id="rId16"/>
    <p:sldId id="394" r:id="rId17"/>
    <p:sldId id="355" r:id="rId18"/>
    <p:sldId id="381" r:id="rId19"/>
    <p:sldId id="364" r:id="rId20"/>
    <p:sldId id="391" r:id="rId21"/>
    <p:sldId id="397" r:id="rId22"/>
    <p:sldId id="366" r:id="rId23"/>
    <p:sldId id="396" r:id="rId24"/>
    <p:sldId id="398" r:id="rId25"/>
    <p:sldId id="281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7C5"/>
    <a:srgbClr val="1B47B6"/>
    <a:srgbClr val="4B1FBF"/>
    <a:srgbClr val="8606B6"/>
    <a:srgbClr val="6440C3"/>
    <a:srgbClr val="A98AFF"/>
    <a:srgbClr val="FFFFFF"/>
    <a:srgbClr val="C2B1EF"/>
    <a:srgbClr val="1B48B6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2" autoAdjust="0"/>
    <p:restoredTop sz="86436"/>
  </p:normalViewPr>
  <p:slideViewPr>
    <p:cSldViewPr snapToGrid="0" snapToObjects="1">
      <p:cViewPr varScale="1">
        <p:scale>
          <a:sx n="116" d="100"/>
          <a:sy n="116" d="100"/>
        </p:scale>
        <p:origin x="9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1" y="5243813"/>
            <a:ext cx="6289779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1" y="2028065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5" y="490715"/>
            <a:ext cx="1849675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24 March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9" y="2940163"/>
            <a:ext cx="5020165" cy="875744"/>
            <a:chOff x="3242838" y="3018288"/>
            <a:chExt cx="5020166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92879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4" y="492574"/>
            <a:ext cx="4004351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7" y="715479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5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2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5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9" y="469960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1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2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7" y="14354"/>
            <a:ext cx="1809907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9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1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7" y="14354"/>
            <a:ext cx="1809907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9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1"/>
            <a:ext cx="1809907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3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7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2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9" y="6605589"/>
            <a:ext cx="258192" cy="2616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9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4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5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7" y="14354"/>
            <a:ext cx="1809907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1" y="2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9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7" y="14354"/>
            <a:ext cx="1809907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4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6"/>
            <a:ext cx="258192" cy="2616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9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4" y="1906478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2"/>
            <a:ext cx="235112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24 March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9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Product/Platform -</a:t>
            </a:r>
            <a:r>
              <a:rPr lang="en-US" sz="4400" dirty="0"/>
              <a:t> </a:t>
            </a:r>
            <a:r>
              <a:rPr lang="en-US" sz="3200" dirty="0"/>
              <a:t>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457334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IMEI - Categorization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0135956" y="6567308"/>
            <a:ext cx="2133600" cy="365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DB290E97-9747-4422-823B-B7ED9D75BA9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6620" y="2890654"/>
            <a:ext cx="1007181" cy="686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IMEI</a:t>
            </a:r>
          </a:p>
        </p:txBody>
      </p:sp>
      <p:sp>
        <p:nvSpPr>
          <p:cNvPr id="9" name="Rectangle 8"/>
          <p:cNvSpPr/>
          <p:nvPr/>
        </p:nvSpPr>
        <p:spPr>
          <a:xfrm>
            <a:off x="3258912" y="1875774"/>
            <a:ext cx="1007181" cy="68616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White</a:t>
            </a:r>
          </a:p>
          <a:p>
            <a:pPr algn="ctr"/>
            <a:r>
              <a:rPr lang="en-US" dirty="0"/>
              <a:t>List	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9288" y="4205776"/>
            <a:ext cx="1007181" cy="6861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</a:t>
            </a:r>
          </a:p>
          <a:p>
            <a:pPr algn="ctr"/>
            <a:r>
              <a:rPr lang="en-US" dirty="0"/>
              <a:t>List</a:t>
            </a:r>
          </a:p>
        </p:txBody>
      </p:sp>
      <p:cxnSp>
        <p:nvCxnSpPr>
          <p:cNvPr id="11" name="Elbow Connector 10"/>
          <p:cNvCxnSpPr>
            <a:stCxn id="8" idx="3"/>
            <a:endCxn id="9" idx="1"/>
          </p:cNvCxnSpPr>
          <p:nvPr/>
        </p:nvCxnSpPr>
        <p:spPr>
          <a:xfrm flipV="1">
            <a:off x="1853800" y="2218855"/>
            <a:ext cx="1405112" cy="1014880"/>
          </a:xfrm>
          <a:prstGeom prst="bentConnector3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1869381" y="3381734"/>
            <a:ext cx="1412739" cy="1112976"/>
          </a:xfrm>
          <a:prstGeom prst="bentConnector3">
            <a:avLst>
              <a:gd name="adj1" fmla="val 50000"/>
            </a:avLst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Callout 12"/>
          <p:cNvSpPr/>
          <p:nvPr/>
        </p:nvSpPr>
        <p:spPr>
          <a:xfrm>
            <a:off x="4837558" y="827597"/>
            <a:ext cx="2725585" cy="1455430"/>
          </a:xfrm>
          <a:prstGeom prst="wedgeEllipseCallout">
            <a:avLst>
              <a:gd name="adj1" fmla="val -65428"/>
              <a:gd name="adj2" fmla="val 28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Whitelisted to be allowed to be used in country and access network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4818717" y="5060908"/>
            <a:ext cx="2725585" cy="1455430"/>
          </a:xfrm>
          <a:prstGeom prst="wedgeEllipseCallout">
            <a:avLst>
              <a:gd name="adj1" fmla="val -68569"/>
              <a:gd name="adj2" fmla="val -669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Black list NOT to be allowed to be used in country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7997" y="1346561"/>
            <a:ext cx="347748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Valid  IMEI:</a:t>
            </a:r>
          </a:p>
          <a:p>
            <a:pPr marL="342900" indent="-342900">
              <a:buAutoNum type="arabicParenR"/>
            </a:pPr>
            <a:r>
              <a:rPr lang="en-US" dirty="0"/>
              <a:t>TAC Approved</a:t>
            </a:r>
          </a:p>
          <a:p>
            <a:pPr marL="342900" indent="-342900">
              <a:buAutoNum type="arabicParenR"/>
            </a:pPr>
            <a:r>
              <a:rPr lang="en-US" dirty="0"/>
              <a:t>Taxes Paid</a:t>
            </a:r>
          </a:p>
          <a:p>
            <a:pPr marL="342900" indent="-342900">
              <a:buAutoNum type="arabicParenR"/>
            </a:pPr>
            <a:r>
              <a:rPr lang="en-US" dirty="0"/>
              <a:t>VIP List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57857" y="2815581"/>
            <a:ext cx="3467631" cy="17543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In-Valid IMEI:</a:t>
            </a:r>
          </a:p>
          <a:p>
            <a:pPr marL="342900" indent="-342900">
              <a:buAutoNum type="arabicParenR"/>
            </a:pPr>
            <a:r>
              <a:rPr lang="en-US" dirty="0"/>
              <a:t>Non Tax Paid</a:t>
            </a:r>
          </a:p>
          <a:p>
            <a:pPr marL="342900" indent="-342900">
              <a:buAutoNum type="arabicParenR"/>
            </a:pPr>
            <a:r>
              <a:rPr lang="en-US" dirty="0"/>
              <a:t>Stolen Device</a:t>
            </a:r>
          </a:p>
          <a:p>
            <a:pPr marL="342900" indent="-342900">
              <a:buAutoNum type="arabicParenR"/>
            </a:pPr>
            <a:r>
              <a:rPr lang="en-US" dirty="0"/>
              <a:t>Not allowed to be used due to regulation in country</a:t>
            </a:r>
          </a:p>
          <a:p>
            <a:pPr marL="342900" indent="-342900">
              <a:buAutoNum type="arabicParenR"/>
            </a:pPr>
            <a:r>
              <a:rPr lang="en-US" dirty="0"/>
              <a:t>Zero or NULL IMEI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6971" y="970288"/>
            <a:ext cx="452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International Mobile Equipment Identity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47880" y="3004541"/>
            <a:ext cx="1007181" cy="686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Grey List</a:t>
            </a:r>
          </a:p>
        </p:txBody>
      </p:sp>
      <p:sp>
        <p:nvSpPr>
          <p:cNvPr id="20" name="Oval Callout 19"/>
          <p:cNvSpPr/>
          <p:nvPr/>
        </p:nvSpPr>
        <p:spPr>
          <a:xfrm>
            <a:off x="4954408" y="3375036"/>
            <a:ext cx="2725585" cy="1455430"/>
          </a:xfrm>
          <a:prstGeom prst="wedgeEllipseCallout">
            <a:avLst>
              <a:gd name="adj1" fmla="val -68569"/>
              <a:gd name="adj2" fmla="val -669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Grey Listed to be allowed to be used in country for specific duration **</a:t>
            </a:r>
          </a:p>
        </p:txBody>
      </p:sp>
    </p:spTree>
    <p:extLst>
      <p:ext uri="{BB962C8B-B14F-4D97-AF65-F5344CB8AC3E}">
        <p14:creationId xmlns:p14="http://schemas.microsoft.com/office/powerpoint/2010/main" val="14134828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Typical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8161" y="1081863"/>
            <a:ext cx="11385524" cy="5424514"/>
            <a:chOff x="0" y="940761"/>
            <a:chExt cx="11385524" cy="542451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670" y="4041700"/>
              <a:ext cx="2039509" cy="137461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37665" t="6420" r="37761" b="12873"/>
            <a:stretch/>
          </p:blipFill>
          <p:spPr>
            <a:xfrm>
              <a:off x="1716609" y="5008758"/>
              <a:ext cx="540000" cy="9036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7456" y="4106502"/>
              <a:ext cx="2039509" cy="137461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37665" t="6420" r="37761" b="12873"/>
            <a:stretch/>
          </p:blipFill>
          <p:spPr>
            <a:xfrm>
              <a:off x="4773783" y="5131958"/>
              <a:ext cx="540000" cy="9036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2530" y="4054513"/>
              <a:ext cx="2039509" cy="137461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37665" t="6420" r="37761" b="12873"/>
            <a:stretch/>
          </p:blipFill>
          <p:spPr>
            <a:xfrm>
              <a:off x="8393796" y="5102759"/>
              <a:ext cx="540000" cy="9036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320900" y="4613357"/>
              <a:ext cx="11239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Operator Network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29923" y="4648963"/>
              <a:ext cx="11239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Operator Network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97980" y="4669970"/>
              <a:ext cx="11239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Operator Network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10868" y="6056899"/>
              <a:ext cx="11239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EIR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03820" y="5975711"/>
              <a:ext cx="11239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EIR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45923" y="6025917"/>
              <a:ext cx="11239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EIR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l="37665" t="6420" r="37761" b="12873"/>
            <a:stretch/>
          </p:blipFill>
          <p:spPr>
            <a:xfrm>
              <a:off x="5524652" y="1284162"/>
              <a:ext cx="540000" cy="9036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726658" y="997365"/>
              <a:ext cx="11239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CEIR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693232" y="3007444"/>
              <a:ext cx="7853093" cy="14599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977049" y="3022046"/>
              <a:ext cx="0" cy="102194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93309" y="3043052"/>
              <a:ext cx="0" cy="102194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049004" y="3020261"/>
              <a:ext cx="0" cy="102194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26655" y="2019320"/>
              <a:ext cx="0" cy="102194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86699" y="2613267"/>
              <a:ext cx="2505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Secured Public Access Network</a:t>
              </a:r>
            </a:p>
          </p:txBody>
        </p:sp>
        <p:sp>
          <p:nvSpPr>
            <p:cNvPr id="28" name="Can 27"/>
            <p:cNvSpPr/>
            <p:nvPr/>
          </p:nvSpPr>
          <p:spPr>
            <a:xfrm>
              <a:off x="8743500" y="5445522"/>
              <a:ext cx="423308" cy="627767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</a:rPr>
                <a:t>DB</a:t>
              </a:r>
            </a:p>
          </p:txBody>
        </p:sp>
        <p:sp>
          <p:nvSpPr>
            <p:cNvPr id="29" name="Can 28"/>
            <p:cNvSpPr/>
            <p:nvPr/>
          </p:nvSpPr>
          <p:spPr>
            <a:xfrm>
              <a:off x="5056935" y="5510327"/>
              <a:ext cx="423308" cy="627767"/>
            </a:xfrm>
            <a:prstGeom prst="can">
              <a:avLst/>
            </a:prstGeom>
            <a:solidFill>
              <a:srgbClr val="A9D18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</a:rPr>
                <a:t>DB</a:t>
              </a:r>
              <a:endParaRPr lang="en-US" sz="1200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27226" y="5429138"/>
              <a:ext cx="423308" cy="627767"/>
            </a:xfrm>
            <a:prstGeom prst="can">
              <a:avLst/>
            </a:prstGeom>
            <a:solidFill>
              <a:srgbClr val="A9D18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</a:rPr>
                <a:t>DB</a:t>
              </a:r>
              <a:endParaRPr lang="en-US" sz="1200" dirty="0"/>
            </a:p>
          </p:txBody>
        </p:sp>
        <p:sp>
          <p:nvSpPr>
            <p:cNvPr id="31" name="Can 30"/>
            <p:cNvSpPr/>
            <p:nvPr/>
          </p:nvSpPr>
          <p:spPr>
            <a:xfrm>
              <a:off x="5895385" y="1618733"/>
              <a:ext cx="965123" cy="614953"/>
            </a:xfrm>
            <a:prstGeom prst="can">
              <a:avLst/>
            </a:prstGeom>
            <a:solidFill>
              <a:srgbClr val="A9D18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DB</a:t>
              </a:r>
            </a:p>
          </p:txBody>
        </p:sp>
        <p:sp>
          <p:nvSpPr>
            <p:cNvPr id="32" name="Oval Callout 31"/>
            <p:cNvSpPr/>
            <p:nvPr/>
          </p:nvSpPr>
          <p:spPr>
            <a:xfrm>
              <a:off x="9779873" y="5328729"/>
              <a:ext cx="1605651" cy="1036546"/>
            </a:xfrm>
            <a:prstGeom prst="wedgeEllipseCallout">
              <a:avLst>
                <a:gd name="adj1" fmla="val -83376"/>
                <a:gd name="adj2" fmla="val -14836"/>
              </a:avLst>
            </a:prstGeom>
            <a:solidFill>
              <a:srgbClr val="FF66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Operator Specific 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33" name="Oval Callout 32"/>
            <p:cNvSpPr/>
            <p:nvPr/>
          </p:nvSpPr>
          <p:spPr>
            <a:xfrm>
              <a:off x="7246455" y="1459924"/>
              <a:ext cx="2153901" cy="1167941"/>
            </a:xfrm>
            <a:prstGeom prst="wedgeEllipseCallout">
              <a:avLst>
                <a:gd name="adj1" fmla="val -66791"/>
                <a:gd name="adj2" fmla="val -4249"/>
              </a:avLst>
            </a:prstGeom>
            <a:solidFill>
              <a:srgbClr val="FF66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Country Operator Specific 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34" name="Can 33"/>
            <p:cNvSpPr/>
            <p:nvPr/>
          </p:nvSpPr>
          <p:spPr>
            <a:xfrm>
              <a:off x="1989870" y="1479147"/>
              <a:ext cx="965123" cy="614953"/>
            </a:xfrm>
            <a:prstGeom prst="can">
              <a:avLst/>
            </a:prstGeom>
            <a:solidFill>
              <a:srgbClr val="A9D18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DB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7488" y="1149867"/>
              <a:ext cx="894029" cy="894029"/>
            </a:xfrm>
            <a:prstGeom prst="rect">
              <a:avLst/>
            </a:prstGeom>
          </p:spPr>
        </p:pic>
        <p:sp>
          <p:nvSpPr>
            <p:cNvPr id="36" name="Oval Callout 35"/>
            <p:cNvSpPr/>
            <p:nvPr/>
          </p:nvSpPr>
          <p:spPr>
            <a:xfrm>
              <a:off x="0" y="940761"/>
              <a:ext cx="1763889" cy="1424318"/>
            </a:xfrm>
            <a:prstGeom prst="wedgeEllipseCallout">
              <a:avLst>
                <a:gd name="adj1" fmla="val 61527"/>
                <a:gd name="adj2" fmla="val 6339"/>
              </a:avLst>
            </a:prstGeom>
            <a:solidFill>
              <a:srgbClr val="FF66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Operator </a:t>
              </a:r>
              <a:r>
                <a:rPr lang="en-US" dirty="0" err="1"/>
                <a:t>WorldWide</a:t>
              </a:r>
              <a:r>
                <a:rPr lang="en-US" dirty="0"/>
                <a:t> Specific 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3814471" y="1635117"/>
              <a:ext cx="1644742" cy="4623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ine Callout 1 37"/>
          <p:cNvSpPr/>
          <p:nvPr/>
        </p:nvSpPr>
        <p:spPr>
          <a:xfrm>
            <a:off x="10011826" y="1761619"/>
            <a:ext cx="1804807" cy="1883304"/>
          </a:xfrm>
          <a:prstGeom prst="borderCallout1">
            <a:avLst>
              <a:gd name="adj1" fmla="val 18750"/>
              <a:gd name="adj2" fmla="val -8333"/>
              <a:gd name="adj3" fmla="val 64495"/>
              <a:gd name="adj4" fmla="val -268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Once all DB are synced, then the all DB are same and have the same copy</a:t>
            </a:r>
          </a:p>
        </p:txBody>
      </p:sp>
    </p:spTree>
    <p:extLst>
      <p:ext uri="{BB962C8B-B14F-4D97-AF65-F5344CB8AC3E}">
        <p14:creationId xmlns:p14="http://schemas.microsoft.com/office/powerpoint/2010/main" val="22032288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Device Management Control System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822668" y="3545847"/>
            <a:ext cx="4296659" cy="2960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DMC (Regulator)</a:t>
            </a:r>
          </a:p>
        </p:txBody>
      </p:sp>
      <p:sp>
        <p:nvSpPr>
          <p:cNvPr id="57" name="Can 56"/>
          <p:cNvSpPr/>
          <p:nvPr/>
        </p:nvSpPr>
        <p:spPr>
          <a:xfrm>
            <a:off x="7016036" y="4300277"/>
            <a:ext cx="914400" cy="1216152"/>
          </a:xfrm>
          <a:prstGeom prst="can">
            <a:avLst/>
          </a:prstGeom>
          <a:solidFill>
            <a:srgbClr val="44546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956047" y="1350308"/>
            <a:ext cx="2168247" cy="931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Customs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14707" y="2445255"/>
            <a:ext cx="1847383" cy="10822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Industry/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Importers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659" y="2059440"/>
            <a:ext cx="1054407" cy="851960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429389" y="4754884"/>
            <a:ext cx="1847383" cy="1082272"/>
          </a:xfrm>
          <a:prstGeom prst="rect">
            <a:avLst/>
          </a:prstGeom>
          <a:solidFill>
            <a:srgbClr val="E9453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Illegal Market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21" y="2199903"/>
            <a:ext cx="658439" cy="655513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006" y="5631980"/>
            <a:ext cx="658439" cy="6555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E94532"/>
            </a:solidFill>
          </a:ln>
        </p:spPr>
      </p:pic>
      <p:cxnSp>
        <p:nvCxnSpPr>
          <p:cNvPr id="64" name="Elbow Connector 63"/>
          <p:cNvCxnSpPr>
            <a:stCxn id="59" idx="2"/>
          </p:cNvCxnSpPr>
          <p:nvPr/>
        </p:nvCxnSpPr>
        <p:spPr>
          <a:xfrm rot="16200000" flipH="1">
            <a:off x="2157906" y="2708019"/>
            <a:ext cx="817522" cy="2456539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276567" y="1790033"/>
            <a:ext cx="1523732" cy="620038"/>
          </a:xfrm>
          <a:prstGeom prst="bentConnector3">
            <a:avLst>
              <a:gd name="adj1" fmla="val 791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592" y="1380721"/>
            <a:ext cx="1246784" cy="777045"/>
          </a:xfrm>
          <a:prstGeom prst="rect">
            <a:avLst/>
          </a:prstGeom>
        </p:spPr>
      </p:pic>
      <p:cxnSp>
        <p:nvCxnSpPr>
          <p:cNvPr id="67" name="Elbow Connector 66"/>
          <p:cNvCxnSpPr/>
          <p:nvPr/>
        </p:nvCxnSpPr>
        <p:spPr>
          <a:xfrm rot="5400000">
            <a:off x="5376080" y="2973005"/>
            <a:ext cx="1336555" cy="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7130189" y="1799248"/>
            <a:ext cx="917511" cy="4896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4086698" y="1846054"/>
            <a:ext cx="917511" cy="4896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8079542" y="1346356"/>
            <a:ext cx="1469009" cy="914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  <p:cxnSp>
        <p:nvCxnSpPr>
          <p:cNvPr id="71" name="Elbow Connector 70"/>
          <p:cNvCxnSpPr/>
          <p:nvPr/>
        </p:nvCxnSpPr>
        <p:spPr>
          <a:xfrm rot="16200000" flipH="1">
            <a:off x="8458189" y="2566350"/>
            <a:ext cx="649267" cy="12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6200000" flipH="1">
            <a:off x="8959603" y="2363694"/>
            <a:ext cx="2111330" cy="933429"/>
          </a:xfrm>
          <a:prstGeom prst="bentConnector3">
            <a:avLst>
              <a:gd name="adj1" fmla="val -725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616012" y="3870263"/>
            <a:ext cx="2343525" cy="2570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 / End User</a:t>
            </a:r>
          </a:p>
          <a:p>
            <a:pPr algn="ctr"/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583" y="3991198"/>
            <a:ext cx="658439" cy="655513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363" y="2927038"/>
            <a:ext cx="658439" cy="6555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E94532"/>
            </a:solidFill>
          </a:ln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974" y="3006821"/>
            <a:ext cx="440133" cy="44013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0243" y="4187745"/>
            <a:ext cx="379659" cy="272128"/>
          </a:xfrm>
          <a:prstGeom prst="rect">
            <a:avLst/>
          </a:prstGeom>
        </p:spPr>
      </p:pic>
      <p:cxnSp>
        <p:nvCxnSpPr>
          <p:cNvPr id="78" name="Elbow Connector 77"/>
          <p:cNvCxnSpPr/>
          <p:nvPr/>
        </p:nvCxnSpPr>
        <p:spPr>
          <a:xfrm rot="10800000" flipV="1">
            <a:off x="8156322" y="5167454"/>
            <a:ext cx="1654727" cy="232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043" y="5610436"/>
            <a:ext cx="658439" cy="655513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283" y="5601839"/>
            <a:ext cx="658439" cy="655513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819" y="5583952"/>
            <a:ext cx="658439" cy="655513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</p:pic>
      <p:sp>
        <p:nvSpPr>
          <p:cNvPr id="82" name="Rectangle 81"/>
          <p:cNvSpPr/>
          <p:nvPr/>
        </p:nvSpPr>
        <p:spPr>
          <a:xfrm>
            <a:off x="4274915" y="3971245"/>
            <a:ext cx="2361040" cy="18425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Set of Guidelines/Process</a:t>
            </a:r>
          </a:p>
        </p:txBody>
      </p:sp>
      <p:cxnSp>
        <p:nvCxnSpPr>
          <p:cNvPr id="83" name="Elbow Connector 82"/>
          <p:cNvCxnSpPr>
            <a:endCxn id="66" idx="2"/>
          </p:cNvCxnSpPr>
          <p:nvPr/>
        </p:nvCxnSpPr>
        <p:spPr>
          <a:xfrm rot="5400000" flipH="1" flipV="1">
            <a:off x="1307431" y="3157876"/>
            <a:ext cx="3139663" cy="1139447"/>
          </a:xfrm>
          <a:prstGeom prst="bentConnector3">
            <a:avLst>
              <a:gd name="adj1" fmla="val 172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740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227696"/>
              </p:ext>
            </p:extLst>
          </p:nvPr>
        </p:nvGraphicFramePr>
        <p:xfrm>
          <a:off x="757239" y="1766889"/>
          <a:ext cx="10474325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Document" r:id="rId3" imgW="5880100" imgH="2768600" progId="Word.Document.12">
                  <p:embed/>
                </p:oleObj>
              </mc:Choice>
              <mc:Fallback>
                <p:oleObj name="Document" r:id="rId3" imgW="5880100" imgH="2768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9" y="1766889"/>
                        <a:ext cx="10474325" cy="394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4240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Overview - Contd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46219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346353"/>
              </p:ext>
            </p:extLst>
          </p:nvPr>
        </p:nvGraphicFramePr>
        <p:xfrm>
          <a:off x="757238" y="1433513"/>
          <a:ext cx="10474325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5880100" imgH="3238500" progId="Word.Document.12">
                  <p:embed/>
                </p:oleObj>
              </mc:Choice>
              <mc:Fallback>
                <p:oleObj name="Document" r:id="rId3" imgW="5880100" imgH="323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1433513"/>
                        <a:ext cx="10474325" cy="460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5994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- Feature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062172"/>
              </p:ext>
            </p:extLst>
          </p:nvPr>
        </p:nvGraphicFramePr>
        <p:xfrm>
          <a:off x="463550" y="1258888"/>
          <a:ext cx="10474325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Document" r:id="rId3" imgW="5880100" imgH="2667000" progId="Word.Document.12">
                  <p:embed/>
                </p:oleObj>
              </mc:Choice>
              <mc:Fallback>
                <p:oleObj name="Document" r:id="rId3" imgW="5880100" imgH="266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550" y="1258888"/>
                        <a:ext cx="10474325" cy="3795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7214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- Feature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795449"/>
              </p:ext>
            </p:extLst>
          </p:nvPr>
        </p:nvGraphicFramePr>
        <p:xfrm>
          <a:off x="333375" y="1388181"/>
          <a:ext cx="10474325" cy="421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Document" r:id="rId3" imgW="5880100" imgH="2959100" progId="Word.Document.12">
                  <p:embed/>
                </p:oleObj>
              </mc:Choice>
              <mc:Fallback>
                <p:oleObj name="Document" r:id="rId3" imgW="5880100" imgH="2959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375" y="1388181"/>
                        <a:ext cx="10474325" cy="421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08202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Platform –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3068067" y="3167702"/>
            <a:ext cx="6264567" cy="33387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CEIR (Hosted in DMC IT Network)</a:t>
            </a:r>
          </a:p>
        </p:txBody>
      </p:sp>
      <p:sp>
        <p:nvSpPr>
          <p:cNvPr id="86" name="Can 85"/>
          <p:cNvSpPr/>
          <p:nvPr/>
        </p:nvSpPr>
        <p:spPr>
          <a:xfrm>
            <a:off x="5845891" y="4500042"/>
            <a:ext cx="914400" cy="1549980"/>
          </a:xfrm>
          <a:prstGeom prst="can">
            <a:avLst/>
          </a:prstGeom>
          <a:solidFill>
            <a:srgbClr val="44546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269991" y="1221887"/>
            <a:ext cx="1536840" cy="8185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Customs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926243" y="1218128"/>
            <a:ext cx="1583104" cy="836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Industry/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</a:rPr>
              <a:t>Importers</a:t>
            </a:r>
          </a:p>
        </p:txBody>
      </p:sp>
      <p:cxnSp>
        <p:nvCxnSpPr>
          <p:cNvPr id="89" name="Elbow Connector 88"/>
          <p:cNvCxnSpPr/>
          <p:nvPr/>
        </p:nvCxnSpPr>
        <p:spPr>
          <a:xfrm rot="16200000" flipH="1">
            <a:off x="1052016" y="2566351"/>
            <a:ext cx="649267" cy="12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13809" y="1203058"/>
            <a:ext cx="1983784" cy="780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Manufacturer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69407" y="1231597"/>
            <a:ext cx="1920307" cy="723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Retailer/Distributor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0152185" y="1227038"/>
            <a:ext cx="1877495" cy="7420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End User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</a:rPr>
              <a:t>(Local/Expat/Foreigner)</a:t>
            </a:r>
          </a:p>
        </p:txBody>
      </p:sp>
      <p:sp>
        <p:nvSpPr>
          <p:cNvPr id="93" name="Can 92"/>
          <p:cNvSpPr/>
          <p:nvPr/>
        </p:nvSpPr>
        <p:spPr>
          <a:xfrm>
            <a:off x="477242" y="3419730"/>
            <a:ext cx="965123" cy="614953"/>
          </a:xfrm>
          <a:prstGeom prst="can">
            <a:avLst/>
          </a:prstGeom>
          <a:solidFill>
            <a:srgbClr val="A9D18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DB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60" y="3090448"/>
            <a:ext cx="894029" cy="894029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285404" y="2468525"/>
            <a:ext cx="94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TAC </a:t>
            </a:r>
          </a:p>
          <a:p>
            <a:r>
              <a:rPr lang="en-US" sz="1200" dirty="0"/>
              <a:t>Allocation Process</a:t>
            </a:r>
          </a:p>
        </p:txBody>
      </p:sp>
      <p:cxnSp>
        <p:nvCxnSpPr>
          <p:cNvPr id="96" name="Elbow Connector 95"/>
          <p:cNvCxnSpPr/>
          <p:nvPr/>
        </p:nvCxnSpPr>
        <p:spPr>
          <a:xfrm>
            <a:off x="2327553" y="1624216"/>
            <a:ext cx="540739" cy="24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E945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>
            <a:off x="4634735" y="1591120"/>
            <a:ext cx="540739" cy="24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E945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6927647" y="1643637"/>
            <a:ext cx="540739" cy="24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E945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>
            <a:off x="9505960" y="1639079"/>
            <a:ext cx="540739" cy="24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E945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16200000" flipH="1">
            <a:off x="1740515" y="2311111"/>
            <a:ext cx="444779" cy="1274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726681" y="2611215"/>
            <a:ext cx="8783881" cy="12499"/>
          </a:xfrm>
          <a:prstGeom prst="line">
            <a:avLst/>
          </a:prstGeom>
          <a:ln w="38100" cmpd="sng"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16200000" flipH="1">
            <a:off x="3462614" y="2335090"/>
            <a:ext cx="444779" cy="1274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>
            <a:off x="0" y="6166892"/>
            <a:ext cx="540739" cy="244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E945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51855" y="6016929"/>
            <a:ext cx="188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Device Physical Flow</a:t>
            </a:r>
          </a:p>
        </p:txBody>
      </p:sp>
      <p:cxnSp>
        <p:nvCxnSpPr>
          <p:cNvPr id="105" name="Elbow Connector 104"/>
          <p:cNvCxnSpPr/>
          <p:nvPr/>
        </p:nvCxnSpPr>
        <p:spPr>
          <a:xfrm rot="16200000" flipH="1">
            <a:off x="5855417" y="2287725"/>
            <a:ext cx="444779" cy="1274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6200000" flipH="1">
            <a:off x="8390921" y="2325973"/>
            <a:ext cx="444779" cy="12743"/>
          </a:xfrm>
          <a:prstGeom prst="bentConnector3">
            <a:avLst>
              <a:gd name="adj1" fmla="val -1329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rot="5400000">
            <a:off x="9858841" y="2172510"/>
            <a:ext cx="668462" cy="20052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5850848" y="2911002"/>
            <a:ext cx="444779" cy="1274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>
            <a:off x="970365" y="4109451"/>
            <a:ext cx="2069163" cy="998825"/>
          </a:xfrm>
          <a:prstGeom prst="bentConnector3">
            <a:avLst>
              <a:gd name="adj1" fmla="val -345"/>
            </a:avLst>
          </a:prstGeom>
          <a:ln w="38100" cmpd="sng">
            <a:solidFill>
              <a:srgbClr val="00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74265" y="2763616"/>
            <a:ext cx="260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7857" y="5255001"/>
            <a:ext cx="260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395186" y="4494710"/>
            <a:ext cx="970367" cy="1512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Set of GSMA</a:t>
            </a:r>
          </a:p>
          <a:p>
            <a:pPr algn="ctr"/>
            <a:r>
              <a:rPr lang="en-US" sz="1600" b="1" dirty="0"/>
              <a:t>Process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267847" y="3267583"/>
            <a:ext cx="1540011" cy="2702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Secured API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64397" y="3287005"/>
            <a:ext cx="1475463" cy="305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Web Client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309677" y="4485596"/>
            <a:ext cx="700217" cy="15073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numCol="1" rtlCol="0" anchor="ctr" anchorCtr="0"/>
          <a:lstStyle/>
          <a:p>
            <a:pPr algn="ctr"/>
            <a:r>
              <a:rPr lang="en-US" sz="2400" b="1" baseline="4000" dirty="0"/>
              <a:t>Secure</a:t>
            </a:r>
          </a:p>
          <a:p>
            <a:pPr algn="ctr"/>
            <a:r>
              <a:rPr lang="en-US" sz="2400" b="1" baseline="4000" dirty="0"/>
              <a:t>HTTP</a:t>
            </a:r>
          </a:p>
          <a:p>
            <a:pPr algn="ctr"/>
            <a:r>
              <a:rPr lang="en-US" sz="2400" b="1" baseline="4000" dirty="0"/>
              <a:t>Interface</a:t>
            </a:r>
          </a:p>
        </p:txBody>
      </p:sp>
      <p:cxnSp>
        <p:nvCxnSpPr>
          <p:cNvPr id="116" name="Straight Arrow Connector 115"/>
          <p:cNvCxnSpPr>
            <a:endCxn id="86" idx="2"/>
          </p:cNvCxnSpPr>
          <p:nvPr/>
        </p:nvCxnSpPr>
        <p:spPr>
          <a:xfrm flipV="1">
            <a:off x="5551063" y="5275032"/>
            <a:ext cx="294828" cy="18738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076674" y="5299012"/>
            <a:ext cx="294828" cy="18738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359885" y="4176239"/>
            <a:ext cx="4571" cy="275667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47284" y="6283480"/>
            <a:ext cx="188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Device Logical Flow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1" y="6463823"/>
            <a:ext cx="527993" cy="1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821101" y="5279503"/>
            <a:ext cx="356753" cy="14269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7201821" y="4532959"/>
            <a:ext cx="970367" cy="1512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Set of</a:t>
            </a:r>
          </a:p>
          <a:p>
            <a:pPr algn="ctr"/>
            <a:r>
              <a:rPr lang="en-US" sz="1600" b="1" dirty="0"/>
              <a:t>Operator Process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527956" y="4523845"/>
            <a:ext cx="700217" cy="15073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numCol="1" rtlCol="0" anchor="ctr" anchorCtr="0"/>
          <a:lstStyle/>
          <a:p>
            <a:pPr algn="ctr"/>
            <a:endParaRPr lang="en-US" b="1" baseline="4000" dirty="0"/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8157910" y="5260675"/>
            <a:ext cx="356753" cy="14269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291818" y="3890859"/>
            <a:ext cx="5869575" cy="2328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Set of Process(One set of each User Type)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9860628" y="4445002"/>
            <a:ext cx="2126241" cy="20569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…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Operator ‘s Network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3"/>
          <a:srcRect l="37665" t="6420" r="37761" b="12873"/>
          <a:stretch/>
        </p:blipFill>
        <p:spPr>
          <a:xfrm>
            <a:off x="11114811" y="4584526"/>
            <a:ext cx="540000" cy="903600"/>
          </a:xfrm>
          <a:prstGeom prst="rect">
            <a:avLst/>
          </a:prstGeom>
        </p:spPr>
      </p:pic>
      <p:sp>
        <p:nvSpPr>
          <p:cNvPr id="128" name="Can 127"/>
          <p:cNvSpPr/>
          <p:nvPr/>
        </p:nvSpPr>
        <p:spPr>
          <a:xfrm>
            <a:off x="11378895" y="5012904"/>
            <a:ext cx="423308" cy="62776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DB</a:t>
            </a: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3"/>
          <a:srcRect l="37665" t="6420" r="37761" b="12873"/>
          <a:stretch/>
        </p:blipFill>
        <p:spPr>
          <a:xfrm>
            <a:off x="10092499" y="4618217"/>
            <a:ext cx="540000" cy="903600"/>
          </a:xfrm>
          <a:prstGeom prst="rect">
            <a:avLst/>
          </a:prstGeom>
        </p:spPr>
      </p:pic>
      <p:sp>
        <p:nvSpPr>
          <p:cNvPr id="130" name="Can 129"/>
          <p:cNvSpPr/>
          <p:nvPr/>
        </p:nvSpPr>
        <p:spPr>
          <a:xfrm>
            <a:off x="10356583" y="5046595"/>
            <a:ext cx="423308" cy="62776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DB</a:t>
            </a:r>
          </a:p>
        </p:txBody>
      </p:sp>
      <p:cxnSp>
        <p:nvCxnSpPr>
          <p:cNvPr id="131" name="Elbow Connector 130"/>
          <p:cNvCxnSpPr/>
          <p:nvPr/>
        </p:nvCxnSpPr>
        <p:spPr>
          <a:xfrm rot="10800000" flipV="1">
            <a:off x="9361172" y="5065467"/>
            <a:ext cx="356752" cy="1427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261840" y="5223023"/>
            <a:ext cx="61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FTP/HTTPs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4986611" y="3411551"/>
            <a:ext cx="276260" cy="37654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4838116" y="3596365"/>
            <a:ext cx="4571" cy="275667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7258510" y="3294262"/>
            <a:ext cx="1475463" cy="3052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SMS Interface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8020373" y="3621764"/>
            <a:ext cx="4571" cy="275667"/>
          </a:xfrm>
          <a:prstGeom prst="straightConnector1">
            <a:avLst/>
          </a:prstGeom>
          <a:ln w="38100" cmpd="sng">
            <a:solidFill>
              <a:srgbClr val="0066B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9795313" y="3164116"/>
            <a:ext cx="2124545" cy="11538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SMS/Payment Gateway  Network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3"/>
          <a:srcRect l="37665" t="6420" r="37761" b="12873"/>
          <a:stretch/>
        </p:blipFill>
        <p:spPr>
          <a:xfrm>
            <a:off x="10607756" y="3269746"/>
            <a:ext cx="540000" cy="521646"/>
          </a:xfrm>
          <a:prstGeom prst="rect">
            <a:avLst/>
          </a:prstGeom>
        </p:spPr>
      </p:pic>
      <p:cxnSp>
        <p:nvCxnSpPr>
          <p:cNvPr id="139" name="Elbow Connector 138"/>
          <p:cNvCxnSpPr/>
          <p:nvPr/>
        </p:nvCxnSpPr>
        <p:spPr>
          <a:xfrm rot="10800000" flipV="1">
            <a:off x="9386571" y="3457996"/>
            <a:ext cx="356752" cy="1427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178381" y="3579281"/>
            <a:ext cx="763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0779891" y="2039665"/>
            <a:ext cx="1412109" cy="1185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Law Agency/Immigration/TRC/Operator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>
            <a:off x="10527273" y="2623712"/>
            <a:ext cx="421075" cy="19012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511089" y="4538112"/>
            <a:ext cx="700217" cy="15073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numCol="1" rtlCol="0" anchor="ctr" anchorCtr="0"/>
          <a:lstStyle/>
          <a:p>
            <a:pPr algn="ctr"/>
            <a:endParaRPr lang="en-US" sz="2400" b="1" baseline="4000" dirty="0"/>
          </a:p>
          <a:p>
            <a:pPr algn="ctr"/>
            <a:r>
              <a:rPr lang="en-US" sz="2400" b="1" baseline="4000" dirty="0"/>
              <a:t>HTTPs/FTP</a:t>
            </a:r>
          </a:p>
          <a:p>
            <a:pPr algn="ctr"/>
            <a:r>
              <a:rPr lang="en-US" sz="2400" b="1" baseline="40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799110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67371" y="1525480"/>
            <a:ext cx="9646863" cy="50801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Product 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Platform –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94755" y="1702982"/>
            <a:ext cx="1350648" cy="1174642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rgbClr val="8606B6"/>
            </a:extrusion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Consignment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945403" y="1702982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Stock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9561" y="1702982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Grievance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60209" y="1707498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8533" y="2882142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Stolen and </a:t>
            </a:r>
          </a:p>
          <a:p>
            <a:pPr algn="ctr"/>
            <a:r>
              <a:rPr lang="en-US" sz="1600" b="1" dirty="0"/>
              <a:t>Recovery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49181" y="2882142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Block and Unblock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13340" y="2882142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Grey List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63988" y="2886658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Black</a:t>
            </a:r>
          </a:p>
          <a:p>
            <a:pPr algn="ctr"/>
            <a:r>
              <a:rPr lang="en-US" sz="1600" b="1" dirty="0"/>
              <a:t>List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14636" y="1698504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Register Device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0857" y="2886658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Register </a:t>
            </a:r>
          </a:p>
          <a:p>
            <a:pPr algn="ctr"/>
            <a:r>
              <a:rPr lang="en-US" sz="1600" b="1" dirty="0"/>
              <a:t>User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02312" y="4061302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Anonymous</a:t>
            </a:r>
          </a:p>
          <a:p>
            <a:pPr algn="ctr"/>
            <a:r>
              <a:rPr lang="en-US" sz="1600" b="1" dirty="0"/>
              <a:t>Stock</a:t>
            </a:r>
          </a:p>
          <a:p>
            <a:pPr algn="ctr"/>
            <a:r>
              <a:rPr lang="en-US" sz="1600" b="1" dirty="0"/>
              <a:t>Upload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52960" y="4061302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Check IMEI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17119" y="4061302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Policy </a:t>
            </a:r>
          </a:p>
          <a:p>
            <a:pPr algn="ctr"/>
            <a:r>
              <a:rPr lang="en-US" sz="1600" b="1" dirty="0"/>
              <a:t>And Rules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67767" y="4065818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GSMA</a:t>
            </a:r>
          </a:p>
          <a:p>
            <a:pPr algn="ctr"/>
            <a:r>
              <a:rPr lang="en-US" sz="1600" b="1" dirty="0"/>
              <a:t>Integration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14636" y="4065818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SMS Integration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06091" y="5226952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ETL Integration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56739" y="5226952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Audit</a:t>
            </a:r>
          </a:p>
          <a:p>
            <a:pPr algn="ctr"/>
            <a:r>
              <a:rPr lang="en-US" sz="1600" b="1" dirty="0"/>
              <a:t>Management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20899" y="5226952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SLA </a:t>
            </a:r>
          </a:p>
          <a:p>
            <a:pPr algn="ctr"/>
            <a:r>
              <a:rPr lang="en-US" sz="1600" b="1" dirty="0"/>
              <a:t>Management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71547" y="5231468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Alert Management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18415" y="5231468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Reporting</a:t>
            </a:r>
          </a:p>
          <a:p>
            <a:pPr algn="ctr"/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8383027" y="1702294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Visa Update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79247" y="2876938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Configuration</a:t>
            </a:r>
          </a:p>
          <a:p>
            <a:pPr algn="ctr"/>
            <a:r>
              <a:rPr lang="en-US" sz="1600" b="1" dirty="0"/>
              <a:t>Management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83027" y="4069608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Payment</a:t>
            </a:r>
          </a:p>
          <a:p>
            <a:pPr algn="ctr"/>
            <a:r>
              <a:rPr lang="en-US" sz="1600" b="1" dirty="0"/>
              <a:t>Integration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386805" y="5235258"/>
            <a:ext cx="1350648" cy="11746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Customer</a:t>
            </a:r>
          </a:p>
          <a:p>
            <a:pPr algn="ctr"/>
            <a:r>
              <a:rPr lang="en-US" sz="1600" b="1" dirty="0"/>
              <a:t>Care</a:t>
            </a:r>
          </a:p>
          <a:p>
            <a:pPr algn="ctr"/>
            <a:r>
              <a:rPr lang="en-US" sz="1600" b="1" dirty="0"/>
              <a:t> Interface</a:t>
            </a:r>
          </a:p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06585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Platform – Integration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72609" y="1070064"/>
            <a:ext cx="1517327" cy="41687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020209" y="1200197"/>
            <a:ext cx="1517327" cy="42173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867809" y="1352596"/>
            <a:ext cx="1517327" cy="426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15409" y="1504996"/>
            <a:ext cx="1517327" cy="457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2155535" y="180662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	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823493" y="1878974"/>
            <a:ext cx="457108" cy="9477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36" y="2089000"/>
            <a:ext cx="642937" cy="642937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917535" y="1995533"/>
            <a:ext cx="1295400" cy="8298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DMC IT Network</a:t>
            </a:r>
          </a:p>
        </p:txBody>
      </p:sp>
      <p:cxnSp>
        <p:nvCxnSpPr>
          <p:cNvPr id="15" name="Straight Arrow Connector 14"/>
          <p:cNvCxnSpPr>
            <a:stCxn id="13" idx="3"/>
            <a:endCxn id="14" idx="2"/>
          </p:cNvCxnSpPr>
          <p:nvPr/>
        </p:nvCxnSpPr>
        <p:spPr>
          <a:xfrm flipV="1">
            <a:off x="2417473" y="2410468"/>
            <a:ext cx="504081" cy="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14521" y="2571798"/>
            <a:ext cx="457108" cy="9477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12431" y="1243061"/>
            <a:ext cx="457108" cy="9477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8861135" y="4684571"/>
            <a:ext cx="457108" cy="9477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212431" y="4703256"/>
            <a:ext cx="457108" cy="947737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593935" y="1504996"/>
            <a:ext cx="1524000" cy="1810940"/>
            <a:chOff x="3657600" y="762000"/>
            <a:chExt cx="1371600" cy="147280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3657600" y="762000"/>
              <a:ext cx="1371600" cy="147280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962400" y="957263"/>
              <a:ext cx="457108" cy="94773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4200832" y="1109663"/>
              <a:ext cx="457108" cy="94773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  <p:cxnSp>
        <p:nvCxnSpPr>
          <p:cNvPr id="21" name="Straight Arrow Connector 20"/>
          <p:cNvCxnSpPr>
            <a:stCxn id="14" idx="0"/>
            <a:endCxn id="65" idx="1"/>
          </p:cNvCxnSpPr>
          <p:nvPr/>
        </p:nvCxnSpPr>
        <p:spPr>
          <a:xfrm>
            <a:off x="4211857" y="2410466"/>
            <a:ext cx="382079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24072" y="1504998"/>
            <a:ext cx="966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CEIR System </a:t>
            </a:r>
          </a:p>
        </p:txBody>
      </p:sp>
      <p:cxnSp>
        <p:nvCxnSpPr>
          <p:cNvPr id="23" name="Elbow Connector 22"/>
          <p:cNvCxnSpPr>
            <a:stCxn id="65" idx="3"/>
          </p:cNvCxnSpPr>
          <p:nvPr/>
        </p:nvCxnSpPr>
        <p:spPr>
          <a:xfrm>
            <a:off x="6117935" y="2410466"/>
            <a:ext cx="1697196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5" idx="3"/>
            <a:endCxn id="17" idx="1"/>
          </p:cNvCxnSpPr>
          <p:nvPr/>
        </p:nvCxnSpPr>
        <p:spPr>
          <a:xfrm flipV="1">
            <a:off x="6117935" y="1716928"/>
            <a:ext cx="1094496" cy="69353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5" idx="3"/>
            <a:endCxn id="16" idx="1"/>
          </p:cNvCxnSpPr>
          <p:nvPr/>
        </p:nvCxnSpPr>
        <p:spPr>
          <a:xfrm>
            <a:off x="6117933" y="2410468"/>
            <a:ext cx="1096587" cy="63519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5" idx="3"/>
            <a:endCxn id="19" idx="1"/>
          </p:cNvCxnSpPr>
          <p:nvPr/>
        </p:nvCxnSpPr>
        <p:spPr>
          <a:xfrm>
            <a:off x="6117935" y="2410468"/>
            <a:ext cx="1094496" cy="2766657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394532" y="4663137"/>
            <a:ext cx="843012" cy="1211572"/>
            <a:chOff x="7843299" y="2373058"/>
            <a:chExt cx="843012" cy="1211572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8001000" y="2373058"/>
              <a:ext cx="457108" cy="947737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843299" y="3323020"/>
              <a:ext cx="843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/>
                <a:t>OTA Server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708735" y="5646111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Collector</a:t>
            </a:r>
          </a:p>
          <a:p>
            <a:r>
              <a:rPr lang="en-US" sz="1100" b="1" dirty="0"/>
              <a:t> 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21324" y="5611399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Mediation</a:t>
            </a:r>
          </a:p>
          <a:p>
            <a:r>
              <a:rPr lang="en-US" sz="1100" b="1" dirty="0"/>
              <a:t> Server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21325" y="3486196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 PRTG Server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69539" y="1090986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Email Server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5738" y="2785871"/>
            <a:ext cx="96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SMS Server</a:t>
            </a:r>
          </a:p>
        </p:txBody>
      </p:sp>
      <p:cxnSp>
        <p:nvCxnSpPr>
          <p:cNvPr id="33" name="Straight Connector 32"/>
          <p:cNvCxnSpPr>
            <a:stCxn id="19" idx="3"/>
            <a:endCxn id="18" idx="1"/>
          </p:cNvCxnSpPr>
          <p:nvPr/>
        </p:nvCxnSpPr>
        <p:spPr>
          <a:xfrm flipV="1">
            <a:off x="7669539" y="5158440"/>
            <a:ext cx="1191596" cy="1868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22135" y="2691186"/>
            <a:ext cx="1049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Customer Care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51334" y="1518152"/>
            <a:ext cx="42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SMTP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07538" y="3909642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 HTTPs 	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65766" y="3130022"/>
            <a:ext cx="70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Agent-based Interface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08735" y="1608999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Operator IT Network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829265" y="3930309"/>
            <a:ext cx="634425" cy="801293"/>
            <a:chOff x="381000" y="3411140"/>
            <a:chExt cx="329625" cy="441811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25" y="3411140"/>
              <a:ext cx="304800" cy="3048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3523326"/>
              <a:ext cx="329625" cy="329625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876371" y="4713770"/>
            <a:ext cx="580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Users* </a:t>
            </a:r>
          </a:p>
        </p:txBody>
      </p:sp>
      <p:sp>
        <p:nvSpPr>
          <p:cNvPr id="41" name="Cloud 40"/>
          <p:cNvSpPr/>
          <p:nvPr/>
        </p:nvSpPr>
        <p:spPr>
          <a:xfrm>
            <a:off x="3069935" y="4019596"/>
            <a:ext cx="1295400" cy="8298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Public Network</a:t>
            </a:r>
          </a:p>
        </p:txBody>
      </p:sp>
      <p:cxnSp>
        <p:nvCxnSpPr>
          <p:cNvPr id="42" name="Straight Arrow Connector 41"/>
          <p:cNvCxnSpPr>
            <a:stCxn id="62" idx="3"/>
            <a:endCxn id="41" idx="2"/>
          </p:cNvCxnSpPr>
          <p:nvPr/>
        </p:nvCxnSpPr>
        <p:spPr>
          <a:xfrm>
            <a:off x="2463688" y="4432679"/>
            <a:ext cx="610264" cy="18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1" idx="0"/>
            <a:endCxn id="65" idx="2"/>
          </p:cNvCxnSpPr>
          <p:nvPr/>
        </p:nvCxnSpPr>
        <p:spPr>
          <a:xfrm flipV="1">
            <a:off x="4364257" y="3315938"/>
            <a:ext cx="991679" cy="1118593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41535" y="424819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  HTTPS	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16903" y="424819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  HTTPS	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17535" y="5467396"/>
            <a:ext cx="1604991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</a:rPr>
              <a:t>GSMA</a:t>
            </a:r>
          </a:p>
        </p:txBody>
      </p:sp>
      <p:cxnSp>
        <p:nvCxnSpPr>
          <p:cNvPr id="47" name="Straight Arrow Connector 46"/>
          <p:cNvCxnSpPr>
            <a:stCxn id="41" idx="1"/>
            <a:endCxn id="46" idx="0"/>
          </p:cNvCxnSpPr>
          <p:nvPr/>
        </p:nvCxnSpPr>
        <p:spPr>
          <a:xfrm>
            <a:off x="3717635" y="4848578"/>
            <a:ext cx="2396" cy="61881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9456481" y="1814961"/>
            <a:ext cx="857958" cy="1487206"/>
            <a:chOff x="7931757" y="914400"/>
            <a:chExt cx="857958" cy="1487206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951308" y="914400"/>
              <a:ext cx="457108" cy="947737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7931757" y="1970719"/>
              <a:ext cx="8579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/>
                <a:t>MSC /SGSN </a:t>
              </a:r>
            </a:p>
            <a:p>
              <a:r>
                <a:rPr lang="en-US" sz="1100" b="1" dirty="0"/>
                <a:t>Server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415742" y="1891161"/>
            <a:ext cx="614809" cy="1197158"/>
            <a:chOff x="7793607" y="914400"/>
            <a:chExt cx="614809" cy="1197158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951308" y="914400"/>
              <a:ext cx="457108" cy="947737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7793607" y="1849948"/>
              <a:ext cx="1846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b="1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393535" y="7004552"/>
            <a:ext cx="9404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/>
              <a:t>Users*: Importers, Customs, Police, Dealer, NID Register, Immigration Department, TRC, Company Registration Department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22335" y="4900243"/>
            <a:ext cx="881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  HTTPS        	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53212" y="497538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FTP	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21541" y="1977089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  HTTPS	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7962608" y="3469064"/>
            <a:ext cx="457108" cy="94773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7745738" y="4464716"/>
            <a:ext cx="956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Payment GW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665766" y="4133776"/>
            <a:ext cx="129684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TextBox 72"/>
          <p:cNvSpPr txBox="1"/>
          <p:nvPr/>
        </p:nvSpPr>
        <p:spPr>
          <a:xfrm>
            <a:off x="6528720" y="2224313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 HTTP 	</a:t>
            </a:r>
          </a:p>
        </p:txBody>
      </p:sp>
    </p:spTree>
    <p:extLst>
      <p:ext uri="{BB962C8B-B14F-4D97-AF65-F5344CB8AC3E}">
        <p14:creationId xmlns:p14="http://schemas.microsoft.com/office/powerpoint/2010/main" val="15451205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163827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4" y="492574"/>
            <a:ext cx="4004351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7" y="1764408"/>
            <a:ext cx="6929080" cy="3657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Product/Platform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About CEIR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Use Case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Stakeholder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Deployment Architecture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Integration Touch Points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109257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Platform – Integration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879" y="1205890"/>
            <a:ext cx="109172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ETL for Operator CDR via FTP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Bulk SMS Aggregator for sending SMS over HTTP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Email Server for sending e-mails over SMTP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PRTG for alerts over </a:t>
            </a:r>
            <a:r>
              <a:rPr lang="en-US" sz="2400" dirty="0" err="1"/>
              <a:t>ssh</a:t>
            </a:r>
            <a:r>
              <a:rPr lang="en-US" sz="2400" dirty="0"/>
              <a:t> based interface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GSMA over HTTP(s) for global blacklist/TAC details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Payment Gateway for Device Activation Fee over HTTPs</a:t>
            </a:r>
          </a:p>
          <a:p>
            <a:pPr marL="342900" indent="-342900">
              <a:buFont typeface="Arial"/>
              <a:buChar char="•"/>
            </a:pPr>
            <a:endParaRPr lang="en-US" sz="2400" b="1" u="sng" dirty="0"/>
          </a:p>
          <a:p>
            <a:pPr marL="342900" indent="-342900">
              <a:buFont typeface="Arial"/>
              <a:buChar char="•"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7673096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Databases – Stakeholder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319285"/>
              </p:ext>
            </p:extLst>
          </p:nvPr>
        </p:nvGraphicFramePr>
        <p:xfrm>
          <a:off x="333375" y="1079500"/>
          <a:ext cx="10474325" cy="48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Document" r:id="rId3" imgW="5880100" imgH="3390900" progId="Word.Document.12">
                  <p:embed/>
                </p:oleObj>
              </mc:Choice>
              <mc:Fallback>
                <p:oleObj name="Document" r:id="rId3" imgW="5880100" imgH="3390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375" y="1079500"/>
                        <a:ext cx="10474325" cy="482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24197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46219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6" y="1722795"/>
            <a:ext cx="9659261" cy="42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4171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Redundancy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05348" y="1656837"/>
            <a:ext cx="1334252" cy="3067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735500" y="1656837"/>
            <a:ext cx="1334252" cy="30675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86975" y="5216037"/>
            <a:ext cx="4093836" cy="369330"/>
          </a:xfrm>
          <a:prstGeom prst="rect">
            <a:avLst/>
          </a:prstGeom>
          <a:solidFill>
            <a:srgbClr val="ED7D3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Heart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Beat Layer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31282" y="2530026"/>
            <a:ext cx="1445679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640" y="1561074"/>
            <a:ext cx="6339388" cy="4678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Single IP between two servers called virtual IP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Each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server has physical IP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baseline="0" dirty="0"/>
              <a:t>Virtual</a:t>
            </a:r>
            <a:r>
              <a:rPr lang="en-US" sz="2800" dirty="0"/>
              <a:t> IP is managed by Heart beat layer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Active / Standby Configuration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/>
              <a:t>Virtual IP is on the active server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414206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818"/>
            <a:ext cx="9070253" cy="800554"/>
          </a:xfrm>
        </p:spPr>
        <p:txBody>
          <a:bodyPr/>
          <a:lstStyle/>
          <a:p>
            <a:r>
              <a:rPr lang="en-IN" dirty="0"/>
              <a:t>System Configuration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1219200"/>
            <a:ext cx="10744200" cy="5029200"/>
          </a:xfrm>
        </p:spPr>
        <p:txBody>
          <a:bodyPr>
            <a:normAutofit fontScale="85000" lnSpcReduction="10000"/>
          </a:bodyPr>
          <a:lstStyle/>
          <a:p>
            <a:r>
              <a:rPr lang="en-IN" sz="2400" b="1" dirty="0">
                <a:effectLst/>
              </a:rPr>
              <a:t>Two Phases</a:t>
            </a:r>
          </a:p>
          <a:p>
            <a:pPr lvl="1"/>
            <a:r>
              <a:rPr lang="en-IN" b="1" dirty="0">
                <a:effectLst/>
              </a:rPr>
              <a:t>Grace (Phase I)</a:t>
            </a:r>
          </a:p>
          <a:p>
            <a:pPr lvl="1"/>
            <a:r>
              <a:rPr lang="en-IN" b="1" dirty="0">
                <a:effectLst/>
              </a:rPr>
              <a:t>Post Grace (Phase II)</a:t>
            </a:r>
          </a:p>
          <a:p>
            <a:pPr lvl="1">
              <a:buNone/>
            </a:pPr>
            <a:endParaRPr lang="en-IN" b="1" dirty="0">
              <a:effectLst/>
            </a:endParaRPr>
          </a:p>
          <a:p>
            <a:r>
              <a:rPr lang="en-IN" b="1" dirty="0">
                <a:effectLst/>
              </a:rPr>
              <a:t>System Policy/Rules will be applied in post grace period. </a:t>
            </a:r>
          </a:p>
          <a:p>
            <a:r>
              <a:rPr lang="en-IN" b="1" dirty="0">
                <a:effectLst/>
              </a:rPr>
              <a:t>Grace period is for building the system database</a:t>
            </a:r>
          </a:p>
          <a:p>
            <a:r>
              <a:rPr lang="en-IN" b="1" dirty="0">
                <a:effectLst/>
              </a:rPr>
              <a:t>Each Policy will have a order and priority. If any policy execution fail, then the action would happen as per defined logic</a:t>
            </a:r>
          </a:p>
          <a:p>
            <a:endParaRPr lang="en-IN" b="1" dirty="0">
              <a:effectLst/>
            </a:endParaRPr>
          </a:p>
          <a:p>
            <a:r>
              <a:rPr lang="en-IN" b="1" dirty="0">
                <a:effectLst/>
              </a:rPr>
              <a:t>Actions</a:t>
            </a:r>
          </a:p>
          <a:p>
            <a:pPr lvl="1"/>
            <a:r>
              <a:rPr lang="en-IN" b="1" dirty="0">
                <a:effectLst/>
              </a:rPr>
              <a:t>System Regularized – </a:t>
            </a:r>
            <a:r>
              <a:rPr lang="en-US" b="1" dirty="0">
                <a:effectLst/>
              </a:rPr>
              <a:t>The system regularize will be done in grace period, wherein all the devices will be allowed to operate in the network irrespective of policy violation </a:t>
            </a:r>
            <a:endParaRPr lang="en-IN" b="1" dirty="0">
              <a:effectLst/>
            </a:endParaRPr>
          </a:p>
          <a:p>
            <a:pPr lvl="1"/>
            <a:r>
              <a:rPr lang="en-IN" b="1" dirty="0">
                <a:effectLst/>
              </a:rPr>
              <a:t>User Regularised – </a:t>
            </a:r>
            <a:r>
              <a:rPr lang="en-US" b="1" dirty="0">
                <a:effectLst/>
              </a:rPr>
              <a:t>The User regularize is in post grace period, where the blocking/unblocking of device in network will depend on the user action against the policy violation notification</a:t>
            </a:r>
          </a:p>
          <a:p>
            <a:pPr lvl="1"/>
            <a:r>
              <a:rPr lang="en-IN" b="1" dirty="0">
                <a:effectLst/>
              </a:rPr>
              <a:t>Blocked – The device usage has been restricted from use in the network</a:t>
            </a:r>
          </a:p>
          <a:p>
            <a:pPr lvl="1"/>
            <a:r>
              <a:rPr lang="en-IN" b="1" dirty="0">
                <a:effectLst/>
              </a:rPr>
              <a:t>Allowed – The device usage is permitted for use in the network</a:t>
            </a:r>
          </a:p>
          <a:p>
            <a:pPr marL="0" indent="0">
              <a:buNone/>
            </a:pPr>
            <a:endParaRPr lang="en-IN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367621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46219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163827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879" y="989731"/>
            <a:ext cx="109172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Key objective and functionality of CEIR is to </a:t>
            </a:r>
            <a:r>
              <a:rPr lang="en-US" sz="2400" b="1" u="sng" dirty="0"/>
              <a:t>block (or maintain black listing for blocking and grey listing for monitoring) the devices in multi operator’s environment </a:t>
            </a:r>
            <a:r>
              <a:rPr lang="en-US" sz="2400" dirty="0"/>
              <a:t>homogeneously without any preference or selection for multiple reasons or objectives from using the network services like voice, SMS, GSM data(not Wi-Fi data).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CEIR systems are also used for </a:t>
            </a:r>
            <a:r>
              <a:rPr lang="en-US" sz="2400" b="1" u="sng" dirty="0"/>
              <a:t>synchronizing the multiple EIRs </a:t>
            </a:r>
            <a:r>
              <a:rPr lang="en-US" sz="2400" dirty="0"/>
              <a:t>from multiple network Operators in a country. 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only basis of blocking the device is IMEI / ESN / MEID of the device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There are scenarios where a local EIR in Operator’s environment or Central EIR at CEIR authority can take precedence to execute or trigger the user data collection and barring action. It is </a:t>
            </a:r>
            <a:r>
              <a:rPr lang="en-US" sz="2400" b="1" u="sng" dirty="0"/>
              <a:t>completely a case depends on country, regulation and law.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7319034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540" y="2470916"/>
            <a:ext cx="9070253" cy="800554"/>
          </a:xfrm>
        </p:spPr>
        <p:txBody>
          <a:bodyPr/>
          <a:lstStyle/>
          <a:p>
            <a:r>
              <a:rPr lang="en-IN" dirty="0"/>
              <a:t>Blocking of Device ???</a:t>
            </a:r>
            <a:br>
              <a:rPr lang="en-IN" dirty="0"/>
            </a:br>
            <a:br>
              <a:rPr lang="en-IN" dirty="0"/>
            </a:br>
            <a:r>
              <a:rPr lang="en-IN" dirty="0"/>
              <a:t>Why it is required to be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169275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899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163827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3231" y="989580"/>
            <a:ext cx="11519635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AutoNum type="arabicPlain"/>
            </a:pPr>
            <a:r>
              <a:rPr lang="en-US" dirty="0"/>
              <a:t> Active GSM Devices OR imported GSM devices personally by end customer which </a:t>
            </a:r>
            <a:r>
              <a:rPr lang="en-US" b="1" u="sng" dirty="0"/>
              <a:t>have not paid taxes or have pending TAX liability</a:t>
            </a:r>
            <a:r>
              <a:rPr lang="en-US" dirty="0"/>
              <a:t> </a:t>
            </a:r>
          </a:p>
          <a:p>
            <a:pPr marL="800100" lvl="1" indent="-342900">
              <a:buFont typeface="Wingdings" charset="2"/>
              <a:buAutoNum type="arabicPlain"/>
            </a:pPr>
            <a:r>
              <a:rPr lang="en-US" dirty="0"/>
              <a:t>Include both new handset and second hand handset</a:t>
            </a:r>
          </a:p>
          <a:p>
            <a:pPr marL="800100" lvl="1" indent="-342900">
              <a:buFont typeface="Wingdings" charset="2"/>
              <a:buAutoNum type="arabicPlain"/>
            </a:pPr>
            <a:r>
              <a:rPr lang="en-US" dirty="0"/>
              <a:t>In stock devices with retailer / distributors</a:t>
            </a:r>
          </a:p>
          <a:p>
            <a:pPr marL="800100" lvl="1" indent="-342900">
              <a:buFont typeface="Wingdings" charset="2"/>
              <a:buAutoNum type="arabicPlain"/>
            </a:pPr>
            <a:r>
              <a:rPr lang="en-US" dirty="0"/>
              <a:t>Device bought but not in use (in-active) ( in used only in specific conditions)</a:t>
            </a:r>
          </a:p>
          <a:p>
            <a:pPr marL="342900" indent="-342900">
              <a:buFont typeface="Wingdings" charset="2"/>
              <a:buAutoNum type="arabicPlain"/>
            </a:pPr>
            <a:endParaRPr lang="en-US" dirty="0"/>
          </a:p>
          <a:p>
            <a:pPr marL="342900" indent="-342900">
              <a:buFont typeface="Wingdings" charset="2"/>
              <a:buAutoNum type="arabicPlain"/>
            </a:pPr>
            <a:r>
              <a:rPr lang="en-US" b="1" u="sng" dirty="0"/>
              <a:t>Lost or Stolen devices </a:t>
            </a:r>
            <a:r>
              <a:rPr lang="en-US" dirty="0"/>
              <a:t>locally and internationally</a:t>
            </a:r>
          </a:p>
          <a:p>
            <a:pPr marL="342900" indent="-342900">
              <a:buFont typeface="Wingdings" charset="2"/>
              <a:buAutoNum type="arabicPlain"/>
            </a:pPr>
            <a:endParaRPr lang="en-US" dirty="0"/>
          </a:p>
          <a:p>
            <a:pPr marL="342900" indent="-342900">
              <a:buFont typeface="Wingdings" charset="2"/>
              <a:buAutoNum type="arabicPlain"/>
            </a:pPr>
            <a:r>
              <a:rPr lang="en-US" b="1" u="sng" dirty="0"/>
              <a:t> Substandard Devices </a:t>
            </a:r>
            <a:r>
              <a:rPr lang="en-US" dirty="0"/>
              <a:t>(IMEI) which are not following GSMA standard or failed IMEI validation algorithm and may cause service, quality or health related issues </a:t>
            </a:r>
          </a:p>
          <a:p>
            <a:pPr marL="342900" indent="-342900">
              <a:buFont typeface="Wingdings" charset="2"/>
              <a:buAutoNum type="arabicPlain"/>
            </a:pPr>
            <a:endParaRPr lang="en-US" dirty="0"/>
          </a:p>
          <a:p>
            <a:pPr marL="342900" indent="-342900">
              <a:buFont typeface="Wingdings" charset="2"/>
              <a:buAutoNum type="arabicPlain"/>
            </a:pPr>
            <a:r>
              <a:rPr lang="en-US" b="1" u="sng" dirty="0"/>
              <a:t>/Null/All 0’s IMEI devices </a:t>
            </a:r>
            <a:r>
              <a:rPr lang="en-US" dirty="0"/>
              <a:t>which possibly also impact the network, end user of device or environment and create issue with LI (Lawful interception) based on IMEI as such devices cannot be tracked</a:t>
            </a:r>
          </a:p>
          <a:p>
            <a:endParaRPr lang="en-US" dirty="0"/>
          </a:p>
          <a:p>
            <a:pPr marL="342900" indent="-342900">
              <a:buFont typeface="Wingdings" charset="2"/>
              <a:buAutoNum type="arabicPlain"/>
            </a:pPr>
            <a:r>
              <a:rPr lang="en-US" b="1" u="sng" dirty="0"/>
              <a:t>Locked GSM devices </a:t>
            </a:r>
            <a:r>
              <a:rPr lang="en-US" dirty="0"/>
              <a:t>for a country or network for foreign country and unlocked illegally in local market</a:t>
            </a:r>
          </a:p>
          <a:p>
            <a:pPr marL="342900" indent="-342900">
              <a:buFont typeface="Wingdings" charset="2"/>
              <a:buAutoNum type="arabicPlain"/>
            </a:pPr>
            <a:endParaRPr lang="en-US" dirty="0"/>
          </a:p>
          <a:p>
            <a:pPr marL="342900" indent="-342900">
              <a:buFont typeface="Wingdings" charset="2"/>
              <a:buAutoNum type="arabicPlain"/>
            </a:pPr>
            <a:r>
              <a:rPr lang="en-US" dirty="0"/>
              <a:t>Active devices registered in the </a:t>
            </a:r>
            <a:r>
              <a:rPr lang="en-US" b="1" u="sng" dirty="0"/>
              <a:t>name of illegal immigrants </a:t>
            </a:r>
            <a:r>
              <a:rPr lang="en-US" dirty="0"/>
              <a:t>ex. expired visa or no visa (Security)</a:t>
            </a:r>
          </a:p>
          <a:p>
            <a:pPr marL="342900" indent="-342900">
              <a:buFont typeface="Wingdings" charset="2"/>
              <a:buAutoNum type="arabicPlain"/>
            </a:pPr>
            <a:endParaRPr lang="en-US" dirty="0"/>
          </a:p>
          <a:p>
            <a:pPr marL="342900" indent="-342900">
              <a:buFont typeface="Wingdings" charset="2"/>
              <a:buAutoNum type="arabicPlain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384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Issue Addressed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163827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28881" y="1973525"/>
            <a:ext cx="17163" cy="3826922"/>
          </a:xfrm>
          <a:prstGeom prst="line">
            <a:avLst/>
          </a:prstGeom>
          <a:ln w="28575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58672" y="1868509"/>
            <a:ext cx="17163" cy="3826922"/>
          </a:xfrm>
          <a:prstGeom prst="line">
            <a:avLst/>
          </a:prstGeom>
          <a:ln w="28575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80229" y="1883620"/>
            <a:ext cx="17163" cy="3826922"/>
          </a:xfrm>
          <a:prstGeom prst="line">
            <a:avLst/>
          </a:prstGeom>
          <a:ln w="28575" cmpd="sng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37" y="1993901"/>
            <a:ext cx="1140115" cy="114011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40281" y="3483700"/>
            <a:ext cx="2093857" cy="17162"/>
          </a:xfrm>
          <a:prstGeom prst="line">
            <a:avLst/>
          </a:prstGeom>
          <a:ln w="28575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1628" y="4067179"/>
            <a:ext cx="2368461" cy="175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Counterfeit Phones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Manufacturer loss $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 warrantee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Safety Issues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Poor Performance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1" y="1315824"/>
            <a:ext cx="1163656" cy="940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894" y="2233472"/>
            <a:ext cx="942911" cy="889846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3052928" y="3498811"/>
            <a:ext cx="2093857" cy="17162"/>
          </a:xfrm>
          <a:prstGeom prst="line">
            <a:avLst/>
          </a:prstGeom>
          <a:ln w="28575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84275" y="4082290"/>
            <a:ext cx="236846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Illegal Import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Government Taxation</a:t>
            </a:r>
          </a:p>
          <a:p>
            <a:r>
              <a:rPr lang="en-US" dirty="0">
                <a:solidFill>
                  <a:srgbClr val="FF6600"/>
                </a:solidFill>
              </a:rPr>
              <a:t>Loss $</a:t>
            </a:r>
          </a:p>
          <a:p>
            <a:r>
              <a:rPr lang="en-US" dirty="0">
                <a:solidFill>
                  <a:srgbClr val="FF6600"/>
                </a:solidFill>
              </a:rPr>
              <a:t>Un-level playing field </a:t>
            </a:r>
          </a:p>
          <a:p>
            <a:r>
              <a:rPr lang="en-US" dirty="0">
                <a:solidFill>
                  <a:srgbClr val="FF6600"/>
                </a:solidFill>
              </a:rPr>
              <a:t>For legitimate device </a:t>
            </a:r>
          </a:p>
          <a:p>
            <a:r>
              <a:rPr lang="en-US" dirty="0">
                <a:solidFill>
                  <a:srgbClr val="FF6600"/>
                </a:solidFill>
              </a:rPr>
              <a:t>providers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054348" y="3496761"/>
            <a:ext cx="2093857" cy="17162"/>
          </a:xfrm>
          <a:prstGeom prst="line">
            <a:avLst/>
          </a:prstGeom>
          <a:ln w="28575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5695" y="4080239"/>
            <a:ext cx="236846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Phones Theft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Consumer loss $</a:t>
            </a:r>
          </a:p>
          <a:p>
            <a:r>
              <a:rPr lang="en-US" dirty="0">
                <a:solidFill>
                  <a:srgbClr val="0000FF"/>
                </a:solidFill>
              </a:rPr>
              <a:t> Personal Injury</a:t>
            </a:r>
          </a:p>
          <a:p>
            <a:r>
              <a:rPr lang="en-US" dirty="0">
                <a:solidFill>
                  <a:srgbClr val="0000FF"/>
                </a:solidFill>
              </a:rPr>
              <a:t>Buying stolen good</a:t>
            </a:r>
          </a:p>
          <a:p>
            <a:r>
              <a:rPr lang="en-US" dirty="0">
                <a:solidFill>
                  <a:srgbClr val="0000FF"/>
                </a:solidFill>
              </a:rPr>
              <a:t>Insurance claims</a:t>
            </a:r>
          </a:p>
          <a:p>
            <a:r>
              <a:rPr lang="en-US" dirty="0">
                <a:solidFill>
                  <a:srgbClr val="0000FF"/>
                </a:solidFill>
              </a:rPr>
              <a:t>Insurance fraud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124417" y="3494711"/>
            <a:ext cx="2093857" cy="17162"/>
          </a:xfrm>
          <a:prstGeom prst="line">
            <a:avLst/>
          </a:prstGeom>
          <a:ln w="28575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55764" y="4078189"/>
            <a:ext cx="23684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Subscription Fraud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Operator Loss $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905" y="2279128"/>
            <a:ext cx="775547" cy="7755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6241" y="2354285"/>
            <a:ext cx="769035" cy="7690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195241" y="2363568"/>
            <a:ext cx="1275267" cy="8455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983739" y="2258552"/>
            <a:ext cx="1275267" cy="8455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877277" y="2258551"/>
            <a:ext cx="1275267" cy="8455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0" y="2222179"/>
            <a:ext cx="1275267" cy="8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308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370" y="2659048"/>
            <a:ext cx="9070253" cy="800554"/>
          </a:xfrm>
        </p:spPr>
        <p:txBody>
          <a:bodyPr/>
          <a:lstStyle/>
          <a:p>
            <a:pPr algn="ctr"/>
            <a:r>
              <a:rPr lang="en-IN" dirty="0"/>
              <a:t>Blocking of Devices ?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All ?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Any Exception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163827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8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8393" y="1095011"/>
            <a:ext cx="11125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VVIP List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Roamer using local network SIM card with grace period / active visa period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Guest roamers with foreign SIM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Registered Devices under grace period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Devices that on </a:t>
            </a:r>
            <a:r>
              <a:rPr lang="en-US" dirty="0" err="1"/>
              <a:t>WiFi</a:t>
            </a:r>
            <a:r>
              <a:rPr lang="en-US" dirty="0"/>
              <a:t> usage and does not use cellular network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759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IMEI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971" y="970288"/>
            <a:ext cx="10916611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IMEI Stands for International Mobile Equipment Identity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Every mobile device that connects to cellular network has unique IMEI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This include cell phones, smartphones, cellular enabled tablets, smart watches, and other devices that support cellular data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IMEI numbers are produced by manufacturers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GSMA stands for an international organization that  oversees network operators.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IMEI is 15 digit long number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14 digit unique number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8 digit TAC number – allocated by GSMA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6 digit serial number – allocated by manufacturers 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/>
              <a:t>Maximum 1 million devices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/>
              <a:t>Each brand/model will have same TAC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1 digit Check Digit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err="1"/>
              <a:t>Luhn’s</a:t>
            </a:r>
            <a:r>
              <a:rPr lang="en-US" dirty="0"/>
              <a:t> Algorithm to validate IMEI number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IMEISV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14 digit IMEI number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2 digit Software Version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Will change after software update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Dial *#06# to know your IMEI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935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18921</TotalTime>
  <Words>1364</Words>
  <Application>Microsoft Office PowerPoint</Application>
  <PresentationFormat>Widescreen</PresentationFormat>
  <Paragraphs>370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Helvetica</vt:lpstr>
      <vt:lpstr>Wingdings</vt:lpstr>
      <vt:lpstr>White Theme</vt:lpstr>
      <vt:lpstr>Document</vt:lpstr>
      <vt:lpstr>CEIR   Product/Platform - Training Manual</vt:lpstr>
      <vt:lpstr>PowerPoint Presentation</vt:lpstr>
      <vt:lpstr>Product Overview</vt:lpstr>
      <vt:lpstr>Blocking of Device ???  Why it is required to be done</vt:lpstr>
      <vt:lpstr>Use Case </vt:lpstr>
      <vt:lpstr>Key Issue Addressed</vt:lpstr>
      <vt:lpstr>Blocking of Devices ?   All ?   Any Exception</vt:lpstr>
      <vt:lpstr>Exception List</vt:lpstr>
      <vt:lpstr>IMEI - Definition</vt:lpstr>
      <vt:lpstr>IMEI - Categorization</vt:lpstr>
      <vt:lpstr>Typical Architecture</vt:lpstr>
      <vt:lpstr>Device Management Control System </vt:lpstr>
      <vt:lpstr>Stakeholder Overview</vt:lpstr>
      <vt:lpstr>Stakeholder Overview - Contd</vt:lpstr>
      <vt:lpstr>Stakeholder - Feature Overview</vt:lpstr>
      <vt:lpstr>Stakeholder - Feature Overview</vt:lpstr>
      <vt:lpstr>Platform – Architecture</vt:lpstr>
      <vt:lpstr>Platform – Features</vt:lpstr>
      <vt:lpstr>Platform – Integration </vt:lpstr>
      <vt:lpstr>Platform – Integration </vt:lpstr>
      <vt:lpstr>Logical Databases – Stakeholder Mapping</vt:lpstr>
      <vt:lpstr>Deployment Architecture</vt:lpstr>
      <vt:lpstr>Redundancy Architecture</vt:lpstr>
      <vt:lpstr>System Configuration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401</cp:revision>
  <dcterms:created xsi:type="dcterms:W3CDTF">2019-04-20T15:44:52Z</dcterms:created>
  <dcterms:modified xsi:type="dcterms:W3CDTF">2020-03-24T06:57:58Z</dcterms:modified>
</cp:coreProperties>
</file>