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77"/>
  </p:notesMasterIdLst>
  <p:sldIdLst>
    <p:sldId id="269" r:id="rId2"/>
    <p:sldId id="325" r:id="rId3"/>
    <p:sldId id="324" r:id="rId4"/>
    <p:sldId id="326" r:id="rId5"/>
    <p:sldId id="323" r:id="rId6"/>
    <p:sldId id="282" r:id="rId7"/>
    <p:sldId id="272" r:id="rId8"/>
    <p:sldId id="355" r:id="rId9"/>
    <p:sldId id="310" r:id="rId10"/>
    <p:sldId id="283" r:id="rId11"/>
    <p:sldId id="327" r:id="rId12"/>
    <p:sldId id="328" r:id="rId13"/>
    <p:sldId id="307" r:id="rId14"/>
    <p:sldId id="309" r:id="rId15"/>
    <p:sldId id="308" r:id="rId16"/>
    <p:sldId id="311" r:id="rId17"/>
    <p:sldId id="301" r:id="rId18"/>
    <p:sldId id="329" r:id="rId19"/>
    <p:sldId id="286" r:id="rId20"/>
    <p:sldId id="290" r:id="rId21"/>
    <p:sldId id="285" r:id="rId22"/>
    <p:sldId id="303" r:id="rId23"/>
    <p:sldId id="288" r:id="rId24"/>
    <p:sldId id="291" r:id="rId25"/>
    <p:sldId id="292" r:id="rId26"/>
    <p:sldId id="293" r:id="rId27"/>
    <p:sldId id="294" r:id="rId28"/>
    <p:sldId id="295" r:id="rId29"/>
    <p:sldId id="296" r:id="rId30"/>
    <p:sldId id="297" r:id="rId31"/>
    <p:sldId id="298" r:id="rId32"/>
    <p:sldId id="299" r:id="rId33"/>
    <p:sldId id="314" r:id="rId34"/>
    <p:sldId id="300" r:id="rId35"/>
    <p:sldId id="330" r:id="rId36"/>
    <p:sldId id="312" r:id="rId37"/>
    <p:sldId id="305" r:id="rId38"/>
    <p:sldId id="331" r:id="rId39"/>
    <p:sldId id="313" r:id="rId40"/>
    <p:sldId id="306" r:id="rId41"/>
    <p:sldId id="332" r:id="rId42"/>
    <p:sldId id="333" r:id="rId43"/>
    <p:sldId id="315" r:id="rId44"/>
    <p:sldId id="357" r:id="rId45"/>
    <p:sldId id="359" r:id="rId46"/>
    <p:sldId id="319" r:id="rId47"/>
    <p:sldId id="317" r:id="rId48"/>
    <p:sldId id="358" r:id="rId49"/>
    <p:sldId id="360" r:id="rId50"/>
    <p:sldId id="361" r:id="rId51"/>
    <p:sldId id="356" r:id="rId52"/>
    <p:sldId id="322" r:id="rId53"/>
    <p:sldId id="318" r:id="rId54"/>
    <p:sldId id="320" r:id="rId55"/>
    <p:sldId id="321" r:id="rId56"/>
    <p:sldId id="334" r:id="rId57"/>
    <p:sldId id="335" r:id="rId58"/>
    <p:sldId id="336" r:id="rId59"/>
    <p:sldId id="337" r:id="rId60"/>
    <p:sldId id="339" r:id="rId61"/>
    <p:sldId id="340" r:id="rId62"/>
    <p:sldId id="348" r:id="rId63"/>
    <p:sldId id="338" r:id="rId64"/>
    <p:sldId id="353" r:id="rId65"/>
    <p:sldId id="354" r:id="rId66"/>
    <p:sldId id="316" r:id="rId67"/>
    <p:sldId id="341" r:id="rId68"/>
    <p:sldId id="342" r:id="rId69"/>
    <p:sldId id="346" r:id="rId70"/>
    <p:sldId id="351" r:id="rId71"/>
    <p:sldId id="349" r:id="rId72"/>
    <p:sldId id="345" r:id="rId73"/>
    <p:sldId id="350" r:id="rId74"/>
    <p:sldId id="352" r:id="rId75"/>
    <p:sldId id="281" r:id="rId7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7C5"/>
    <a:srgbClr val="1B47B6"/>
    <a:srgbClr val="4B1FBF"/>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varScale="1">
        <p:scale>
          <a:sx n="116" d="100"/>
          <a:sy n="116" d="100"/>
        </p:scale>
        <p:origin x="90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17 February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4"/>
          <p:cNvSpPr>
            <a:spLocks noGrp="1"/>
          </p:cNvSpPr>
          <p:nvPr>
            <p:ph type="title"/>
          </p:nvPr>
        </p:nvSpPr>
        <p:spPr>
          <a:xfrm>
            <a:off x="348337" y="129656"/>
            <a:ext cx="9318179" cy="779463"/>
          </a:xfrm>
        </p:spPr>
        <p:txBody>
          <a:bodyPr/>
          <a:lstStyle/>
          <a:p>
            <a:r>
              <a:rPr lang="en-US" dirty="0"/>
              <a:t>Click to edit Master title style</a:t>
            </a:r>
            <a:endParaRPr lang="en-IN" dirty="0"/>
          </a:p>
        </p:txBody>
      </p:sp>
      <p:sp>
        <p:nvSpPr>
          <p:cNvPr id="8" name="Content Placeholder 2"/>
          <p:cNvSpPr>
            <a:spLocks noGrp="1"/>
          </p:cNvSpPr>
          <p:nvPr>
            <p:ph idx="4294967295"/>
          </p:nvPr>
        </p:nvSpPr>
        <p:spPr>
          <a:xfrm>
            <a:off x="364665" y="1307511"/>
            <a:ext cx="10515600" cy="4932275"/>
          </a:xfrm>
          <a:prstGeom prst="rect">
            <a:avLst/>
          </a:prstGeom>
        </p:spPr>
        <p:txBody>
          <a:bodyPr/>
          <a:lstStyle>
            <a:lvl1pPr marL="0" indent="0">
              <a:buNone/>
              <a:defRPr sz="2400">
                <a:solidFill>
                  <a:srgbClr val="0066B1"/>
                </a:solidFill>
              </a:defRPr>
            </a:lvl1pPr>
            <a:lvl2pPr>
              <a:defRPr sz="2000">
                <a:solidFill>
                  <a:srgbClr val="0066B1"/>
                </a:solidFill>
              </a:defRPr>
            </a:lvl2pPr>
            <a:lvl3pPr>
              <a:defRPr sz="2000">
                <a:solidFill>
                  <a:srgbClr val="0066B1"/>
                </a:solidFill>
              </a:defRPr>
            </a:lvl3pPr>
            <a:lvl4pPr>
              <a:defRPr sz="2000">
                <a:solidFill>
                  <a:srgbClr val="0066B1"/>
                </a:solidFill>
              </a:defRPr>
            </a:lvl4pPr>
            <a:lvl5pPr>
              <a:defRPr sz="2000">
                <a:solidFill>
                  <a:srgbClr val="0066B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Slide Number Placeholder 3"/>
          <p:cNvSpPr>
            <a:spLocks noGrp="1"/>
          </p:cNvSpPr>
          <p:nvPr>
            <p:ph type="sldNum" sz="quarter" idx="4"/>
          </p:nvPr>
        </p:nvSpPr>
        <p:spPr>
          <a:xfrm>
            <a:off x="11966130" y="6567310"/>
            <a:ext cx="303426" cy="307777"/>
          </a:xfrm>
          <a:prstGeom prst="rect">
            <a:avLst/>
          </a:prstGeom>
        </p:spPr>
        <p:txBody>
          <a:bodyPr/>
          <a:lstStyle>
            <a:lvl1pPr algn="r">
              <a:defRPr sz="1400">
                <a:latin typeface="+mn-lt"/>
              </a:defRPr>
            </a:lvl1pPr>
          </a:lstStyle>
          <a:p>
            <a:fld id="{DB290E97-9747-4422-823B-B7ED9D75BA90}" type="slidenum">
              <a:rPr lang="en-US" smtClean="0"/>
              <a:pPr/>
              <a:t>‹#›</a:t>
            </a:fld>
            <a:endParaRPr lang="en-US" dirty="0"/>
          </a:p>
        </p:txBody>
      </p:sp>
    </p:spTree>
    <p:extLst>
      <p:ext uri="{BB962C8B-B14F-4D97-AF65-F5344CB8AC3E}">
        <p14:creationId xmlns:p14="http://schemas.microsoft.com/office/powerpoint/2010/main" val="394304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17 February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 id="2147483721" r:id="rId12"/>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Training - Calendar</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198453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49972311"/>
              </p:ext>
            </p:extLst>
          </p:nvPr>
        </p:nvGraphicFramePr>
        <p:xfrm>
          <a:off x="333375" y="1093173"/>
          <a:ext cx="10474325" cy="5927725"/>
        </p:xfrm>
        <a:graphic>
          <a:graphicData uri="http://schemas.openxmlformats.org/presentationml/2006/ole">
            <mc:AlternateContent xmlns:mc="http://schemas.openxmlformats.org/markup-compatibility/2006">
              <mc:Choice xmlns:v="urn:schemas-microsoft-com:vml" Requires="v">
                <p:oleObj spid="_x0000_s15383" name="Document" r:id="rId3" imgW="5880100" imgH="4165600" progId="Word.Document.12">
                  <p:embed/>
                </p:oleObj>
              </mc:Choice>
              <mc:Fallback>
                <p:oleObj name="Document" r:id="rId3" imgW="5880100" imgH="4165600" progId="Word.Document.12">
                  <p:embed/>
                  <p:pic>
                    <p:nvPicPr>
                      <p:cNvPr id="0" name=""/>
                      <p:cNvPicPr/>
                      <p:nvPr/>
                    </p:nvPicPr>
                    <p:blipFill>
                      <a:blip r:embed="rId4"/>
                      <a:stretch>
                        <a:fillRect/>
                      </a:stretch>
                    </p:blipFill>
                    <p:spPr>
                      <a:xfrm>
                        <a:off x="333375" y="1093173"/>
                        <a:ext cx="10474325" cy="5927725"/>
                      </a:xfrm>
                      <a:prstGeom prst="rect">
                        <a:avLst/>
                      </a:prstGeom>
                    </p:spPr>
                  </p:pic>
                </p:oleObj>
              </mc:Fallback>
            </mc:AlternateContent>
          </a:graphicData>
        </a:graphic>
      </p:graphicFrame>
    </p:spTree>
    <p:extLst>
      <p:ext uri="{BB962C8B-B14F-4D97-AF65-F5344CB8AC3E}">
        <p14:creationId xmlns:p14="http://schemas.microsoft.com/office/powerpoint/2010/main" val="23035130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Importer</a:t>
            </a:r>
            <a:r>
              <a:rPr lang="en-US" sz="4400" dirty="0"/>
              <a:t> </a:t>
            </a:r>
            <a:r>
              <a:rPr lang="en-US" sz="3200" dirty="0"/>
              <a:t>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764408"/>
            <a:ext cx="6929080" cy="3657600"/>
          </a:xfrm>
        </p:spPr>
        <p:txBody>
          <a:bodyPr>
            <a:normAutofit/>
          </a:bodyPr>
          <a:lstStyle/>
          <a:p>
            <a:pPr marL="285750" indent="-285750">
              <a:buFont typeface="Wingdings" panose="05000000000000000000" pitchFamily="2" charset="2"/>
              <a:buChar char="§"/>
            </a:pPr>
            <a:r>
              <a:rPr lang="en-US" sz="2400" b="1" dirty="0">
                <a:effectLst/>
              </a:rPr>
              <a:t>Product Overview</a:t>
            </a:r>
          </a:p>
          <a:p>
            <a:pPr marL="781050" lvl="1" indent="-285750">
              <a:buFont typeface="Wingdings" panose="05000000000000000000" pitchFamily="2" charset="2"/>
              <a:buChar char="§"/>
            </a:pPr>
            <a:r>
              <a:rPr lang="en-US" sz="2400" b="1" dirty="0">
                <a:effectLst/>
              </a:rPr>
              <a:t>Importer </a:t>
            </a:r>
          </a:p>
          <a:p>
            <a:pPr marL="781050" lvl="1" indent="-285750">
              <a:buFont typeface="Wingdings" panose="05000000000000000000" pitchFamily="2" charset="2"/>
              <a:buChar char="§"/>
            </a:pPr>
            <a:r>
              <a:rPr lang="en-US" sz="2400" b="1" dirty="0">
                <a:effectLst/>
              </a:rPr>
              <a:t>Assumption </a:t>
            </a:r>
          </a:p>
          <a:p>
            <a:pPr marL="781050" lvl="1" indent="-285750">
              <a:buFont typeface="Wingdings" panose="05000000000000000000" pitchFamily="2" charset="2"/>
              <a:buChar char="§"/>
            </a:pPr>
            <a:r>
              <a:rPr lang="en-US" sz="2400" b="1" dirty="0">
                <a:effectLst/>
              </a:rPr>
              <a:t>Feature</a:t>
            </a: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6" y="1446358"/>
            <a:ext cx="10186284" cy="2862323"/>
          </a:xfrm>
          <a:prstGeom prst="rect">
            <a:avLst/>
          </a:prstGeom>
        </p:spPr>
        <p:txBody>
          <a:bodyPr wrap="square">
            <a:spAutoFit/>
          </a:bodyPr>
          <a:lstStyle/>
          <a:p>
            <a:r>
              <a:rPr lang="en-IN" dirty="0"/>
              <a:t>An entity who interact with suppliers of Mobile devices or any SIM based devices and have business agreement with such suppliers to bring the SIM based devices in Cambodia for Cambodia based users to use. Importers may or may not have license for importing. Hence not necessary to have active interaction to Cambodian customs in applicable scenarios.</a:t>
            </a:r>
          </a:p>
          <a:p>
            <a:r>
              <a:rPr lang="en-IN" dirty="0"/>
              <a:t> </a:t>
            </a:r>
          </a:p>
          <a:p>
            <a:r>
              <a:rPr lang="en-IN" dirty="0"/>
              <a:t>Importer is responsible for paying the Import duty to Cambodian customs. Here paying method could be direct or indirect to Customs.</a:t>
            </a:r>
          </a:p>
          <a:p>
            <a:endParaRPr lang="en-IN" dirty="0"/>
          </a:p>
          <a:p>
            <a:r>
              <a:rPr lang="en-IN" dirty="0"/>
              <a:t>Importer can be distributor or retailer as well.</a:t>
            </a:r>
          </a:p>
          <a:p>
            <a:r>
              <a:rPr lang="en-IN" dirty="0"/>
              <a:t> </a:t>
            </a:r>
            <a:endParaRPr lang="en-US" dirty="0"/>
          </a:p>
        </p:txBody>
      </p:sp>
    </p:spTree>
    <p:extLst>
      <p:ext uri="{BB962C8B-B14F-4D97-AF65-F5344CB8AC3E}">
        <p14:creationId xmlns:p14="http://schemas.microsoft.com/office/powerpoint/2010/main" val="30589078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Buy / Sell Scenario</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463638" y="1098713"/>
            <a:ext cx="10732031" cy="5632312"/>
          </a:xfrm>
          <a:prstGeom prst="rect">
            <a:avLst/>
          </a:prstGeom>
        </p:spPr>
        <p:txBody>
          <a:bodyPr wrap="square">
            <a:spAutoFit/>
          </a:bodyPr>
          <a:lstStyle/>
          <a:p>
            <a:pPr marL="285750" indent="-285750">
              <a:buFont typeface="Arial"/>
              <a:buChar char="•"/>
            </a:pPr>
            <a:r>
              <a:rPr lang="en-IN" dirty="0"/>
              <a:t>Importer as Importer only</a:t>
            </a:r>
          </a:p>
          <a:p>
            <a:pPr marL="285750" lvl="8" indent="-285750">
              <a:buFont typeface="Arial"/>
              <a:buChar char="•"/>
            </a:pPr>
            <a:r>
              <a:rPr lang="en-IN" dirty="0"/>
              <a:t>As importer - Sell device to other distributor or retailer</a:t>
            </a:r>
          </a:p>
          <a:p>
            <a:endParaRPr lang="en-IN" dirty="0"/>
          </a:p>
          <a:p>
            <a:pPr marL="285750" indent="-285750">
              <a:buFont typeface="Arial"/>
              <a:buChar char="•"/>
            </a:pPr>
            <a:r>
              <a:rPr lang="en-IN" dirty="0"/>
              <a:t>Importer as Importer and Distributor</a:t>
            </a:r>
          </a:p>
          <a:p>
            <a:pPr marL="285750" lvl="2" indent="-285750">
              <a:buFont typeface="Arial"/>
              <a:buChar char="•"/>
            </a:pPr>
            <a:r>
              <a:rPr lang="en-IN" dirty="0"/>
              <a:t>As importer – Sell device to another distributor or retailer</a:t>
            </a:r>
          </a:p>
          <a:p>
            <a:pPr marL="285750" lvl="2" indent="-285750">
              <a:buFont typeface="Arial"/>
              <a:buChar char="•"/>
            </a:pPr>
            <a:r>
              <a:rPr lang="en-IN" dirty="0"/>
              <a:t>As Distributor – Sell device to another retailer or distributor </a:t>
            </a:r>
          </a:p>
          <a:p>
            <a:pPr marL="285750" lvl="2" indent="-285750">
              <a:buFont typeface="Arial"/>
              <a:buChar char="•"/>
            </a:pPr>
            <a:r>
              <a:rPr lang="en-IN" dirty="0"/>
              <a:t>As Distributor - Buy devices from other importer or other distributor</a:t>
            </a:r>
          </a:p>
          <a:p>
            <a:endParaRPr lang="en-IN" dirty="0"/>
          </a:p>
          <a:p>
            <a:pPr marL="285750" indent="-285750">
              <a:buFont typeface="Arial"/>
              <a:buChar char="•"/>
            </a:pPr>
            <a:r>
              <a:rPr lang="en-IN" dirty="0"/>
              <a:t>I</a:t>
            </a:r>
            <a:r>
              <a:rPr lang="en-US" dirty="0" err="1"/>
              <a:t>mporter</a:t>
            </a:r>
            <a:r>
              <a:rPr lang="en-US" dirty="0"/>
              <a:t> as Importer and Retailer</a:t>
            </a:r>
          </a:p>
          <a:p>
            <a:pPr marL="285750" indent="-285750">
              <a:buFont typeface="Arial"/>
              <a:buChar char="•"/>
            </a:pPr>
            <a:r>
              <a:rPr lang="en-US" dirty="0"/>
              <a:t>As importer – Sell device to another distributor or retailer </a:t>
            </a:r>
          </a:p>
          <a:p>
            <a:pPr marL="285750" indent="-285750">
              <a:buFont typeface="Arial"/>
              <a:buChar char="•"/>
            </a:pPr>
            <a:r>
              <a:rPr lang="en-US" dirty="0"/>
              <a:t>As Retailer  - Buy devices from other distributor or importer or retailer</a:t>
            </a:r>
          </a:p>
          <a:p>
            <a:pPr marL="285750" indent="-285750">
              <a:buFont typeface="Arial"/>
              <a:buChar char="•"/>
            </a:pPr>
            <a:r>
              <a:rPr lang="en-US" dirty="0"/>
              <a:t>As Retailer – Sell devices to other retailer </a:t>
            </a:r>
          </a:p>
          <a:p>
            <a:pPr marL="285750" indent="-285750">
              <a:buFont typeface="Arial"/>
              <a:buChar char="•"/>
            </a:pPr>
            <a:endParaRPr lang="en-US" dirty="0"/>
          </a:p>
          <a:p>
            <a:pPr marL="285750" indent="-285750">
              <a:buFont typeface="Arial"/>
              <a:buChar char="•"/>
            </a:pPr>
            <a:r>
              <a:rPr lang="en-US" dirty="0"/>
              <a:t>Importer as Importer, Distributor and Retailer</a:t>
            </a:r>
          </a:p>
          <a:p>
            <a:pPr marL="285750" indent="-285750">
              <a:buFont typeface="Arial"/>
              <a:buChar char="•"/>
            </a:pPr>
            <a:r>
              <a:rPr lang="en-US" dirty="0"/>
              <a:t>As importer - Sell device to another distributor or retailer </a:t>
            </a:r>
          </a:p>
          <a:p>
            <a:pPr marL="285750" indent="-285750">
              <a:buFont typeface="Arial"/>
              <a:buChar char="•"/>
            </a:pPr>
            <a:r>
              <a:rPr lang="en-US" dirty="0"/>
              <a:t>As Distributor - Buy devices from other distributor or importer</a:t>
            </a:r>
          </a:p>
          <a:p>
            <a:pPr marL="285750" indent="-285750">
              <a:buFont typeface="Arial"/>
              <a:buChar char="•"/>
            </a:pPr>
            <a:r>
              <a:rPr lang="en-US" dirty="0"/>
              <a:t>As Distributor – Sell devices to other distributor or retailer</a:t>
            </a:r>
          </a:p>
          <a:p>
            <a:pPr marL="285750" indent="-285750">
              <a:buFont typeface="Arial"/>
              <a:buChar char="•"/>
            </a:pPr>
            <a:r>
              <a:rPr lang="en-US" dirty="0"/>
              <a:t>As Retailer – Sell devices to other retailer </a:t>
            </a:r>
          </a:p>
          <a:p>
            <a:pPr marL="285750" indent="-285750">
              <a:buFont typeface="Arial"/>
              <a:buChar char="•"/>
            </a:pPr>
            <a:r>
              <a:rPr lang="en-US" dirty="0"/>
              <a:t>As Retailer – Buy devices from other importer or distributor or retailer</a:t>
            </a:r>
          </a:p>
          <a:p>
            <a:pPr marL="285750" indent="-285750">
              <a:buFont typeface="Arial"/>
              <a:buChar char="•"/>
            </a:pPr>
            <a:endParaRPr lang="en-IN" dirty="0"/>
          </a:p>
        </p:txBody>
      </p:sp>
    </p:spTree>
    <p:extLst>
      <p:ext uri="{BB962C8B-B14F-4D97-AF65-F5344CB8AC3E}">
        <p14:creationId xmlns:p14="http://schemas.microsoft.com/office/powerpoint/2010/main" val="26216165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Assumption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236691214"/>
              </p:ext>
            </p:extLst>
          </p:nvPr>
        </p:nvGraphicFramePr>
        <p:xfrm>
          <a:off x="-91892" y="1392205"/>
          <a:ext cx="12261811" cy="4073589"/>
        </p:xfrm>
        <a:graphic>
          <a:graphicData uri="http://schemas.openxmlformats.org/presentationml/2006/ole">
            <mc:AlternateContent xmlns:mc="http://schemas.openxmlformats.org/markup-compatibility/2006">
              <mc:Choice xmlns:v="urn:schemas-microsoft-com:vml" Requires="v">
                <p:oleObj spid="_x0000_s20491" name="Document" r:id="rId3" imgW="5981700" imgH="3873500" progId="Word.Document.12">
                  <p:embed/>
                </p:oleObj>
              </mc:Choice>
              <mc:Fallback>
                <p:oleObj name="Document" r:id="rId3" imgW="5981700" imgH="3873500" progId="Word.Document.12">
                  <p:embed/>
                  <p:pic>
                    <p:nvPicPr>
                      <p:cNvPr id="0" name=""/>
                      <p:cNvPicPr/>
                      <p:nvPr/>
                    </p:nvPicPr>
                    <p:blipFill>
                      <a:blip r:embed="rId4"/>
                      <a:stretch>
                        <a:fillRect/>
                      </a:stretch>
                    </p:blipFill>
                    <p:spPr>
                      <a:xfrm>
                        <a:off x="-91892" y="1392205"/>
                        <a:ext cx="12261811" cy="4073589"/>
                      </a:xfrm>
                      <a:prstGeom prst="rect">
                        <a:avLst/>
                      </a:prstGeom>
                    </p:spPr>
                  </p:pic>
                </p:oleObj>
              </mc:Fallback>
            </mc:AlternateContent>
          </a:graphicData>
        </a:graphic>
      </p:graphicFrame>
    </p:spTree>
    <p:extLst>
      <p:ext uri="{BB962C8B-B14F-4D97-AF65-F5344CB8AC3E}">
        <p14:creationId xmlns:p14="http://schemas.microsoft.com/office/powerpoint/2010/main" val="341364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p:cNvSpPr/>
          <p:nvPr/>
        </p:nvSpPr>
        <p:spPr>
          <a:xfrm>
            <a:off x="558799" y="1013886"/>
            <a:ext cx="10670289" cy="5262979"/>
          </a:xfrm>
          <a:prstGeom prst="rect">
            <a:avLst/>
          </a:prstGeom>
        </p:spPr>
        <p:txBody>
          <a:bodyPr wrap="square">
            <a:spAutoFit/>
          </a:bodyPr>
          <a:lstStyle/>
          <a:p>
            <a:pPr marL="342900" lvl="1" indent="-342900">
              <a:buFont typeface="Arial"/>
              <a:buChar char="•"/>
            </a:pPr>
            <a:r>
              <a:rPr lang="en-US" sz="2400" dirty="0"/>
              <a:t>Importer has to register using DMC Home Portal</a:t>
            </a:r>
          </a:p>
          <a:p>
            <a:pPr marL="342900" lvl="1" indent="-342900">
              <a:buFont typeface="Arial"/>
              <a:buChar char="•"/>
            </a:pPr>
            <a:endParaRPr lang="en-US" sz="2400" dirty="0"/>
          </a:p>
          <a:p>
            <a:pPr marL="342900" lvl="1" indent="-342900">
              <a:buFont typeface="Arial"/>
              <a:buChar char="•"/>
            </a:pPr>
            <a:r>
              <a:rPr lang="en-US" sz="2400" dirty="0"/>
              <a:t>As part of registration process, importer will receive the username and password which can be then used to login to the CEIR Portal</a:t>
            </a:r>
          </a:p>
          <a:p>
            <a:pPr marL="342900" lvl="1" indent="-342900">
              <a:buFont typeface="Arial"/>
              <a:buChar char="•"/>
            </a:pPr>
            <a:endParaRPr lang="en-US" sz="2400" dirty="0"/>
          </a:p>
          <a:p>
            <a:pPr marL="342900" lvl="1" indent="-342900">
              <a:buFont typeface="Arial"/>
              <a:buChar char="•"/>
            </a:pPr>
            <a:r>
              <a:rPr lang="en-US" sz="2400" dirty="0"/>
              <a:t>Once logged into the CEIR portal, importer can perform following operations</a:t>
            </a:r>
          </a:p>
          <a:p>
            <a:pPr marL="342900" lvl="8" indent="-342900">
              <a:buFont typeface="Arial" panose="020B0604020202020204" pitchFamily="34" charset="0"/>
              <a:buChar char="•"/>
            </a:pPr>
            <a:r>
              <a:rPr lang="en-US" sz="2400" dirty="0"/>
              <a:t>Consignment</a:t>
            </a:r>
          </a:p>
          <a:p>
            <a:pPr marL="342900" lvl="8" indent="-342900">
              <a:buFont typeface="Arial" panose="020B0604020202020204" pitchFamily="34" charset="0"/>
              <a:buChar char="•"/>
            </a:pPr>
            <a:r>
              <a:rPr lang="en-US" sz="2400" dirty="0"/>
              <a:t>Stock </a:t>
            </a:r>
          </a:p>
          <a:p>
            <a:pPr marL="342900" lvl="8" indent="-342900">
              <a:buFont typeface="Arial" panose="020B0604020202020204" pitchFamily="34" charset="0"/>
              <a:buChar char="•"/>
            </a:pPr>
            <a:r>
              <a:rPr lang="en-US" sz="2400" dirty="0"/>
              <a:t>Grievance</a:t>
            </a:r>
          </a:p>
          <a:p>
            <a:pPr marL="342900" lvl="8" indent="-342900">
              <a:buFont typeface="Arial" panose="020B0604020202020204" pitchFamily="34" charset="0"/>
              <a:buChar char="•"/>
            </a:pPr>
            <a:r>
              <a:rPr lang="en-US" sz="2400" dirty="0"/>
              <a:t>Profile Management</a:t>
            </a:r>
          </a:p>
          <a:p>
            <a:pPr lvl="6" indent="0"/>
            <a:r>
              <a:rPr lang="en-US" sz="2400" dirty="0"/>
              <a:t>	</a:t>
            </a:r>
          </a:p>
          <a:p>
            <a:pPr marL="342900" lvl="1" indent="-342900">
              <a:buFont typeface="Arial"/>
              <a:buChar char="•"/>
            </a:pPr>
            <a:r>
              <a:rPr lang="en-US" sz="2400" dirty="0"/>
              <a:t>Importer can see the status of ongoing activity thru the Dashboard feature</a:t>
            </a:r>
          </a:p>
          <a:p>
            <a:pPr marL="342900" lvl="1" indent="-342900">
              <a:buFont typeface="Arial"/>
              <a:buChar char="•"/>
            </a:pPr>
            <a:r>
              <a:rPr lang="en-US" sz="2400" dirty="0"/>
              <a:t>Email Notification to keep track of the status of various operations</a:t>
            </a:r>
          </a:p>
          <a:p>
            <a:pPr marL="342900" lvl="1" indent="-342900">
              <a:buFont typeface="Arial"/>
              <a:buChar char="•"/>
            </a:pPr>
            <a:endParaRPr lang="en-US" sz="2400" dirty="0"/>
          </a:p>
        </p:txBody>
      </p:sp>
    </p:spTree>
    <p:extLst>
      <p:ext uri="{BB962C8B-B14F-4D97-AF65-F5344CB8AC3E}">
        <p14:creationId xmlns:p14="http://schemas.microsoft.com/office/powerpoint/2010/main" val="23320628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920943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Consignment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19</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7500" lnSpcReduction="20000"/>
          </a:bodyPr>
          <a:lstStyle/>
          <a:p>
            <a:pPr marL="0" indent="0">
              <a:buNone/>
            </a:pPr>
            <a:r>
              <a:rPr lang="en-US" sz="2400" b="1" dirty="0">
                <a:effectLst/>
              </a:rPr>
              <a:t>Consignment Feature</a:t>
            </a: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Consignment</a:t>
            </a:r>
          </a:p>
          <a:p>
            <a:pPr lvl="1"/>
            <a:r>
              <a:rPr lang="en-US" sz="2400" b="1" dirty="0">
                <a:effectLst/>
              </a:rPr>
              <a:t>View A Consignment</a:t>
            </a:r>
          </a:p>
          <a:p>
            <a:pPr lvl="1"/>
            <a:r>
              <a:rPr lang="en-US" sz="2400" b="1" dirty="0">
                <a:effectLst/>
              </a:rPr>
              <a:t>Register Consignment</a:t>
            </a:r>
          </a:p>
          <a:p>
            <a:pPr lvl="1"/>
            <a:r>
              <a:rPr lang="en-US" sz="2400" b="1" dirty="0">
                <a:effectLst/>
              </a:rPr>
              <a:t>Withdraw Consignment</a:t>
            </a:r>
          </a:p>
          <a:p>
            <a:pPr lvl="1"/>
            <a:r>
              <a:rPr lang="en-US" sz="2400" b="1" dirty="0">
                <a:effectLst/>
              </a:rPr>
              <a:t>Edit Consignment</a:t>
            </a:r>
          </a:p>
          <a:p>
            <a:pPr lvl="1"/>
            <a:r>
              <a:rPr lang="en-US" sz="2400" b="1" dirty="0">
                <a:effectLst/>
              </a:rPr>
              <a:t>View Consignment</a:t>
            </a:r>
          </a:p>
          <a:p>
            <a:pPr lvl="1"/>
            <a:r>
              <a:rPr lang="en-US" sz="2400" b="1" dirty="0">
                <a:effectLst/>
              </a:rPr>
              <a:t>Approve Consignment</a:t>
            </a:r>
          </a:p>
          <a:p>
            <a:pPr lvl="1"/>
            <a:r>
              <a:rPr lang="en-US" sz="2400" b="1" dirty="0">
                <a:effectLst/>
              </a:rPr>
              <a:t>Reject consignment</a:t>
            </a:r>
          </a:p>
          <a:p>
            <a:pPr lvl="1"/>
            <a:r>
              <a:rPr lang="en-US" sz="2400" b="1" dirty="0">
                <a:effectLst/>
              </a:rPr>
              <a:t>Clearance of a Consignment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Training Schedule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619006879"/>
              </p:ext>
            </p:extLst>
          </p:nvPr>
        </p:nvGraphicFramePr>
        <p:xfrm>
          <a:off x="333375" y="1498600"/>
          <a:ext cx="10474325" cy="4824413"/>
        </p:xfrm>
        <a:graphic>
          <a:graphicData uri="http://schemas.openxmlformats.org/presentationml/2006/ole">
            <mc:AlternateContent xmlns:mc="http://schemas.openxmlformats.org/markup-compatibility/2006">
              <mc:Choice xmlns:v="urn:schemas-microsoft-com:vml" Requires="v">
                <p:oleObj spid="_x0000_s25605" name="Document" r:id="rId3" imgW="5875242" imgH="3392926" progId="Word.Document.12">
                  <p:embed/>
                </p:oleObj>
              </mc:Choice>
              <mc:Fallback>
                <p:oleObj name="Document" r:id="rId3" imgW="5875242" imgH="3392926" progId="Word.Document.12">
                  <p:embed/>
                  <p:pic>
                    <p:nvPicPr>
                      <p:cNvPr id="0" name=""/>
                      <p:cNvPicPr/>
                      <p:nvPr/>
                    </p:nvPicPr>
                    <p:blipFill>
                      <a:blip r:embed="rId4"/>
                      <a:stretch>
                        <a:fillRect/>
                      </a:stretch>
                    </p:blipFill>
                    <p:spPr>
                      <a:xfrm>
                        <a:off x="333375" y="1498600"/>
                        <a:ext cx="10474325" cy="4824413"/>
                      </a:xfrm>
                      <a:prstGeom prst="rect">
                        <a:avLst/>
                      </a:prstGeom>
                    </p:spPr>
                  </p:pic>
                </p:oleObj>
              </mc:Fallback>
            </mc:AlternateContent>
          </a:graphicData>
        </a:graphic>
      </p:graphicFrame>
    </p:spTree>
    <p:extLst>
      <p:ext uri="{BB962C8B-B14F-4D97-AF65-F5344CB8AC3E}">
        <p14:creationId xmlns:p14="http://schemas.microsoft.com/office/powerpoint/2010/main" val="42909515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790700"/>
            <a:ext cx="4469765" cy="3124200"/>
          </a:xfrm>
          <a:prstGeom prst="rect">
            <a:avLst/>
          </a:prstGeom>
          <a:noFill/>
        </p:spPr>
      </p:pic>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2996308"/>
            <a:ext cx="5873661" cy="4623692"/>
          </a:xfrm>
        </p:spPr>
        <p:txBody>
          <a:bodyPr>
            <a:normAutofit/>
          </a:bodyPr>
          <a:lstStyle/>
          <a:p>
            <a:r>
              <a:rPr lang="en-US" sz="1800" dirty="0">
                <a:effectLst/>
              </a:rPr>
              <a:t>Importer Order a consignment</a:t>
            </a:r>
          </a:p>
          <a:p>
            <a:r>
              <a:rPr lang="en-US" sz="1800" dirty="0">
                <a:effectLst/>
              </a:rPr>
              <a:t>Get complete information from supplier</a:t>
            </a:r>
          </a:p>
          <a:p>
            <a:r>
              <a:rPr lang="en-US" sz="1800" dirty="0">
                <a:effectLst/>
              </a:rPr>
              <a:t>Register Consignment on CEIR Portal</a:t>
            </a:r>
          </a:p>
          <a:p>
            <a:r>
              <a:rPr lang="en-US" sz="1800" dirty="0">
                <a:effectLst/>
              </a:rPr>
              <a:t>CEIR Admin approve the consignment</a:t>
            </a:r>
          </a:p>
          <a:p>
            <a:r>
              <a:rPr lang="en-US" sz="1800" dirty="0">
                <a:effectLst/>
              </a:rPr>
              <a:t>Custom clear the consignment</a:t>
            </a:r>
            <a:endParaRPr lang="en-IN" sz="1800" dirty="0"/>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5873661" cy="4623692"/>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Consignment Feature allow importer to register SIM based devices as ordered by supplier. The consignment details for device can be uploaded using this feature</a:t>
            </a:r>
          </a:p>
          <a:p>
            <a:pPr marL="0" indent="0">
              <a:buNone/>
            </a:pPr>
            <a:endParaRPr lang="en-US" sz="1800" dirty="0">
              <a:effectLst/>
            </a:endParaRPr>
          </a:p>
          <a:p>
            <a:pPr marL="0" indent="0">
              <a:buNone/>
            </a:pPr>
            <a:r>
              <a:rPr lang="en-US" sz="1800" dirty="0">
                <a:effectLst/>
              </a:rPr>
              <a:t>Typical flow is as follows:</a:t>
            </a:r>
            <a:endParaRPr lang="en-IN" sz="1800" dirty="0"/>
          </a:p>
          <a:p>
            <a:pPr marL="0" indent="0">
              <a:buFont typeface="Arial"/>
              <a:buNone/>
            </a:pPr>
            <a:endParaRPr lang="en-IN" sz="2400" b="1" dirty="0">
              <a:effectLst/>
            </a:endParaRPr>
          </a:p>
          <a:p>
            <a:pPr marL="0" indent="0" fontAlgn="base">
              <a:buFont typeface="Arial"/>
              <a:buNone/>
            </a:pPr>
            <a:endParaRPr lang="en-IN" sz="2400" b="1" dirty="0">
              <a:effectLst/>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954597332"/>
              </p:ext>
            </p:extLst>
          </p:nvPr>
        </p:nvGraphicFramePr>
        <p:xfrm>
          <a:off x="679450" y="1641475"/>
          <a:ext cx="8756650" cy="2703513"/>
        </p:xfrm>
        <a:graphic>
          <a:graphicData uri="http://schemas.openxmlformats.org/presentationml/2006/ole">
            <mc:AlternateContent xmlns:mc="http://schemas.openxmlformats.org/markup-compatibility/2006">
              <mc:Choice xmlns:v="urn:schemas-microsoft-com:vml" Requires="v">
                <p:oleObj spid="_x0000_s1047" name="Document" r:id="rId3" imgW="5875242" imgH="1815983" progId="Word.Document.12">
                  <p:embed/>
                </p:oleObj>
              </mc:Choice>
              <mc:Fallback>
                <p:oleObj name="Document" r:id="rId3" imgW="5875242" imgH="1815983" progId="Word.Document.12">
                  <p:embed/>
                  <p:pic>
                    <p:nvPicPr>
                      <p:cNvPr id="0" name=""/>
                      <p:cNvPicPr/>
                      <p:nvPr/>
                    </p:nvPicPr>
                    <p:blipFill>
                      <a:blip r:embed="rId4"/>
                      <a:stretch>
                        <a:fillRect/>
                      </a:stretch>
                    </p:blipFill>
                    <p:spPr>
                      <a:xfrm>
                        <a:off x="679450" y="1641475"/>
                        <a:ext cx="8756650" cy="2703513"/>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5978323"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a:t>
            </a:r>
            <a:r>
              <a:rPr kumimoji="0" lang="en-US" sz="800" b="0" i="0" u="none" strike="noStrike" cap="none" spc="0" normalizeH="0" dirty="0">
                <a:ln>
                  <a:noFill/>
                </a:ln>
                <a:solidFill>
                  <a:srgbClr val="000000"/>
                </a:solidFill>
                <a:effectLst/>
                <a:uFillTx/>
                <a:latin typeface="+mn-lt"/>
                <a:ea typeface="+mn-ea"/>
                <a:cs typeface="+mn-cs"/>
                <a:sym typeface="Calibri"/>
              </a:rPr>
              <a:t> For Clearance</a:t>
            </a: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6045960" y="3896259"/>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a:t>
            </a:r>
          </a:p>
          <a:p>
            <a:r>
              <a:rPr lang="en-US" sz="800" dirty="0">
                <a:solidFill>
                  <a:srgbClr val="000000"/>
                </a:solidFill>
              </a:rPr>
              <a:t>Custom</a:t>
            </a: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Register</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35" name="Straight Arrow Connector 34"/>
          <p:cNvCxnSpPr/>
          <p:nvPr/>
        </p:nvCxnSpPr>
        <p:spPr>
          <a:xfrm>
            <a:off x="6458266" y="2247900"/>
            <a:ext cx="15357" cy="157136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7" name="TextBox 36"/>
          <p:cNvSpPr txBox="1"/>
          <p:nvPr/>
        </p:nvSpPr>
        <p:spPr>
          <a:xfrm>
            <a:off x="6473623" y="3419161"/>
            <a:ext cx="41744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46" name="Straight Arrow Connector 45"/>
          <p:cNvCxnSpPr/>
          <p:nvPr/>
        </p:nvCxnSpPr>
        <p:spPr>
          <a:xfrm>
            <a:off x="5818551" y="1397000"/>
            <a:ext cx="1318849" cy="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7" name="TextBox 46"/>
          <p:cNvSpPr txBox="1"/>
          <p:nvPr/>
        </p:nvSpPr>
        <p:spPr>
          <a:xfrm>
            <a:off x="5984665" y="1102786"/>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Customs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sp>
        <p:nvSpPr>
          <p:cNvPr id="61" name="TextBox 60"/>
          <p:cNvSpPr txBox="1"/>
          <p:nvPr/>
        </p:nvSpPr>
        <p:spPr>
          <a:xfrm>
            <a:off x="4038600" y="3882795"/>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a:t>
            </a:r>
            <a:r>
              <a:rPr kumimoji="0" lang="en-US" sz="1000" b="0" i="0" u="none" strike="noStrike" cap="none" spc="0" normalizeH="0" dirty="0">
                <a:ln>
                  <a:noFill/>
                </a:ln>
                <a:solidFill>
                  <a:srgbClr val="000000"/>
                </a:solidFill>
                <a:effectLst/>
                <a:uFillTx/>
                <a:latin typeface="+mn-lt"/>
                <a:ea typeface="+mn-ea"/>
                <a:cs typeface="+mn-cs"/>
                <a:sym typeface="Calibri"/>
              </a:rPr>
              <a:t> Importer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Importer</a:t>
            </a:r>
          </a:p>
        </p:txBody>
      </p:sp>
      <p:sp>
        <p:nvSpPr>
          <p:cNvPr id="52" name="Oval 51"/>
          <p:cNvSpPr/>
          <p:nvPr/>
        </p:nvSpPr>
        <p:spPr>
          <a:xfrm>
            <a:off x="77231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TextBox 53"/>
          <p:cNvSpPr txBox="1"/>
          <p:nvPr/>
        </p:nvSpPr>
        <p:spPr>
          <a:xfrm>
            <a:off x="7137400" y="2017541"/>
            <a:ext cx="3616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Clear</a:t>
            </a:r>
          </a:p>
        </p:txBody>
      </p:sp>
      <p:cxnSp>
        <p:nvCxnSpPr>
          <p:cNvPr id="72" name="Straight Connector 71"/>
          <p:cNvCxnSpPr/>
          <p:nvPr/>
        </p:nvCxnSpPr>
        <p:spPr>
          <a:xfrm>
            <a:off x="7308535" y="1108771"/>
            <a:ext cx="0" cy="488562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6972300" y="1971513"/>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0" name="Elbow Connector 69"/>
          <p:cNvCxnSpPr/>
          <p:nvPr/>
        </p:nvCxnSpPr>
        <p:spPr>
          <a:xfrm rot="10800000">
            <a:off x="1313236" y="3632204"/>
            <a:ext cx="4656524" cy="502091"/>
          </a:xfrm>
          <a:prstGeom prst="bentConnector3">
            <a:avLst>
              <a:gd name="adj1" fmla="val 100183"/>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88265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7699675"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5294926"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2409240"/>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Consignment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40508679"/>
              </p:ext>
            </p:extLst>
          </p:nvPr>
        </p:nvGraphicFramePr>
        <p:xfrm>
          <a:off x="601663" y="1411288"/>
          <a:ext cx="9144000" cy="4676775"/>
        </p:xfrm>
        <a:graphic>
          <a:graphicData uri="http://schemas.openxmlformats.org/presentationml/2006/ole">
            <mc:AlternateContent xmlns:mc="http://schemas.openxmlformats.org/markup-compatibility/2006">
              <mc:Choice xmlns:v="urn:schemas-microsoft-com:vml" Requires="v">
                <p:oleObj spid="_x0000_s2070" name="Document" r:id="rId3" imgW="7251281" imgH="3706888" progId="Word.Document.12">
                  <p:embed/>
                </p:oleObj>
              </mc:Choice>
              <mc:Fallback>
                <p:oleObj name="Document" r:id="rId3" imgW="7251281" imgH="3706888" progId="Word.Document.12">
                  <p:embed/>
                  <p:pic>
                    <p:nvPicPr>
                      <p:cNvPr id="0" name=""/>
                      <p:cNvPicPr/>
                      <p:nvPr/>
                    </p:nvPicPr>
                    <p:blipFill>
                      <a:blip r:embed="rId4"/>
                      <a:stretch>
                        <a:fillRect/>
                      </a:stretch>
                    </p:blipFill>
                    <p:spPr>
                      <a:xfrm>
                        <a:off x="601663" y="1411288"/>
                        <a:ext cx="9144000" cy="4676775"/>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800" y="1345674"/>
            <a:ext cx="6096000" cy="4154983"/>
          </a:xfrm>
          <a:prstGeom prst="rect">
            <a:avLst/>
          </a:prstGeom>
        </p:spPr>
        <p:txBody>
          <a:bodyPr>
            <a:spAutoFit/>
          </a:bodyPr>
          <a:lstStyle/>
          <a:p>
            <a:pPr marL="342900" lvl="1" indent="-342900">
              <a:buFont typeface="Arial"/>
              <a:buChar char="•"/>
            </a:pPr>
            <a:r>
              <a:rPr lang="en-US" sz="2400" dirty="0"/>
              <a:t>View All Consignment</a:t>
            </a:r>
          </a:p>
          <a:p>
            <a:pPr marL="342900" lvl="1" indent="-342900">
              <a:buFont typeface="Arial"/>
              <a:buChar char="•"/>
            </a:pPr>
            <a:r>
              <a:rPr lang="en-US" sz="2400" dirty="0"/>
              <a:t>View A Consignment</a:t>
            </a:r>
          </a:p>
          <a:p>
            <a:pPr marL="342900" lvl="1" indent="-342900">
              <a:buFont typeface="Arial"/>
              <a:buChar char="•"/>
            </a:pPr>
            <a:r>
              <a:rPr lang="en-US" sz="2400" dirty="0"/>
              <a:t>Register Consignment</a:t>
            </a:r>
          </a:p>
          <a:p>
            <a:pPr marL="342900" lvl="1" indent="-342900">
              <a:buFont typeface="Arial"/>
              <a:buChar char="•"/>
            </a:pPr>
            <a:r>
              <a:rPr lang="en-US" sz="2400" dirty="0"/>
              <a:t>Withdraw Consignment</a:t>
            </a:r>
          </a:p>
          <a:p>
            <a:pPr marL="342900" lvl="1" indent="-342900">
              <a:buFont typeface="Arial"/>
              <a:buChar char="•"/>
            </a:pPr>
            <a:r>
              <a:rPr lang="en-US" sz="2400" dirty="0"/>
              <a:t>Edit Consignment</a:t>
            </a:r>
          </a:p>
          <a:p>
            <a:pPr marL="342900" lvl="1" indent="-342900">
              <a:buFont typeface="Arial"/>
              <a:buChar char="•"/>
            </a:pPr>
            <a:r>
              <a:rPr lang="en-US" sz="2400" dirty="0"/>
              <a:t>View Consignment</a:t>
            </a:r>
          </a:p>
          <a:p>
            <a:pPr marL="342900" lvl="1" indent="-342900">
              <a:buFont typeface="Arial"/>
              <a:buChar char="•"/>
            </a:pPr>
            <a:r>
              <a:rPr lang="en-US" sz="2400" dirty="0"/>
              <a:t>Approve Consignment</a:t>
            </a:r>
          </a:p>
          <a:p>
            <a:pPr marL="342900" lvl="1" indent="-342900">
              <a:buFont typeface="Arial"/>
              <a:buChar char="•"/>
            </a:pPr>
            <a:r>
              <a:rPr lang="en-US" sz="2400" dirty="0"/>
              <a:t>Reject consignment</a:t>
            </a:r>
          </a:p>
          <a:p>
            <a:pPr marL="342900" lvl="1" indent="-342900">
              <a:buFont typeface="Arial"/>
              <a:buChar char="•"/>
            </a:pPr>
            <a:r>
              <a:rPr lang="en-US" sz="2400" dirty="0"/>
              <a:t>Clear Consignment</a:t>
            </a:r>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4774242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671286515"/>
              </p:ext>
            </p:extLst>
          </p:nvPr>
        </p:nvGraphicFramePr>
        <p:xfrm>
          <a:off x="333375" y="1358899"/>
          <a:ext cx="10474325" cy="5095875"/>
        </p:xfrm>
        <a:graphic>
          <a:graphicData uri="http://schemas.openxmlformats.org/presentationml/2006/ole">
            <mc:AlternateContent xmlns:mc="http://schemas.openxmlformats.org/markup-compatibility/2006">
              <mc:Choice xmlns:v="urn:schemas-microsoft-com:vml" Requires="v">
                <p:oleObj spid="_x0000_s6166" name="Document" r:id="rId3" imgW="5880100" imgH="3581400" progId="Word.Document.12">
                  <p:embed/>
                </p:oleObj>
              </mc:Choice>
              <mc:Fallback>
                <p:oleObj name="Document" r:id="rId3" imgW="5880100" imgH="3581400" progId="Word.Document.12">
                  <p:embed/>
                  <p:pic>
                    <p:nvPicPr>
                      <p:cNvPr id="0" name=""/>
                      <p:cNvPicPr/>
                      <p:nvPr/>
                    </p:nvPicPr>
                    <p:blipFill>
                      <a:blip r:embed="rId4"/>
                      <a:stretch>
                        <a:fillRect/>
                      </a:stretch>
                    </p:blipFill>
                    <p:spPr>
                      <a:xfrm>
                        <a:off x="333375" y="1358899"/>
                        <a:ext cx="10474325" cy="5095875"/>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descr="Screen Shot 2020-01-08 at 16.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1350931"/>
            <a:ext cx="9436100" cy="4625540"/>
          </a:xfrm>
          <a:prstGeom prst="rect">
            <a:avLst/>
          </a:prstGeom>
        </p:spPr>
      </p:pic>
      <p:sp>
        <p:nvSpPr>
          <p:cNvPr id="6" name="Oval Callout 5"/>
          <p:cNvSpPr/>
          <p:nvPr/>
        </p:nvSpPr>
        <p:spPr>
          <a:xfrm>
            <a:off x="9533892" y="754212"/>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10663060" y="1425960"/>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287001" y="3397230"/>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663060" y="4878874"/>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171689450"/>
              </p:ext>
            </p:extLst>
          </p:nvPr>
        </p:nvGraphicFramePr>
        <p:xfrm>
          <a:off x="463639" y="1358899"/>
          <a:ext cx="9594761" cy="5381625"/>
        </p:xfrm>
        <a:graphic>
          <a:graphicData uri="http://schemas.openxmlformats.org/presentationml/2006/ole">
            <mc:AlternateContent xmlns:mc="http://schemas.openxmlformats.org/markup-compatibility/2006">
              <mc:Choice xmlns:v="urn:schemas-microsoft-com:vml" Requires="v">
                <p:oleObj spid="_x0000_s8214" name="Document" r:id="rId3" imgW="5880100" imgH="4749800" progId="Word.Document.12">
                  <p:embed/>
                </p:oleObj>
              </mc:Choice>
              <mc:Fallback>
                <p:oleObj name="Document" r:id="rId3" imgW="5880100" imgH="4749800" progId="Word.Document.12">
                  <p:embed/>
                  <p:pic>
                    <p:nvPicPr>
                      <p:cNvPr id="0" name=""/>
                      <p:cNvPicPr/>
                      <p:nvPr/>
                    </p:nvPicPr>
                    <p:blipFill>
                      <a:blip r:embed="rId4"/>
                      <a:stretch>
                        <a:fillRect/>
                      </a:stretch>
                    </p:blipFill>
                    <p:spPr>
                      <a:xfrm>
                        <a:off x="463639" y="1358899"/>
                        <a:ext cx="9594761" cy="5381625"/>
                      </a:xfrm>
                      <a:prstGeom prst="rect">
                        <a:avLst/>
                      </a:prstGeom>
                    </p:spPr>
                  </p:pic>
                </p:oleObj>
              </mc:Fallback>
            </mc:AlternateContent>
          </a:graphicData>
        </a:graphic>
      </p:graphicFrame>
      <p:sp>
        <p:nvSpPr>
          <p:cNvPr id="7" name="Oval Callout 6"/>
          <p:cNvSpPr/>
          <p:nvPr/>
        </p:nvSpPr>
        <p:spPr>
          <a:xfrm>
            <a:off x="10058400" y="1634533"/>
            <a:ext cx="1971818" cy="2466913"/>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a:t>
            </a:r>
            <a:r>
              <a:rPr lang="en-US" dirty="0"/>
              <a:t>n are enabled / disabled based on the state of the consignment.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descr="Screen Shot 2020-01-08 at 16.5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39" y="1206500"/>
            <a:ext cx="7862838" cy="5041900"/>
          </a:xfrm>
          <a:prstGeom prst="rect">
            <a:avLst/>
          </a:prstGeom>
        </p:spPr>
      </p:pic>
      <p:sp>
        <p:nvSpPr>
          <p:cNvPr id="6" name="TextBox 5"/>
          <p:cNvSpPr txBox="1"/>
          <p:nvPr/>
        </p:nvSpPr>
        <p:spPr>
          <a:xfrm>
            <a:off x="8822856" y="1270071"/>
            <a:ext cx="3101312"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mn-lt"/>
                <a:ea typeface="+mn-ea"/>
                <a:cs typeface="+mn-cs"/>
                <a:sym typeface="Calibri"/>
              </a:rPr>
              <a:t>Some Rules</a:t>
            </a:r>
            <a:r>
              <a:rPr kumimoji="0" lang="en-US" sz="1800" b="1" i="0" u="sng" strike="noStrike" cap="none" spc="0" normalizeH="0" dirty="0">
                <a:ln>
                  <a:noFill/>
                </a:ln>
                <a:solidFill>
                  <a:srgbClr val="000000"/>
                </a:solidFill>
                <a:effectLst/>
                <a:uFillTx/>
                <a:latin typeface="+mn-lt"/>
                <a:ea typeface="+mn-ea"/>
                <a:cs typeface="+mn-cs"/>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p>
          <a:p>
            <a:pPr marL="342900" marR="0" indent="-342900" algn="l" defTabSz="914400" rtl="0" fontAlgn="auto" latinLnBrk="0" hangingPunct="0">
              <a:lnSpc>
                <a:spcPct val="100000"/>
              </a:lnSpc>
              <a:spcBef>
                <a:spcPts val="0"/>
              </a:spcBef>
              <a:spcAft>
                <a:spcPts val="0"/>
              </a:spcAft>
              <a:buClrTx/>
              <a:buSzTx/>
              <a:buFontTx/>
              <a:buAutoNum type="arabicParenR"/>
              <a:tabLst/>
            </a:pPr>
            <a:r>
              <a:rPr kumimoji="0" lang="en-US" sz="1800" b="0" i="0" u="none" strike="noStrike" cap="none" spc="0" normalizeH="0" dirty="0">
                <a:ln>
                  <a:noFill/>
                </a:ln>
                <a:solidFill>
                  <a:srgbClr val="000000"/>
                </a:solidFill>
                <a:effectLst/>
                <a:uFillTx/>
                <a:latin typeface="+mn-lt"/>
                <a:ea typeface="+mn-ea"/>
                <a:cs typeface="+mn-cs"/>
                <a:sym typeface="Calibri"/>
              </a:rPr>
              <a:t>Expected Dispatch date should be less than Expected arrival date</a:t>
            </a:r>
          </a:p>
          <a:p>
            <a:pPr marL="342900" marR="0" indent="-342900" algn="l" defTabSz="914400" rtl="0" fontAlgn="auto" latinLnBrk="0" hangingPunct="0">
              <a:lnSpc>
                <a:spcPct val="100000"/>
              </a:lnSpc>
              <a:spcBef>
                <a:spcPts val="0"/>
              </a:spcBef>
              <a:spcAft>
                <a:spcPts val="0"/>
              </a:spcAft>
              <a:buClrTx/>
              <a:buSzTx/>
              <a:buAutoNum type="arabicParenR" startAt="2"/>
              <a:tabLst/>
            </a:pPr>
            <a:r>
              <a:rPr lang="en-US" baseline="0" dirty="0"/>
              <a:t>If</a:t>
            </a:r>
            <a:r>
              <a:rPr lang="en-US" dirty="0"/>
              <a:t> price is filled, the currency     </a:t>
            </a:r>
          </a:p>
          <a:p>
            <a:pPr marR="0" algn="l" defTabSz="914400" rtl="0" fontAlgn="auto" latinLnBrk="0" hangingPunct="0">
              <a:lnSpc>
                <a:spcPct val="100000"/>
              </a:lnSpc>
              <a:spcBef>
                <a:spcPts val="0"/>
              </a:spcBef>
              <a:spcAft>
                <a:spcPts val="0"/>
              </a:spcAft>
              <a:buClrTx/>
              <a:buSzTx/>
              <a:tabLst/>
            </a:pPr>
            <a:r>
              <a:rPr lang="en-US" dirty="0"/>
              <a:t>       should also be filled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342900" marR="0" indent="-342900" algn="l" defTabSz="914400" rtl="0" fontAlgn="auto" latinLnBrk="0" hangingPunct="0">
              <a:lnSpc>
                <a:spcPct val="100000"/>
              </a:lnSpc>
              <a:spcBef>
                <a:spcPts val="0"/>
              </a:spcBef>
              <a:spcAft>
                <a:spcPts val="0"/>
              </a:spcAft>
              <a:buClrTx/>
              <a:buSzTx/>
              <a:buAutoNum type="arabicParenR" startAt="3"/>
              <a:tabLst/>
            </a:pPr>
            <a:r>
              <a:rPr lang="en-US" dirty="0"/>
              <a:t>To upload the file, use the </a:t>
            </a:r>
          </a:p>
          <a:p>
            <a:pPr marR="0" algn="l" defTabSz="914400" rtl="0" fontAlgn="auto" latinLnBrk="0" hangingPunct="0">
              <a:lnSpc>
                <a:spcPct val="100000"/>
              </a:lnSpc>
              <a:spcBef>
                <a:spcPts val="0"/>
              </a:spcBef>
              <a:spcAft>
                <a:spcPts val="0"/>
              </a:spcAft>
              <a:buClrTx/>
              <a:buSzTx/>
              <a:tabLst/>
            </a:pPr>
            <a:r>
              <a:rPr lang="en-US" dirty="0"/>
              <a:t>       format. For any confusion,     </a:t>
            </a:r>
          </a:p>
          <a:p>
            <a:pPr marR="0" algn="l" defTabSz="914400" rtl="0" fontAlgn="auto" latinLnBrk="0" hangingPunct="0">
              <a:lnSpc>
                <a:spcPct val="100000"/>
              </a:lnSpc>
              <a:spcBef>
                <a:spcPts val="0"/>
              </a:spcBef>
              <a:spcAft>
                <a:spcPts val="0"/>
              </a:spcAft>
              <a:buClrTx/>
              <a:buSzTx/>
              <a:tabLst/>
            </a:pPr>
            <a:r>
              <a:rPr lang="en-US" dirty="0"/>
              <a:t>       download the sample</a:t>
            </a:r>
          </a:p>
          <a:p>
            <a:pPr marR="0" algn="l" defTabSz="914400" rtl="0" fontAlgn="auto" latinLnBrk="0" hangingPunct="0">
              <a:lnSpc>
                <a:spcPct val="100000"/>
              </a:lnSpc>
              <a:spcBef>
                <a:spcPts val="0"/>
              </a:spcBef>
              <a:spcAft>
                <a:spcPts val="0"/>
              </a:spcAft>
              <a:buClrTx/>
              <a:buSzTx/>
              <a:tabLst/>
            </a:pPr>
            <a:r>
              <a:rPr lang="en-US" dirty="0"/>
              <a:t>       format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6849561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188924" y="4481691"/>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101730" y="1447800"/>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descr="Screen Shot 2020-01-08 at 16.5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39" y="1447800"/>
            <a:ext cx="6060525" cy="3886200"/>
          </a:xfrm>
          <a:prstGeom prst="rect">
            <a:avLst/>
          </a:prstGeom>
        </p:spPr>
      </p:pic>
      <p:sp>
        <p:nvSpPr>
          <p:cNvPr id="7" name="Oval 6"/>
          <p:cNvSpPr/>
          <p:nvPr/>
        </p:nvSpPr>
        <p:spPr>
          <a:xfrm>
            <a:off x="7607300" y="1814188"/>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8826500"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sp>
        <p:nvSpPr>
          <p:cNvPr id="9" name="Oval 8"/>
          <p:cNvSpPr/>
          <p:nvPr/>
        </p:nvSpPr>
        <p:spPr>
          <a:xfrm>
            <a:off x="10096500" y="1812276"/>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Custom</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647387"/>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INIT</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Consignment moved back to INIT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63638" y="5607384"/>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561391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Training Schedule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23860466"/>
              </p:ext>
            </p:extLst>
          </p:nvPr>
        </p:nvGraphicFramePr>
        <p:xfrm>
          <a:off x="333375" y="1425575"/>
          <a:ext cx="10474325" cy="4968875"/>
        </p:xfrm>
        <a:graphic>
          <a:graphicData uri="http://schemas.openxmlformats.org/presentationml/2006/ole">
            <mc:AlternateContent xmlns:mc="http://schemas.openxmlformats.org/markup-compatibility/2006">
              <mc:Choice xmlns:v="urn:schemas-microsoft-com:vml" Requires="v">
                <p:oleObj spid="_x0000_s24584" name="Document" r:id="rId3" imgW="5880100" imgH="3492500" progId="Word.Document.12">
                  <p:embed/>
                </p:oleObj>
              </mc:Choice>
              <mc:Fallback>
                <p:oleObj name="Document" r:id="rId3" imgW="5880100" imgH="3492500" progId="Word.Document.12">
                  <p:embed/>
                  <p:pic>
                    <p:nvPicPr>
                      <p:cNvPr id="0" name=""/>
                      <p:cNvPicPr/>
                      <p:nvPr/>
                    </p:nvPicPr>
                    <p:blipFill>
                      <a:blip r:embed="rId4"/>
                      <a:stretch>
                        <a:fillRect/>
                      </a:stretch>
                    </p:blipFill>
                    <p:spPr>
                      <a:xfrm>
                        <a:off x="333375" y="1425575"/>
                        <a:ext cx="10474325" cy="4968875"/>
                      </a:xfrm>
                      <a:prstGeom prst="rect">
                        <a:avLst/>
                      </a:prstGeom>
                    </p:spPr>
                  </p:pic>
                </p:oleObj>
              </mc:Fallback>
            </mc:AlternateContent>
          </a:graphicData>
        </a:graphic>
      </p:graphicFrame>
    </p:spTree>
    <p:extLst>
      <p:ext uri="{BB962C8B-B14F-4D97-AF65-F5344CB8AC3E}">
        <p14:creationId xmlns:p14="http://schemas.microsoft.com/office/powerpoint/2010/main" val="301393163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descr="Screen Shot 2020-01-08 at 16.5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39" y="1447800"/>
            <a:ext cx="6060525" cy="3886200"/>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Approve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27167195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Reject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1761496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5632310"/>
          </a:xfrm>
          <a:prstGeom prst="rect">
            <a:avLst/>
          </a:prstGeom>
        </p:spPr>
        <p:txBody>
          <a:bodyPr wrap="square">
            <a:spAutoFit/>
          </a:bodyPr>
          <a:lstStyle/>
          <a:p>
            <a:pPr marL="342900" lvl="1" indent="-342900">
              <a:buFont typeface="Arial"/>
              <a:buChar char="•"/>
            </a:pPr>
            <a:r>
              <a:rPr lang="en-US" sz="2400" dirty="0"/>
              <a:t>All INIT consignment will be processed in FIFO order  by the system</a:t>
            </a:r>
          </a:p>
          <a:p>
            <a:pPr marL="342900" lvl="1" indent="-342900">
              <a:buFont typeface="Arial"/>
              <a:buChar char="•"/>
            </a:pPr>
            <a:endParaRPr lang="en-US" sz="2400" dirty="0"/>
          </a:p>
          <a:p>
            <a:pPr marL="342900" lvl="1" indent="-342900">
              <a:buFont typeface="Arial"/>
              <a:buChar char="•"/>
            </a:pPr>
            <a:r>
              <a:rPr lang="en-US" sz="2400" dirty="0"/>
              <a:t>Once the processing starts, the status is changed to PROCESSING to indicate that Work is in progress</a:t>
            </a:r>
          </a:p>
          <a:p>
            <a:pPr lvl="1" indent="0"/>
            <a:endParaRPr lang="en-US" sz="2400" dirty="0"/>
          </a:p>
          <a:p>
            <a:pPr marL="342900" lvl="1" indent="-342900">
              <a:buFont typeface="Arial"/>
              <a:buChar char="•"/>
            </a:pPr>
            <a:r>
              <a:rPr lang="en-US" sz="2400" dirty="0"/>
              <a:t>Once the processing is complete, the status is changed to either REJECTED_BY_SYSTEM or SUCCESS (PENDING_FOR_CEIR_APPROVAL)</a:t>
            </a:r>
          </a:p>
          <a:p>
            <a:pPr marL="342900" lvl="1" indent="-342900">
              <a:buFont typeface="Arial"/>
              <a:buChar char="•"/>
            </a:pPr>
            <a:endParaRPr lang="en-US" sz="2400" dirty="0"/>
          </a:p>
          <a:p>
            <a:pPr marL="342900" lvl="1" indent="-342900">
              <a:buFont typeface="Arial"/>
              <a:buChar char="•"/>
            </a:pPr>
            <a:r>
              <a:rPr lang="en-US" sz="2400" dirty="0"/>
              <a:t>Post processing a e-mail notification is sent to user in case of REJECTED_BY_SYSTEM and user and CEIR admin in case of SUCCESS</a:t>
            </a:r>
          </a:p>
          <a:p>
            <a:pPr marL="342900" lvl="1" indent="-342900">
              <a:buFont typeface="Arial"/>
              <a:buChar char="•"/>
            </a:pPr>
            <a:endParaRPr lang="en-US" sz="2400" dirty="0"/>
          </a:p>
          <a:p>
            <a:pPr marL="342900" lvl="1" indent="-342900">
              <a:buFont typeface="Arial"/>
              <a:buChar char="•"/>
            </a:pPr>
            <a:endParaRPr lang="en-US" sz="2400" dirty="0"/>
          </a:p>
          <a:p>
            <a:pPr marL="342900" lvl="2" indent="-342900">
              <a:buFont typeface="Arial"/>
              <a:buChar char="•"/>
            </a:pPr>
            <a:endParaRPr lang="en-US" sz="2400" dirty="0"/>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Clear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5176737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Stock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400911204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36</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92500" lnSpcReduction="20000"/>
          </a:bodyPr>
          <a:lstStyle/>
          <a:p>
            <a:pPr marL="0" indent="0">
              <a:buNone/>
            </a:pPr>
            <a:r>
              <a:rPr lang="en-US" sz="2400" b="1" dirty="0">
                <a:effectLst/>
              </a:rPr>
              <a:t>Stock Feature</a:t>
            </a: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Stock</a:t>
            </a:r>
          </a:p>
          <a:p>
            <a:pPr lvl="1"/>
            <a:r>
              <a:rPr lang="en-US" sz="2400" b="1" dirty="0">
                <a:effectLst/>
              </a:rPr>
              <a:t>View A Stock</a:t>
            </a:r>
          </a:p>
          <a:p>
            <a:pPr lvl="1"/>
            <a:r>
              <a:rPr lang="en-US" sz="2400" b="1" dirty="0">
                <a:effectLst/>
              </a:rPr>
              <a:t>Upload Stock</a:t>
            </a:r>
          </a:p>
          <a:p>
            <a:pPr lvl="1"/>
            <a:r>
              <a:rPr lang="en-US" sz="2400" b="1" dirty="0">
                <a:effectLst/>
              </a:rPr>
              <a:t>Withdraw Stock</a:t>
            </a:r>
          </a:p>
          <a:p>
            <a:pPr lvl="1"/>
            <a:r>
              <a:rPr lang="en-US" sz="2400" b="1" dirty="0">
                <a:effectLst/>
              </a:rPr>
              <a:t>Edit Stock</a:t>
            </a:r>
          </a:p>
          <a:p>
            <a:pPr lvl="1"/>
            <a:r>
              <a:rPr lang="en-US" sz="2400" b="1" dirty="0">
                <a:effectLst/>
              </a:rPr>
              <a:t>Approve Stock</a:t>
            </a:r>
          </a:p>
          <a:p>
            <a:pPr lvl="1"/>
            <a:r>
              <a:rPr lang="en-US" sz="2400" b="1" dirty="0">
                <a:effectLst/>
              </a:rPr>
              <a:t>Reject Stock</a:t>
            </a: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80275731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52" name="Oval 51"/>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035975"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ACTIVR</a:t>
            </a:r>
          </a:p>
          <a:p>
            <a:endParaRPr lang="en-US" sz="800" dirty="0">
              <a:solidFill>
                <a:srgbClr val="000000"/>
              </a:solidFill>
            </a:endParaRPr>
          </a:p>
        </p:txBody>
      </p:sp>
      <p:sp>
        <p:nvSpPr>
          <p:cNvPr id="89" name="Oval 88"/>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flipV="1">
            <a:off x="5256826" y="5482079"/>
            <a:ext cx="741049" cy="76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8318500" y="1981971"/>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8162292" y="4857943"/>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3521512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Grievance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230283021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39</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a:bodyPr>
          <a:lstStyle/>
          <a:p>
            <a:pPr marL="0" indent="0">
              <a:buNone/>
            </a:pPr>
            <a:r>
              <a:rPr lang="en-US" sz="2400" b="1" dirty="0">
                <a:effectLst/>
              </a:rPr>
              <a:t>Grievance Feature</a:t>
            </a:r>
          </a:p>
          <a:p>
            <a:pPr marL="0" indent="0">
              <a:buNone/>
            </a:pPr>
            <a:endParaRPr lang="en-US" sz="2400" b="1" dirty="0">
              <a:effectLst/>
            </a:endParaRPr>
          </a:p>
          <a:p>
            <a:r>
              <a:rPr lang="en-US" sz="2400" b="1" dirty="0">
                <a:effectLst/>
              </a:rPr>
              <a:t>Overview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Grievance</a:t>
            </a:r>
          </a:p>
          <a:p>
            <a:pPr lvl="1"/>
            <a:r>
              <a:rPr lang="en-US" sz="2400" b="1" dirty="0">
                <a:effectLst/>
              </a:rPr>
              <a:t>View A Grievances</a:t>
            </a:r>
          </a:p>
          <a:p>
            <a:pPr lvl="1"/>
            <a:r>
              <a:rPr lang="en-US" sz="2400" b="1" dirty="0">
                <a:effectLst/>
              </a:rPr>
              <a:t>Raise Grievance</a:t>
            </a:r>
          </a:p>
          <a:p>
            <a:pPr lvl="1"/>
            <a:r>
              <a:rPr lang="en-US" sz="2400" b="1" dirty="0">
                <a:effectLst/>
              </a:rPr>
              <a:t>Reply to Grievance</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400695707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Training Schedule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36690564"/>
              </p:ext>
            </p:extLst>
          </p:nvPr>
        </p:nvGraphicFramePr>
        <p:xfrm>
          <a:off x="333375" y="1246188"/>
          <a:ext cx="10474325" cy="5329237"/>
        </p:xfrm>
        <a:graphic>
          <a:graphicData uri="http://schemas.openxmlformats.org/presentationml/2006/ole">
            <mc:AlternateContent xmlns:mc="http://schemas.openxmlformats.org/markup-compatibility/2006">
              <mc:Choice xmlns:v="urn:schemas-microsoft-com:vml" Requires="v">
                <p:oleObj spid="_x0000_s26632" name="Document" r:id="rId3" imgW="5880100" imgH="3746500" progId="Word.Document.12">
                  <p:embed/>
                </p:oleObj>
              </mc:Choice>
              <mc:Fallback>
                <p:oleObj name="Document" r:id="rId3" imgW="5880100" imgH="3746500" progId="Word.Document.12">
                  <p:embed/>
                  <p:pic>
                    <p:nvPicPr>
                      <p:cNvPr id="0" name=""/>
                      <p:cNvPicPr/>
                      <p:nvPr/>
                    </p:nvPicPr>
                    <p:blipFill>
                      <a:blip r:embed="rId4"/>
                      <a:stretch>
                        <a:fillRect/>
                      </a:stretch>
                    </p:blipFill>
                    <p:spPr>
                      <a:xfrm>
                        <a:off x="333375" y="1246188"/>
                        <a:ext cx="10474325" cy="5329237"/>
                      </a:xfrm>
                      <a:prstGeom prst="rect">
                        <a:avLst/>
                      </a:prstGeom>
                    </p:spPr>
                  </p:pic>
                </p:oleObj>
              </mc:Fallback>
            </mc:AlternateContent>
          </a:graphicData>
        </a:graphic>
      </p:graphicFrame>
    </p:spTree>
    <p:extLst>
      <p:ext uri="{BB962C8B-B14F-4D97-AF65-F5344CB8AC3E}">
        <p14:creationId xmlns:p14="http://schemas.microsoft.com/office/powerpoint/2010/main" val="288158379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Grievance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Close</a:t>
            </a:r>
          </a:p>
          <a:p>
            <a:pPr marL="0" marR="0" indent="0" algn="ctr" defTabSz="914400" rtl="0" fontAlgn="auto" latinLnBrk="0" hangingPunct="0">
              <a:lnSpc>
                <a:spcPct val="100000"/>
              </a:lnSpc>
              <a:spcBef>
                <a:spcPts val="0"/>
              </a:spcBef>
              <a:spcAft>
                <a:spcPts val="0"/>
              </a:spcAft>
              <a:buClrTx/>
              <a:buSzTx/>
              <a:buFontTx/>
              <a:buNone/>
              <a:tabLst/>
            </a:pPr>
            <a:endParaRPr lang="en-US" sz="800" dirty="0">
              <a:solidFill>
                <a:srgbClr val="000000"/>
              </a:solidFill>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10"/>
          <p:cNvSpPr/>
          <p:nvPr/>
        </p:nvSpPr>
        <p:spPr>
          <a:xfrm>
            <a:off x="4258439" y="3178108"/>
            <a:ext cx="914400" cy="82230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err="1">
                <a:ln>
                  <a:noFill/>
                </a:ln>
                <a:solidFill>
                  <a:srgbClr val="000000"/>
                </a:solidFill>
                <a:effectLst/>
                <a:uFillTx/>
                <a:latin typeface="+mn-lt"/>
                <a:ea typeface="+mn-ea"/>
                <a:cs typeface="+mn-cs"/>
                <a:sym typeface="Calibri"/>
              </a:rPr>
              <a:t>Pendiing</a:t>
            </a:r>
            <a:r>
              <a:rPr kumimoji="0" lang="en-US" sz="800" b="0" i="0" u="none" strike="noStrike" cap="none" spc="0" normalizeH="0" dirty="0">
                <a:ln>
                  <a:noFill/>
                </a:ln>
                <a:solidFill>
                  <a:srgbClr val="000000"/>
                </a:solidFill>
                <a:effectLst/>
                <a:uFillTx/>
                <a:latin typeface="+mn-lt"/>
                <a:ea typeface="+mn-ea"/>
                <a:cs typeface="+mn-cs"/>
                <a:sym typeface="Calibri"/>
              </a:rPr>
              <a:t> </a:t>
            </a:r>
          </a:p>
          <a:p>
            <a:pPr marL="0" marR="0" indent="0" algn="ctr" defTabSz="914400" rtl="0" fontAlgn="auto" latinLnBrk="0" hangingPunct="0">
              <a:lnSpc>
                <a:spcPct val="100000"/>
              </a:lnSpc>
              <a:spcBef>
                <a:spcPts val="0"/>
              </a:spcBef>
              <a:spcAft>
                <a:spcPts val="0"/>
              </a:spcAft>
              <a:buClrTx/>
              <a:buSzTx/>
              <a:buFontTx/>
              <a:buNone/>
              <a:tabLst/>
            </a:pPr>
            <a:r>
              <a:rPr lang="en-US" sz="800" baseline="0" dirty="0" err="1">
                <a:solidFill>
                  <a:srgbClr val="000000"/>
                </a:solidFill>
              </a:rPr>
              <a:t>Wth</a:t>
            </a:r>
            <a:r>
              <a:rPr lang="en-US" sz="800" dirty="0">
                <a:solidFill>
                  <a:srgbClr val="000000"/>
                </a:solidFill>
              </a:rPr>
              <a:t> CEIR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366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Raise</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0" name="TextBox 29"/>
          <p:cNvSpPr txBox="1"/>
          <p:nvPr/>
        </p:nvSpPr>
        <p:spPr>
          <a:xfrm>
            <a:off x="2044700" y="2066072"/>
            <a:ext cx="199390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  and Close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4" name="TextBox 33"/>
          <p:cNvSpPr txBox="1"/>
          <p:nvPr/>
        </p:nvSpPr>
        <p:spPr>
          <a:xfrm>
            <a:off x="4791582" y="2613798"/>
            <a:ext cx="872618"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Reply</a:t>
            </a:r>
            <a:r>
              <a:rPr kumimoji="0" lang="en-US" sz="1000" b="0" i="0" u="none" strike="noStrike" cap="none" spc="0" normalizeH="0" dirty="0">
                <a:ln>
                  <a:noFill/>
                </a:ln>
                <a:solidFill>
                  <a:srgbClr val="000000"/>
                </a:solidFill>
                <a:effectLst/>
                <a:uFillTx/>
                <a:latin typeface="+mn-lt"/>
                <a:ea typeface="+mn-ea"/>
                <a:cs typeface="+mn-cs"/>
                <a:sym typeface="Calibri"/>
              </a:rPr>
              <a:t> by CEIR Admin and close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41" name="Straight Connector 40"/>
          <p:cNvCxnSpPr/>
          <p:nvPr/>
        </p:nvCxnSpPr>
        <p:spPr>
          <a:xfrm>
            <a:off x="5956300" y="1203176"/>
            <a:ext cx="0" cy="314358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57" name="Straight Arrow Connector 56"/>
          <p:cNvCxnSpPr/>
          <p:nvPr/>
        </p:nvCxnSpPr>
        <p:spPr>
          <a:xfrm flipV="1">
            <a:off x="1862779" y="2009889"/>
            <a:ext cx="2357560" cy="941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315296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97165"/>
            <a:ext cx="5429161" cy="601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7048500" y="1977781"/>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Grievance</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1" name="Straight Arrow Connector 50"/>
          <p:cNvCxnSpPr/>
          <p:nvPr/>
        </p:nvCxnSpPr>
        <p:spPr>
          <a:xfrm>
            <a:off x="1306324" y="2409600"/>
            <a:ext cx="0" cy="7685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4" name="TextBox 53"/>
          <p:cNvSpPr txBox="1"/>
          <p:nvPr/>
        </p:nvSpPr>
        <p:spPr>
          <a:xfrm>
            <a:off x="1330425" y="2605027"/>
            <a:ext cx="98302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scene3d>
              <a:camera prst="orthographicFront"/>
              <a:lightRig rig="threePt" dir="t"/>
            </a:scene3d>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 </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9" name="Oval 58"/>
          <p:cNvSpPr/>
          <p:nvPr/>
        </p:nvSpPr>
        <p:spPr>
          <a:xfrm>
            <a:off x="907540" y="3353490"/>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With</a:t>
            </a:r>
          </a:p>
          <a:p>
            <a:pPr marL="0" marR="0" indent="0" algn="ctr" defTabSz="914400" rtl="0" fontAlgn="auto" latinLnBrk="0" hangingPunct="0">
              <a:lnSpc>
                <a:spcPct val="100000"/>
              </a:lnSpc>
              <a:spcBef>
                <a:spcPts val="0"/>
              </a:spcBef>
              <a:spcAft>
                <a:spcPts val="0"/>
              </a:spcAft>
              <a:buClrTx/>
              <a:buSzTx/>
              <a:buFontTx/>
              <a:buNone/>
              <a:tabLst/>
            </a:pPr>
            <a:r>
              <a:rPr lang="en-US" sz="800" dirty="0">
                <a:solidFill>
                  <a:srgbClr val="000000"/>
                </a:solidFill>
              </a:rPr>
              <a:t>User</a:t>
            </a: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dirty="0">
                <a:ln>
                  <a:noFill/>
                </a:ln>
                <a:solidFill>
                  <a:srgbClr val="000000"/>
                </a:solidFill>
                <a:effectLst/>
                <a:uFillTx/>
                <a:latin typeface="+mn-lt"/>
                <a:ea typeface="+mn-ea"/>
                <a:cs typeface="+mn-cs"/>
                <a:sym typeface="Calibri"/>
              </a:rPr>
              <a:t> </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61" name="Straight Connector 60"/>
          <p:cNvCxnSpPr/>
          <p:nvPr/>
        </p:nvCxnSpPr>
        <p:spPr>
          <a:xfrm flipV="1">
            <a:off x="527139" y="4321365"/>
            <a:ext cx="54291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63" name="Straight Arrow Connector 62"/>
          <p:cNvCxnSpPr/>
          <p:nvPr/>
        </p:nvCxnSpPr>
        <p:spPr>
          <a:xfrm>
            <a:off x="1943100" y="3610089"/>
            <a:ext cx="1991148"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4" name="TextBox 63"/>
          <p:cNvSpPr txBox="1"/>
          <p:nvPr/>
        </p:nvSpPr>
        <p:spPr>
          <a:xfrm>
            <a:off x="2313454" y="3314672"/>
            <a:ext cx="12520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User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75" name="Straight Arrow Connector 74"/>
          <p:cNvCxnSpPr/>
          <p:nvPr/>
        </p:nvCxnSpPr>
        <p:spPr>
          <a:xfrm flipH="1">
            <a:off x="1900879" y="3740378"/>
            <a:ext cx="2097299" cy="1779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80" name="TextBox 79"/>
          <p:cNvSpPr txBox="1"/>
          <p:nvPr/>
        </p:nvSpPr>
        <p:spPr>
          <a:xfrm>
            <a:off x="2313454" y="3736460"/>
            <a:ext cx="12520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67" name="Straight Arrow Connector 66"/>
          <p:cNvCxnSpPr/>
          <p:nvPr/>
        </p:nvCxnSpPr>
        <p:spPr>
          <a:xfrm flipH="1" flipV="1">
            <a:off x="4766182" y="2404230"/>
            <a:ext cx="25400" cy="69767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95" name="Straight Connector 94"/>
          <p:cNvCxnSpPr/>
          <p:nvPr/>
        </p:nvCxnSpPr>
        <p:spPr>
          <a:xfrm>
            <a:off x="3276600" y="1193800"/>
            <a:ext cx="0" cy="315296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96" name="Straight Arrow Connector 95"/>
          <p:cNvCxnSpPr/>
          <p:nvPr/>
        </p:nvCxnSpPr>
        <p:spPr>
          <a:xfrm flipV="1">
            <a:off x="3771900" y="14859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97" name="Straight Arrow Connector 96"/>
          <p:cNvCxnSpPr/>
          <p:nvPr/>
        </p:nvCxnSpPr>
        <p:spPr>
          <a:xfrm flipV="1">
            <a:off x="977900" y="14605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99" name="TextBox 98"/>
          <p:cNvSpPr txBox="1"/>
          <p:nvPr/>
        </p:nvSpPr>
        <p:spPr>
          <a:xfrm>
            <a:off x="4295565" y="12015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a:t>
            </a:r>
            <a:r>
              <a:rPr kumimoji="0" lang="en-US" sz="1000" b="0" i="0" u="none" strike="noStrike" cap="none" spc="0" normalizeH="0" dirty="0">
                <a:ln>
                  <a:noFill/>
                </a:ln>
                <a:solidFill>
                  <a:srgbClr val="000000"/>
                </a:solidFill>
                <a:effectLst/>
                <a:uFillTx/>
                <a:latin typeface="+mn-lt"/>
                <a:ea typeface="+mn-ea"/>
                <a:cs typeface="+mn-cs"/>
                <a:sym typeface="Calibri"/>
              </a:rPr>
              <a:t> Admin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00" name="TextBox 99"/>
          <p:cNvSpPr txBox="1"/>
          <p:nvPr/>
        </p:nvSpPr>
        <p:spPr>
          <a:xfrm>
            <a:off x="1184065" y="11717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Tree>
    <p:extLst>
      <p:ext uri="{BB962C8B-B14F-4D97-AF65-F5344CB8AC3E}">
        <p14:creationId xmlns:p14="http://schemas.microsoft.com/office/powerpoint/2010/main" val="247176508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User Management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58707120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42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lnSpcReduction="10000"/>
          </a:bodyPr>
          <a:lstStyle/>
          <a:p>
            <a:pPr marL="0" indent="0">
              <a:buNone/>
            </a:pPr>
            <a:r>
              <a:rPr lang="en-US" sz="2400" b="1" dirty="0">
                <a:effectLst/>
              </a:rPr>
              <a:t>User Management Feature</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Features</a:t>
            </a:r>
          </a:p>
          <a:p>
            <a:r>
              <a:rPr lang="en-US" sz="2400" b="1" dirty="0">
                <a:effectLst/>
              </a:rPr>
              <a:t>UI Walk Thru</a:t>
            </a:r>
          </a:p>
          <a:p>
            <a:pPr lvl="1"/>
            <a:r>
              <a:rPr lang="en-US" sz="2400" b="1" dirty="0">
                <a:effectLst/>
              </a:rPr>
              <a:t>Register</a:t>
            </a:r>
          </a:p>
          <a:p>
            <a:pPr lvl="1"/>
            <a:r>
              <a:rPr lang="en-US" sz="2400" b="1" dirty="0">
                <a:effectLst/>
              </a:rPr>
              <a:t>Account Management</a:t>
            </a:r>
          </a:p>
          <a:p>
            <a:pPr lvl="1"/>
            <a:r>
              <a:rPr lang="en-US" sz="2400" b="1" dirty="0">
                <a:effectLst/>
              </a:rPr>
              <a:t>Login/Logout</a:t>
            </a:r>
          </a:p>
          <a:p>
            <a:pPr lvl="1"/>
            <a:r>
              <a:rPr lang="en-US" sz="2400" b="1" dirty="0">
                <a:effectLst/>
              </a:rPr>
              <a:t>Password Management</a:t>
            </a:r>
          </a:p>
          <a:p>
            <a:pPr lvl="1"/>
            <a:endParaRPr lang="en-US" sz="2400" b="1" dirty="0">
              <a:effectLst/>
            </a:endParaRP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141082352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User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3"/>
          </a:xfrm>
          <a:prstGeom prst="rect">
            <a:avLst/>
          </a:prstGeom>
        </p:spPr>
        <p:txBody>
          <a:bodyPr wrap="square">
            <a:spAutoFit/>
          </a:bodyPr>
          <a:lstStyle/>
          <a:p>
            <a:pPr lvl="1" indent="0"/>
            <a:r>
              <a:rPr lang="en-US" sz="2400" dirty="0"/>
              <a:t>This feature allow you to manage users and </a:t>
            </a:r>
            <a:r>
              <a:rPr lang="en-US" sz="2400" dirty="0" err="1"/>
              <a:t>usertype</a:t>
            </a:r>
            <a:r>
              <a:rPr lang="en-US" sz="2400" dirty="0"/>
              <a:t> (role) defined in the system</a:t>
            </a:r>
          </a:p>
          <a:p>
            <a:pPr lvl="1" indent="0"/>
            <a:endParaRPr lang="en-US" sz="2400" dirty="0"/>
          </a:p>
          <a:p>
            <a:pPr lvl="1" indent="0"/>
            <a:r>
              <a:rPr lang="en-US" sz="2400" dirty="0"/>
              <a:t>Using the feature, the system allows</a:t>
            </a:r>
          </a:p>
          <a:p>
            <a:pPr lvl="1" indent="0"/>
            <a:endParaRPr lang="en-US" sz="2400" dirty="0"/>
          </a:p>
          <a:p>
            <a:pPr marL="457200" lvl="1" indent="-457200">
              <a:buAutoNum type="arabicParenR"/>
            </a:pPr>
            <a:r>
              <a:rPr lang="en-US" sz="2400" dirty="0"/>
              <a:t>Add a user</a:t>
            </a:r>
          </a:p>
          <a:p>
            <a:pPr marL="457200" lvl="1" indent="-457200">
              <a:buAutoNum type="arabicParenR"/>
            </a:pPr>
            <a:r>
              <a:rPr lang="en-US" sz="2400" dirty="0"/>
              <a:t>Manage User Profile </a:t>
            </a:r>
          </a:p>
          <a:p>
            <a:pPr lvl="1" indent="0"/>
            <a:r>
              <a:rPr lang="en-US" sz="2400" dirty="0"/>
              <a:t>3)   Management User Account</a:t>
            </a:r>
          </a:p>
          <a:p>
            <a:pPr marL="457200" lvl="1" indent="-457200">
              <a:buAutoNum type="arabicParenR" startAt="4"/>
            </a:pPr>
            <a:r>
              <a:rPr lang="en-US" sz="2400" dirty="0"/>
              <a:t>Delete a user</a:t>
            </a:r>
          </a:p>
          <a:p>
            <a:pPr marL="457200" lvl="1" indent="-457200">
              <a:buAutoNum type="arabicParenR" startAt="4"/>
            </a:pPr>
            <a:r>
              <a:rPr lang="en-US" sz="2400" dirty="0"/>
              <a:t>View all users/details about a particular user</a:t>
            </a:r>
          </a:p>
          <a:p>
            <a:pPr marL="457200" lvl="1" indent="-457200">
              <a:buAutoNum type="arabicParenR" startAt="4"/>
            </a:pPr>
            <a:r>
              <a:rPr lang="en-US" sz="2400" dirty="0"/>
              <a:t>Manage Passwords</a:t>
            </a:r>
          </a:p>
          <a:p>
            <a:pPr marL="457200" lvl="1" indent="-457200">
              <a:buAutoNum type="arabicParenR" startAt="4"/>
            </a:pPr>
            <a:r>
              <a:rPr lang="en-US" sz="2400" dirty="0"/>
              <a:t>Adding feature to users as per grace period</a:t>
            </a:r>
          </a:p>
        </p:txBody>
      </p:sp>
    </p:spTree>
    <p:extLst>
      <p:ext uri="{BB962C8B-B14F-4D97-AF65-F5344CB8AC3E}">
        <p14:creationId xmlns:p14="http://schemas.microsoft.com/office/powerpoint/2010/main" val="427524075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5262979"/>
          </a:xfrm>
          <a:prstGeom prst="rect">
            <a:avLst/>
          </a:prstGeom>
        </p:spPr>
        <p:txBody>
          <a:bodyPr wrap="square">
            <a:spAutoFit/>
          </a:bodyPr>
          <a:lstStyle/>
          <a:p>
            <a:pPr marL="342900" lvl="1" indent="-342900">
              <a:buFont typeface="Arial"/>
              <a:buChar char="•"/>
            </a:pPr>
            <a:r>
              <a:rPr lang="en-US" sz="2400" dirty="0"/>
              <a:t>The following stakeholder will register themselves in the system</a:t>
            </a:r>
          </a:p>
          <a:p>
            <a:pPr marL="342900" lvl="1" indent="-342900">
              <a:buFont typeface="Arial"/>
              <a:buChar char="•"/>
            </a:pPr>
            <a:endParaRPr lang="en-US" sz="2400" dirty="0"/>
          </a:p>
          <a:p>
            <a:pPr marL="342900" lvl="2" indent="-342900">
              <a:buFont typeface="Arial"/>
              <a:buChar char="•"/>
            </a:pPr>
            <a:r>
              <a:rPr lang="en-US" sz="2400" dirty="0"/>
              <a:t>Importers</a:t>
            </a:r>
          </a:p>
          <a:p>
            <a:pPr marL="342900" lvl="2" indent="-342900">
              <a:buFont typeface="Arial"/>
              <a:buChar char="•"/>
            </a:pPr>
            <a:r>
              <a:rPr lang="en-US" sz="2400" dirty="0"/>
              <a:t>Distributors</a:t>
            </a:r>
          </a:p>
          <a:p>
            <a:pPr marL="342900" lvl="2" indent="-342900">
              <a:buFont typeface="Arial"/>
              <a:buChar char="•"/>
            </a:pPr>
            <a:r>
              <a:rPr lang="en-US" sz="2400" dirty="0"/>
              <a:t>Retailers</a:t>
            </a:r>
          </a:p>
          <a:p>
            <a:pPr marL="342900" lvl="2" indent="-342900">
              <a:buFont typeface="Arial"/>
              <a:buChar char="•"/>
            </a:pPr>
            <a:r>
              <a:rPr lang="en-US" sz="2400" dirty="0"/>
              <a:t>Customs</a:t>
            </a:r>
          </a:p>
          <a:p>
            <a:pPr marL="342900" lvl="2" indent="-342900">
              <a:buFont typeface="Arial"/>
              <a:buChar char="•"/>
            </a:pPr>
            <a:r>
              <a:rPr lang="en-US" sz="2400" dirty="0"/>
              <a:t>Lawful Agency</a:t>
            </a:r>
          </a:p>
          <a:p>
            <a:pPr marL="342900" lvl="2" indent="-342900">
              <a:buFont typeface="Arial"/>
              <a:buChar char="•"/>
            </a:pPr>
            <a:r>
              <a:rPr lang="en-US" sz="2400" dirty="0"/>
              <a:t>Immigration Front Desk</a:t>
            </a:r>
          </a:p>
          <a:p>
            <a:pPr marL="342900" lvl="2" indent="-342900">
              <a:buFont typeface="Arial"/>
              <a:buChar char="•"/>
            </a:pPr>
            <a:r>
              <a:rPr lang="en-US" sz="2400" dirty="0"/>
              <a:t>Operators</a:t>
            </a:r>
          </a:p>
          <a:p>
            <a:pPr marL="342900" lvl="2" indent="-342900">
              <a:buFont typeface="Arial"/>
              <a:buChar char="•"/>
            </a:pPr>
            <a:endParaRPr lang="en-US" sz="2400" dirty="0"/>
          </a:p>
          <a:p>
            <a:pPr lvl="2" indent="0"/>
            <a:endParaRPr lang="en-US" sz="2400" dirty="0"/>
          </a:p>
          <a:p>
            <a:pPr marL="342900" lvl="1" indent="-342900">
              <a:buFont typeface="Arial"/>
              <a:buChar char="•"/>
            </a:pPr>
            <a:endParaRPr lang="en-US" sz="2400" dirty="0"/>
          </a:p>
          <a:p>
            <a:pPr lvl="1" indent="0"/>
            <a:endParaRPr lang="en-US" sz="2400" dirty="0"/>
          </a:p>
          <a:p>
            <a:pPr lvl="1" indent="0"/>
            <a:endParaRPr lang="en-US" sz="2400" dirty="0"/>
          </a:p>
        </p:txBody>
      </p:sp>
    </p:spTree>
    <p:extLst>
      <p:ext uri="{BB962C8B-B14F-4D97-AF65-F5344CB8AC3E}">
        <p14:creationId xmlns:p14="http://schemas.microsoft.com/office/powerpoint/2010/main" val="68746447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1611120" cy="5262979"/>
          </a:xfrm>
          <a:prstGeom prst="rect">
            <a:avLst/>
          </a:prstGeom>
        </p:spPr>
        <p:txBody>
          <a:bodyPr wrap="square">
            <a:spAutoFit/>
          </a:bodyPr>
          <a:lstStyle/>
          <a:p>
            <a:pPr marL="342900" lvl="1" indent="-342900">
              <a:buFont typeface="Arial"/>
              <a:buChar char="•"/>
            </a:pPr>
            <a:r>
              <a:rPr lang="en-US" sz="2400" dirty="0"/>
              <a:t>The following are the internal stakeholder who are configured at time of installation</a:t>
            </a:r>
          </a:p>
          <a:p>
            <a:pPr marL="342900" lvl="1" indent="-342900">
              <a:buFont typeface="Arial"/>
              <a:buChar char="•"/>
            </a:pPr>
            <a:endParaRPr lang="en-US" sz="2400" dirty="0"/>
          </a:p>
          <a:p>
            <a:pPr marL="342900" lvl="2" indent="-342900">
              <a:buFont typeface="Arial"/>
              <a:buChar char="•"/>
            </a:pPr>
            <a:r>
              <a:rPr lang="en-US" sz="2400" dirty="0"/>
              <a:t>System</a:t>
            </a:r>
          </a:p>
          <a:p>
            <a:pPr marL="342900" lvl="3" indent="-342900">
              <a:buFont typeface="Arial"/>
              <a:buChar char="•"/>
            </a:pPr>
            <a:r>
              <a:rPr lang="en-US" sz="2400" dirty="0"/>
              <a:t>To configure various user related parameters, policy </a:t>
            </a:r>
            <a:r>
              <a:rPr lang="en-US" sz="2400" dirty="0" err="1"/>
              <a:t>etc</a:t>
            </a:r>
            <a:r>
              <a:rPr lang="en-US" sz="2400" dirty="0"/>
              <a:t> </a:t>
            </a:r>
          </a:p>
          <a:p>
            <a:pPr marL="342900" lvl="3" indent="-342900">
              <a:buFont typeface="Arial"/>
              <a:buChar char="•"/>
            </a:pPr>
            <a:endParaRPr lang="en-US" sz="2400" dirty="0"/>
          </a:p>
          <a:p>
            <a:pPr marL="342900" lvl="2" indent="-342900">
              <a:buFont typeface="Arial"/>
              <a:buChar char="•"/>
            </a:pPr>
            <a:r>
              <a:rPr lang="en-US" sz="2400" dirty="0"/>
              <a:t>CEIR Admin</a:t>
            </a:r>
          </a:p>
          <a:p>
            <a:pPr marL="342900" lvl="2" indent="-342900">
              <a:buFont typeface="Arial"/>
              <a:buChar char="•"/>
            </a:pPr>
            <a:r>
              <a:rPr lang="en-US" sz="2400" dirty="0"/>
              <a:t>To be part of various work processes and approve / disapprove the consignment </a:t>
            </a:r>
            <a:r>
              <a:rPr lang="en-US" sz="2400" dirty="0" err="1"/>
              <a:t>etc</a:t>
            </a:r>
            <a:endParaRPr lang="en-US" sz="2400" dirty="0"/>
          </a:p>
          <a:p>
            <a:pPr lvl="2" indent="0"/>
            <a:endParaRPr lang="en-US" sz="2400" dirty="0"/>
          </a:p>
          <a:p>
            <a:pPr lvl="2" indent="0"/>
            <a:endParaRPr lang="en-US" sz="2400" dirty="0"/>
          </a:p>
          <a:p>
            <a:pPr lvl="2" indent="0"/>
            <a:r>
              <a:rPr lang="en-US" sz="2400" dirty="0">
                <a:solidFill>
                  <a:srgbClr val="FF0000"/>
                </a:solidFill>
              </a:rPr>
              <a:t>There can only 1 CEIR administrator only 1 System Administrator</a:t>
            </a:r>
          </a:p>
          <a:p>
            <a:pPr lvl="2" indent="0"/>
            <a:endParaRPr lang="en-US" sz="2400" dirty="0"/>
          </a:p>
          <a:p>
            <a:pPr marL="342900" lvl="1" indent="-342900">
              <a:buFont typeface="Arial"/>
              <a:buChar char="•"/>
            </a:pPr>
            <a:endParaRPr lang="en-US" sz="2400" dirty="0"/>
          </a:p>
          <a:p>
            <a:pPr lvl="1" indent="0"/>
            <a:endParaRPr lang="en-US" sz="2400" dirty="0"/>
          </a:p>
          <a:p>
            <a:pPr lvl="1" indent="0"/>
            <a:endParaRPr lang="en-US" sz="2400" dirty="0"/>
          </a:p>
        </p:txBody>
      </p:sp>
    </p:spTree>
    <p:extLst>
      <p:ext uri="{BB962C8B-B14F-4D97-AF65-F5344CB8AC3E}">
        <p14:creationId xmlns:p14="http://schemas.microsoft.com/office/powerpoint/2010/main" val="302401936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State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5"/>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7" name="Oval 6"/>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OTP Pending</a:t>
            </a:r>
          </a:p>
          <a:p>
            <a:endParaRPr lang="en-US" sz="800" dirty="0">
              <a:solidFill>
                <a:srgbClr val="000000"/>
              </a:solidFill>
            </a:endParaRPr>
          </a:p>
        </p:txBody>
      </p:sp>
      <p:sp>
        <p:nvSpPr>
          <p:cNvPr id="8" name="Oval 7"/>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2540000" y="2886533"/>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0" name="Oval 9"/>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TextBox 11"/>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Register</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Start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 name="Straight Arrow Connector 12"/>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906963" y="1998716"/>
            <a:ext cx="630401"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Request</a:t>
            </a:r>
          </a:p>
          <a:p>
            <a:pPr marL="0" marR="0" indent="0" algn="l" defTabSz="914400" rtl="0" fontAlgn="auto" latinLnBrk="0" hangingPunct="0">
              <a:lnSpc>
                <a:spcPct val="100000"/>
              </a:lnSpc>
              <a:spcBef>
                <a:spcPts val="0"/>
              </a:spcBef>
              <a:spcAft>
                <a:spcPts val="0"/>
              </a:spcAft>
              <a:buClrTx/>
              <a:buSzTx/>
              <a:buFontTx/>
              <a:buNone/>
              <a:tabLst/>
            </a:pPr>
            <a:r>
              <a:rPr lang="en-US" sz="1000" dirty="0"/>
              <a:t>Submitted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 name="Straight Arrow Connector 14"/>
          <p:cNvCxnSpPr/>
          <p:nvPr/>
        </p:nvCxnSpPr>
        <p:spPr>
          <a:xfrm>
            <a:off x="3009901" y="2348708"/>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7" name="TextBox 1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8" name="TextBox 17"/>
          <p:cNvSpPr txBox="1"/>
          <p:nvPr/>
        </p:nvSpPr>
        <p:spPr>
          <a:xfrm>
            <a:off x="3693378" y="2043528"/>
            <a:ext cx="95601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r>
              <a:rPr kumimoji="0" lang="en-US" sz="10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US" sz="1000" dirty="0"/>
              <a:t>Validate</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Email/Phone</a:t>
            </a:r>
            <a:r>
              <a:rPr kumimoji="0" lang="en-US" sz="1000" b="0" i="0" u="none" strike="noStrike" cap="none" spc="0" normalizeH="0" dirty="0">
                <a:ln>
                  <a:noFill/>
                </a:ln>
                <a:solidFill>
                  <a:srgbClr val="000000"/>
                </a:solidFill>
                <a:effectLst/>
                <a:uFillTx/>
                <a:latin typeface="+mn-lt"/>
                <a:ea typeface="+mn-ea"/>
                <a:cs typeface="+mn-cs"/>
                <a:sym typeface="Calibri"/>
              </a:rPr>
              <a:t> 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0" name="TextBox 19"/>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21" name="Straight Connector 20"/>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28" name="Straight Arrow Connector 27"/>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32" name="TextBox 31"/>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33" name="Oval 32"/>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Active</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5" name="Straight Arrow Connector 34"/>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6" name="Straight Arrow Connector 35"/>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8" name="Elbow Connector 37"/>
          <p:cNvCxnSpPr>
            <a:endCxn id="6" idx="4"/>
          </p:cNvCxnSpPr>
          <p:nvPr/>
        </p:nvCxnSpPr>
        <p:spPr>
          <a:xfrm rot="10800000">
            <a:off x="1287835" y="2352272"/>
            <a:ext cx="2908056" cy="1325811"/>
          </a:xfrm>
          <a:prstGeom prst="bentConnector2">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cxnSp>
        <p:nvCxnSpPr>
          <p:cNvPr id="40" name="Straight Connector 39"/>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2" name="Straight Connector 41"/>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 name="TextBox 51"/>
          <p:cNvSpPr txBox="1"/>
          <p:nvPr/>
        </p:nvSpPr>
        <p:spPr>
          <a:xfrm>
            <a:off x="3082589" y="2398824"/>
            <a:ext cx="633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 action</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In</a:t>
            </a:r>
            <a:r>
              <a:rPr kumimoji="0" lang="en-US" sz="1000" b="0" i="0" u="none" strike="noStrike" cap="none" spc="0" normalizeH="0" dirty="0">
                <a:ln>
                  <a:noFill/>
                </a:ln>
                <a:solidFill>
                  <a:srgbClr val="000000"/>
                </a:solidFill>
                <a:effectLst/>
                <a:uFillTx/>
                <a:latin typeface="+mn-lt"/>
                <a:ea typeface="+mn-ea"/>
                <a:cs typeface="+mn-cs"/>
                <a:sym typeface="Calibri"/>
              </a:rPr>
              <a:t> ‘N’ days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3" name="Oval 52"/>
          <p:cNvSpPr/>
          <p:nvPr/>
        </p:nvSpPr>
        <p:spPr>
          <a:xfrm>
            <a:off x="8563788" y="3013054"/>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err="1">
                <a:ln>
                  <a:noFill/>
                </a:ln>
                <a:solidFill>
                  <a:srgbClr val="000000"/>
                </a:solidFill>
                <a:effectLst/>
                <a:uFillTx/>
                <a:latin typeface="+mn-lt"/>
                <a:ea typeface="+mn-ea"/>
                <a:cs typeface="+mn-cs"/>
                <a:sym typeface="Calibri"/>
              </a:rPr>
              <a:t>DeActivate</a:t>
            </a: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Oval 53"/>
          <p:cNvSpPr/>
          <p:nvPr/>
        </p:nvSpPr>
        <p:spPr>
          <a:xfrm>
            <a:off x="8540268" y="1661849"/>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err="1">
                <a:ln>
                  <a:noFill/>
                </a:ln>
                <a:solidFill>
                  <a:srgbClr val="000000"/>
                </a:solidFill>
                <a:effectLst/>
                <a:uFillTx/>
                <a:latin typeface="+mn-lt"/>
                <a:ea typeface="+mn-ea"/>
                <a:cs typeface="+mn-cs"/>
                <a:sym typeface="Calibri"/>
              </a:rPr>
              <a:t>Deactive</a:t>
            </a: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6" name="Straight Arrow Connector 55"/>
          <p:cNvCxnSpPr/>
          <p:nvPr/>
        </p:nvCxnSpPr>
        <p:spPr>
          <a:xfrm>
            <a:off x="7030012" y="1911495"/>
            <a:ext cx="139671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1" name="Elbow Connector 60"/>
          <p:cNvCxnSpPr>
            <a:stCxn id="33" idx="4"/>
            <a:endCxn id="53" idx="2"/>
          </p:cNvCxnSpPr>
          <p:nvPr/>
        </p:nvCxnSpPr>
        <p:spPr>
          <a:xfrm rot="16200000" flipH="1">
            <a:off x="7038018" y="1811877"/>
            <a:ext cx="1004364" cy="204717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7" name="TextBox 66"/>
          <p:cNvSpPr txBox="1"/>
          <p:nvPr/>
        </p:nvSpPr>
        <p:spPr>
          <a:xfrm>
            <a:off x="7039172" y="1579976"/>
            <a:ext cx="138755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 disable</a:t>
            </a:r>
            <a:r>
              <a:rPr kumimoji="0" lang="en-US" sz="1000" b="0" i="0" u="none" strike="noStrike" cap="none" spc="0" normalizeH="0" dirty="0">
                <a:ln>
                  <a:noFill/>
                </a:ln>
                <a:solidFill>
                  <a:srgbClr val="000000"/>
                </a:solidFill>
                <a:effectLst/>
                <a:uFillTx/>
                <a:latin typeface="+mn-lt"/>
                <a:ea typeface="+mn-ea"/>
                <a:cs typeface="+mn-cs"/>
                <a:sym typeface="Calibri"/>
              </a:rPr>
              <a:t> the account</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71" name="Straight Arrow Connector 70"/>
          <p:cNvCxnSpPr/>
          <p:nvPr/>
        </p:nvCxnSpPr>
        <p:spPr>
          <a:xfrm flipH="1">
            <a:off x="7027412" y="2080321"/>
            <a:ext cx="1387557" cy="14106"/>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74" name="TextBox 73"/>
          <p:cNvSpPr txBox="1"/>
          <p:nvPr/>
        </p:nvSpPr>
        <p:spPr>
          <a:xfrm>
            <a:off x="7069385" y="2152605"/>
            <a:ext cx="1362836"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 enable</a:t>
            </a:r>
            <a:r>
              <a:rPr kumimoji="0" lang="en-US" sz="1000" b="0" i="0" u="none" strike="noStrike" cap="none" spc="0" normalizeH="0" dirty="0">
                <a:ln>
                  <a:noFill/>
                </a:ln>
                <a:solidFill>
                  <a:srgbClr val="000000"/>
                </a:solidFill>
                <a:effectLst/>
                <a:uFillTx/>
                <a:latin typeface="+mn-lt"/>
                <a:ea typeface="+mn-ea"/>
                <a:cs typeface="+mn-cs"/>
                <a:sym typeface="Calibri"/>
              </a:rPr>
              <a:t> the account</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5" name="TextBox 74"/>
          <p:cNvSpPr txBox="1"/>
          <p:nvPr/>
        </p:nvSpPr>
        <p:spPr>
          <a:xfrm>
            <a:off x="6732939" y="2984008"/>
            <a:ext cx="155669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 deactivate </a:t>
            </a:r>
            <a:r>
              <a:rPr kumimoji="0" lang="en-US" sz="1000" b="0" i="0" u="none" strike="noStrike" cap="none" spc="0" normalizeH="0" dirty="0">
                <a:ln>
                  <a:noFill/>
                </a:ln>
                <a:solidFill>
                  <a:srgbClr val="000000"/>
                </a:solidFill>
                <a:effectLst/>
                <a:uFillTx/>
                <a:latin typeface="+mn-lt"/>
                <a:ea typeface="+mn-ea"/>
                <a:cs typeface="+mn-cs"/>
                <a:sym typeface="Calibri"/>
              </a:rPr>
              <a:t>the account</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26669815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User Management - Features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4524315"/>
          </a:xfrm>
          <a:prstGeom prst="rect">
            <a:avLst/>
          </a:prstGeom>
        </p:spPr>
        <p:txBody>
          <a:bodyPr wrap="square">
            <a:spAutoFit/>
          </a:bodyPr>
          <a:lstStyle/>
          <a:p>
            <a:pPr marL="342900" lvl="1" indent="-342900">
              <a:buFont typeface="Arial"/>
              <a:buChar char="•"/>
            </a:pPr>
            <a:r>
              <a:rPr lang="en-US" sz="2400" dirty="0"/>
              <a:t>CEIR provide self registration functionality so that user can register himself using the portal</a:t>
            </a:r>
          </a:p>
          <a:p>
            <a:pPr marL="342900" lvl="1" indent="-342900">
              <a:buFont typeface="Arial"/>
              <a:buChar char="•"/>
            </a:pPr>
            <a:endParaRPr lang="en-US" sz="2400" dirty="0"/>
          </a:p>
          <a:p>
            <a:pPr marL="342900" lvl="1" indent="-342900">
              <a:buFont typeface="Arial"/>
              <a:buChar char="•"/>
            </a:pPr>
            <a:r>
              <a:rPr lang="en-US" sz="2400" dirty="0"/>
              <a:t>Post successful registration, user can</a:t>
            </a:r>
          </a:p>
          <a:p>
            <a:pPr marL="342900" lvl="2" indent="-342900">
              <a:buFont typeface="Arial"/>
              <a:buChar char="•"/>
            </a:pPr>
            <a:r>
              <a:rPr lang="en-US" sz="2400" dirty="0"/>
              <a:t>Edit Profile</a:t>
            </a:r>
          </a:p>
          <a:p>
            <a:pPr marL="342900" lvl="2" indent="-342900">
              <a:buFont typeface="Arial"/>
              <a:buChar char="•"/>
            </a:pPr>
            <a:r>
              <a:rPr lang="en-US" sz="2400" dirty="0"/>
              <a:t>Deactivate account </a:t>
            </a:r>
          </a:p>
          <a:p>
            <a:pPr marL="342900" lvl="2" indent="-342900">
              <a:buFont typeface="Arial"/>
              <a:buChar char="•"/>
            </a:pPr>
            <a:r>
              <a:rPr lang="en-US" sz="2400" dirty="0"/>
              <a:t>Disable account</a:t>
            </a:r>
          </a:p>
          <a:p>
            <a:pPr marL="342900" lvl="2" indent="-342900">
              <a:buFont typeface="Arial"/>
              <a:buChar char="•"/>
            </a:pPr>
            <a:r>
              <a:rPr lang="en-US" sz="2400" dirty="0"/>
              <a:t>Enable Account</a:t>
            </a:r>
          </a:p>
          <a:p>
            <a:pPr marL="342900" lvl="2" indent="-342900">
              <a:buFont typeface="Arial"/>
              <a:buChar char="•"/>
            </a:pPr>
            <a:r>
              <a:rPr lang="en-US" sz="2400" dirty="0"/>
              <a:t>Change Password</a:t>
            </a:r>
          </a:p>
          <a:p>
            <a:pPr marL="342900" lvl="2" indent="-342900">
              <a:buFont typeface="Arial"/>
              <a:buChar char="•"/>
            </a:pPr>
            <a:r>
              <a:rPr lang="en-US" sz="2400"/>
              <a:t>Forget Password</a:t>
            </a:r>
          </a:p>
          <a:p>
            <a:pPr marL="342900" lvl="2" indent="-342900">
              <a:buFont typeface="Arial"/>
              <a:buChar char="•"/>
            </a:pPr>
            <a:endParaRPr lang="en-US" sz="2400" dirty="0"/>
          </a:p>
          <a:p>
            <a:pPr marL="342900" lvl="3" indent="-342900">
              <a:buFont typeface="Arial"/>
              <a:buChar char="•"/>
            </a:pPr>
            <a:endParaRPr lang="en-US" sz="2400" dirty="0"/>
          </a:p>
        </p:txBody>
      </p:sp>
    </p:spTree>
    <p:extLst>
      <p:ext uri="{BB962C8B-B14F-4D97-AF65-F5344CB8AC3E}">
        <p14:creationId xmlns:p14="http://schemas.microsoft.com/office/powerpoint/2010/main" val="245006549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893647"/>
          </a:xfrm>
          <a:prstGeom prst="rect">
            <a:avLst/>
          </a:prstGeom>
        </p:spPr>
        <p:txBody>
          <a:bodyPr wrap="square">
            <a:spAutoFit/>
          </a:bodyPr>
          <a:lstStyle/>
          <a:p>
            <a:pPr marL="342900" lvl="1" indent="-342900">
              <a:buFont typeface="Arial"/>
              <a:buChar char="•"/>
            </a:pPr>
            <a:r>
              <a:rPr lang="en-US" sz="2400" dirty="0"/>
              <a:t>The following user types has been defined in the system</a:t>
            </a:r>
          </a:p>
          <a:p>
            <a:pPr marL="342900" lvl="2" indent="-342900">
              <a:buFont typeface="Arial"/>
              <a:buChar char="•"/>
            </a:pPr>
            <a:r>
              <a:rPr lang="en-US" sz="2400" dirty="0"/>
              <a:t>Importers</a:t>
            </a:r>
          </a:p>
          <a:p>
            <a:pPr marL="342900" lvl="2" indent="-342900">
              <a:buFont typeface="Arial"/>
              <a:buChar char="•"/>
            </a:pPr>
            <a:r>
              <a:rPr lang="en-US" sz="2400" dirty="0"/>
              <a:t>Distributors</a:t>
            </a:r>
          </a:p>
          <a:p>
            <a:pPr marL="342900" lvl="2" indent="-342900">
              <a:buFont typeface="Arial"/>
              <a:buChar char="•"/>
            </a:pPr>
            <a:r>
              <a:rPr lang="en-US" sz="2400" dirty="0"/>
              <a:t>Retailers</a:t>
            </a:r>
          </a:p>
          <a:p>
            <a:pPr marL="342900" lvl="2" indent="-342900">
              <a:buFont typeface="Arial"/>
              <a:buChar char="•"/>
            </a:pPr>
            <a:r>
              <a:rPr lang="en-US" sz="2400" dirty="0"/>
              <a:t>Customs</a:t>
            </a:r>
          </a:p>
          <a:p>
            <a:pPr marL="342900" lvl="2" indent="-342900">
              <a:buFont typeface="Arial"/>
              <a:buChar char="•"/>
            </a:pPr>
            <a:r>
              <a:rPr lang="en-US" sz="2400" dirty="0"/>
              <a:t>Lawful Agency</a:t>
            </a:r>
          </a:p>
          <a:p>
            <a:pPr marL="342900" lvl="2" indent="-342900">
              <a:buFont typeface="Arial"/>
              <a:buChar char="•"/>
            </a:pPr>
            <a:r>
              <a:rPr lang="en-US" sz="2400" dirty="0"/>
              <a:t>Immigration Front Desk</a:t>
            </a:r>
          </a:p>
          <a:p>
            <a:pPr marL="342900" lvl="2" indent="-342900">
              <a:buFont typeface="Arial"/>
              <a:buChar char="•"/>
            </a:pPr>
            <a:r>
              <a:rPr lang="en-US" sz="2400" dirty="0"/>
              <a:t>Operators</a:t>
            </a:r>
          </a:p>
          <a:p>
            <a:pPr marL="342900" lvl="1" indent="-342900">
              <a:buFont typeface="Arial"/>
              <a:buChar char="•"/>
            </a:pPr>
            <a:r>
              <a:rPr lang="en-US" sz="2400" dirty="0"/>
              <a:t>CEIR Admin </a:t>
            </a:r>
          </a:p>
          <a:p>
            <a:pPr marL="342900" lvl="1" indent="-342900">
              <a:buFont typeface="Arial"/>
              <a:buChar char="•"/>
            </a:pPr>
            <a:r>
              <a:rPr lang="en-US" sz="2400" dirty="0"/>
              <a:t>System</a:t>
            </a:r>
          </a:p>
          <a:p>
            <a:pPr marL="342900" lvl="1" indent="-342900">
              <a:buFont typeface="Arial"/>
              <a:buChar char="•"/>
            </a:pPr>
            <a:endParaRPr lang="en-US" sz="2400" dirty="0"/>
          </a:p>
          <a:p>
            <a:pPr lvl="1" indent="0"/>
            <a:endParaRPr lang="en-US" sz="2400" dirty="0"/>
          </a:p>
          <a:p>
            <a:pPr lvl="1" indent="0"/>
            <a:endParaRPr lang="en-US" sz="2400" dirty="0"/>
          </a:p>
        </p:txBody>
      </p:sp>
    </p:spTree>
    <p:extLst>
      <p:ext uri="{BB962C8B-B14F-4D97-AF65-F5344CB8AC3E}">
        <p14:creationId xmlns:p14="http://schemas.microsoft.com/office/powerpoint/2010/main" val="337088217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User to Feature Mapping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893647"/>
          </a:xfrm>
          <a:prstGeom prst="rect">
            <a:avLst/>
          </a:prstGeom>
        </p:spPr>
        <p:txBody>
          <a:bodyPr wrap="square">
            <a:spAutoFit/>
          </a:bodyPr>
          <a:lstStyle/>
          <a:p>
            <a:pPr marL="342900" lvl="1" indent="-342900">
              <a:buFont typeface="Arial"/>
              <a:buChar char="•"/>
            </a:pPr>
            <a:r>
              <a:rPr lang="en-US" sz="2400" dirty="0"/>
              <a:t>The following user types has been defined in the system</a:t>
            </a:r>
          </a:p>
          <a:p>
            <a:pPr marL="342900" lvl="2" indent="-342900">
              <a:buFont typeface="Arial"/>
              <a:buChar char="•"/>
            </a:pPr>
            <a:r>
              <a:rPr lang="en-US" sz="2400" dirty="0"/>
              <a:t>Importers</a:t>
            </a:r>
          </a:p>
          <a:p>
            <a:pPr marL="342900" lvl="2" indent="-342900">
              <a:buFont typeface="Arial"/>
              <a:buChar char="•"/>
            </a:pPr>
            <a:r>
              <a:rPr lang="en-US" sz="2400" dirty="0"/>
              <a:t>Distributors</a:t>
            </a:r>
          </a:p>
          <a:p>
            <a:pPr marL="342900" lvl="2" indent="-342900">
              <a:buFont typeface="Arial"/>
              <a:buChar char="•"/>
            </a:pPr>
            <a:r>
              <a:rPr lang="en-US" sz="2400" dirty="0"/>
              <a:t>Retailers</a:t>
            </a:r>
          </a:p>
          <a:p>
            <a:pPr marL="342900" lvl="2" indent="-342900">
              <a:buFont typeface="Arial"/>
              <a:buChar char="•"/>
            </a:pPr>
            <a:r>
              <a:rPr lang="en-US" sz="2400" dirty="0"/>
              <a:t>Customs</a:t>
            </a:r>
          </a:p>
          <a:p>
            <a:pPr marL="342900" lvl="2" indent="-342900">
              <a:buFont typeface="Arial"/>
              <a:buChar char="•"/>
            </a:pPr>
            <a:r>
              <a:rPr lang="en-US" sz="2400" dirty="0"/>
              <a:t>Lawful Agency</a:t>
            </a:r>
          </a:p>
          <a:p>
            <a:pPr marL="342900" lvl="2" indent="-342900">
              <a:buFont typeface="Arial"/>
              <a:buChar char="•"/>
            </a:pPr>
            <a:r>
              <a:rPr lang="en-US" sz="2400" dirty="0"/>
              <a:t>Immigration Front Desk</a:t>
            </a:r>
          </a:p>
          <a:p>
            <a:pPr marL="342900" lvl="2" indent="-342900">
              <a:buFont typeface="Arial"/>
              <a:buChar char="•"/>
            </a:pPr>
            <a:r>
              <a:rPr lang="en-US" sz="2400" dirty="0"/>
              <a:t>Operators</a:t>
            </a:r>
          </a:p>
          <a:p>
            <a:pPr marL="342900" lvl="1" indent="-342900">
              <a:buFont typeface="Arial"/>
              <a:buChar char="•"/>
            </a:pPr>
            <a:r>
              <a:rPr lang="en-US" sz="2400" dirty="0"/>
              <a:t>CEIR Admin </a:t>
            </a:r>
          </a:p>
          <a:p>
            <a:pPr marL="342900" lvl="1" indent="-342900">
              <a:buFont typeface="Arial"/>
              <a:buChar char="•"/>
            </a:pPr>
            <a:r>
              <a:rPr lang="en-US" sz="2400" dirty="0"/>
              <a:t>System</a:t>
            </a:r>
          </a:p>
          <a:p>
            <a:pPr marL="342900" lvl="1" indent="-342900">
              <a:buFont typeface="Arial"/>
              <a:buChar char="•"/>
            </a:pPr>
            <a:endParaRPr lang="en-US" sz="2400" dirty="0"/>
          </a:p>
          <a:p>
            <a:pPr lvl="1" indent="0"/>
            <a:endParaRPr lang="en-US" sz="2400" dirty="0"/>
          </a:p>
          <a:p>
            <a:pPr lvl="1" indent="0"/>
            <a:endParaRPr lang="en-US" sz="2400" dirty="0"/>
          </a:p>
        </p:txBody>
      </p:sp>
    </p:spTree>
    <p:extLst>
      <p:ext uri="{BB962C8B-B14F-4D97-AF65-F5344CB8AC3E}">
        <p14:creationId xmlns:p14="http://schemas.microsoft.com/office/powerpoint/2010/main" val="2951683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Product</a:t>
            </a:r>
            <a:r>
              <a:rPr lang="en-US" sz="4400" dirty="0"/>
              <a:t> </a:t>
            </a:r>
            <a:r>
              <a:rPr lang="en-US" sz="3200" dirty="0"/>
              <a:t>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4145733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627348067"/>
              </p:ext>
            </p:extLst>
          </p:nvPr>
        </p:nvGraphicFramePr>
        <p:xfrm>
          <a:off x="333375" y="1022350"/>
          <a:ext cx="10474325" cy="6070600"/>
        </p:xfrm>
        <a:graphic>
          <a:graphicData uri="http://schemas.openxmlformats.org/presentationml/2006/ole">
            <mc:AlternateContent xmlns:mc="http://schemas.openxmlformats.org/markup-compatibility/2006">
              <mc:Choice xmlns:v="urn:schemas-microsoft-com:vml" Requires="v">
                <p:oleObj spid="_x0000_s27653" name="Document" r:id="rId3" imgW="5880100" imgH="4267200" progId="Word.Document.12">
                  <p:embed/>
                </p:oleObj>
              </mc:Choice>
              <mc:Fallback>
                <p:oleObj name="Document" r:id="rId3" imgW="5880100" imgH="4267200" progId="Word.Document.12">
                  <p:embed/>
                  <p:pic>
                    <p:nvPicPr>
                      <p:cNvPr id="0" name=""/>
                      <p:cNvPicPr/>
                      <p:nvPr/>
                    </p:nvPicPr>
                    <p:blipFill>
                      <a:blip r:embed="rId4"/>
                      <a:stretch>
                        <a:fillRect/>
                      </a:stretch>
                    </p:blipFill>
                    <p:spPr>
                      <a:xfrm>
                        <a:off x="333375" y="1022350"/>
                        <a:ext cx="10474325" cy="6070600"/>
                      </a:xfrm>
                      <a:prstGeom prst="rect">
                        <a:avLst/>
                      </a:prstGeom>
                    </p:spPr>
                  </p:pic>
                </p:oleObj>
              </mc:Fallback>
            </mc:AlternateContent>
          </a:graphicData>
        </a:graphic>
      </p:graphicFrame>
    </p:spTree>
    <p:extLst>
      <p:ext uri="{BB962C8B-B14F-4D97-AF65-F5344CB8AC3E}">
        <p14:creationId xmlns:p14="http://schemas.microsoft.com/office/powerpoint/2010/main" val="184872945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Password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4524315"/>
          </a:xfrm>
          <a:prstGeom prst="rect">
            <a:avLst/>
          </a:prstGeom>
        </p:spPr>
        <p:txBody>
          <a:bodyPr wrap="square">
            <a:spAutoFit/>
          </a:bodyPr>
          <a:lstStyle/>
          <a:p>
            <a:pPr marL="342900" lvl="1" indent="-342900">
              <a:buFont typeface="Arial"/>
              <a:buChar char="•"/>
            </a:pPr>
            <a:r>
              <a:rPr lang="en-US" sz="2400" dirty="0"/>
              <a:t>The following policy is applicable for the password</a:t>
            </a:r>
          </a:p>
          <a:p>
            <a:pPr marL="342900" lvl="1" indent="-342900">
              <a:buFont typeface="Arial"/>
              <a:buChar char="•"/>
            </a:pPr>
            <a:endParaRPr lang="en-US" sz="2400" dirty="0"/>
          </a:p>
          <a:p>
            <a:pPr marL="342900" lvl="2" indent="-342900">
              <a:buFont typeface="Arial"/>
              <a:buChar char="•"/>
            </a:pPr>
            <a:r>
              <a:rPr lang="en-US" sz="2400" dirty="0"/>
              <a:t>Password should be minimum 8 chars with alphanumeric, with </a:t>
            </a:r>
            <a:r>
              <a:rPr lang="en-US" sz="2400" dirty="0" err="1"/>
              <a:t>atleast</a:t>
            </a:r>
            <a:r>
              <a:rPr lang="en-US" sz="2400" dirty="0"/>
              <a:t> 1 special character </a:t>
            </a:r>
          </a:p>
          <a:p>
            <a:pPr marL="342900" lvl="2" indent="-342900">
              <a:buFont typeface="Arial"/>
              <a:buChar char="•"/>
            </a:pPr>
            <a:endParaRPr lang="en-US" sz="2400" dirty="0"/>
          </a:p>
          <a:p>
            <a:pPr marL="342900" lvl="2" indent="-342900">
              <a:buFont typeface="Arial"/>
              <a:buChar char="•"/>
            </a:pPr>
            <a:r>
              <a:rPr lang="en-US" sz="2400" dirty="0"/>
              <a:t>Password would expire after 180 days (configurable)</a:t>
            </a:r>
          </a:p>
          <a:p>
            <a:pPr marL="342900" lvl="2" indent="-342900">
              <a:buFont typeface="Arial"/>
              <a:buChar char="•"/>
            </a:pPr>
            <a:endParaRPr lang="en-US" sz="2400" dirty="0"/>
          </a:p>
          <a:p>
            <a:pPr lvl="2" indent="0"/>
            <a:endParaRPr lang="en-US" sz="2400" dirty="0"/>
          </a:p>
          <a:p>
            <a:pPr marL="342900" lvl="2" indent="-342900">
              <a:buFont typeface="Arial"/>
              <a:buChar char="•"/>
            </a:pPr>
            <a:endParaRPr lang="en-US" sz="2400" dirty="0"/>
          </a:p>
          <a:p>
            <a:pPr marL="342900" lvl="2" indent="-342900">
              <a:buFont typeface="Arial"/>
              <a:buChar char="•"/>
            </a:pPr>
            <a:endParaRPr lang="en-US" sz="2400" dirty="0"/>
          </a:p>
          <a:p>
            <a:pPr marL="342900" lvl="2" indent="-342900">
              <a:buFont typeface="Arial"/>
              <a:buChar char="•"/>
            </a:pPr>
            <a:endParaRPr lang="en-US" sz="2400" dirty="0"/>
          </a:p>
          <a:p>
            <a:pPr marL="342900" lvl="3" indent="-342900">
              <a:buFont typeface="Arial"/>
              <a:buChar char="•"/>
            </a:pPr>
            <a:endParaRPr lang="en-US" sz="2400" dirty="0"/>
          </a:p>
        </p:txBody>
      </p:sp>
    </p:spTree>
    <p:extLst>
      <p:ext uri="{BB962C8B-B14F-4D97-AF65-F5344CB8AC3E}">
        <p14:creationId xmlns:p14="http://schemas.microsoft.com/office/powerpoint/2010/main" val="258561727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4524315"/>
          </a:xfrm>
          <a:prstGeom prst="rect">
            <a:avLst/>
          </a:prstGeom>
        </p:spPr>
        <p:txBody>
          <a:bodyPr wrap="square">
            <a:spAutoFit/>
          </a:bodyPr>
          <a:lstStyle/>
          <a:p>
            <a:pPr marL="342900" lvl="1" indent="-342900">
              <a:buFont typeface="Arial"/>
              <a:buChar char="•"/>
            </a:pPr>
            <a:r>
              <a:rPr lang="en-US" sz="2400" dirty="0"/>
              <a:t>DMC Home Portal would have a link to register new users.</a:t>
            </a:r>
          </a:p>
          <a:p>
            <a:pPr marL="342900" lvl="1" indent="-342900">
              <a:buFont typeface="Arial"/>
              <a:buChar char="•"/>
            </a:pPr>
            <a:endParaRPr lang="en-US" sz="2400" dirty="0"/>
          </a:p>
          <a:p>
            <a:pPr marL="342900" lvl="1" indent="-342900">
              <a:buFont typeface="Arial"/>
              <a:buChar char="•"/>
            </a:pPr>
            <a:r>
              <a:rPr lang="en-US" sz="2400" dirty="0"/>
              <a:t>There could be multiple type of users like importer, distributor, retailer</a:t>
            </a:r>
          </a:p>
          <a:p>
            <a:pPr marL="342900" lvl="1" indent="-342900">
              <a:buFont typeface="Arial"/>
              <a:buChar char="•"/>
            </a:pPr>
            <a:endParaRPr lang="en-US" sz="2400" dirty="0"/>
          </a:p>
          <a:p>
            <a:pPr marL="342900" lvl="1" indent="-342900">
              <a:buFont typeface="Arial"/>
              <a:buChar char="•"/>
            </a:pPr>
            <a:r>
              <a:rPr lang="en-US" sz="2400" dirty="0"/>
              <a:t>All type of users would be listed down in the drop down order</a:t>
            </a:r>
          </a:p>
          <a:p>
            <a:pPr marL="342900" lvl="1" indent="-342900">
              <a:buFont typeface="Arial"/>
              <a:buChar char="•"/>
            </a:pPr>
            <a:endParaRPr lang="en-US" sz="2400" dirty="0"/>
          </a:p>
          <a:p>
            <a:pPr marL="342900" lvl="1" indent="-342900">
              <a:buFont typeface="Arial"/>
              <a:buChar char="•"/>
            </a:pPr>
            <a:r>
              <a:rPr lang="en-US" sz="2400" dirty="0"/>
              <a:t>User select the type with which he/she wish to register</a:t>
            </a:r>
          </a:p>
          <a:p>
            <a:pPr marL="342900" lvl="1" indent="-342900">
              <a:buFont typeface="Arial"/>
              <a:buChar char="•"/>
            </a:pPr>
            <a:endParaRPr lang="en-US" sz="2400" dirty="0"/>
          </a:p>
          <a:p>
            <a:pPr marL="342900" lvl="1" indent="-342900">
              <a:buFont typeface="Arial"/>
              <a:buChar char="•"/>
            </a:pPr>
            <a:r>
              <a:rPr lang="en-US" sz="2400" dirty="0"/>
              <a:t>On selecting the user type, the user is redirected to CEIR Portal</a:t>
            </a:r>
          </a:p>
          <a:p>
            <a:pPr marL="342900" lvl="1" indent="-342900">
              <a:buFont typeface="Arial"/>
              <a:buChar char="•"/>
            </a:pPr>
            <a:endParaRPr lang="en-US" sz="2400" dirty="0"/>
          </a:p>
          <a:p>
            <a:pPr marL="342900" lvl="1" indent="-342900">
              <a:buFont typeface="Arial"/>
              <a:buChar char="•"/>
            </a:pPr>
            <a:r>
              <a:rPr lang="en-US" sz="2400" dirty="0"/>
              <a:t>On CEIR Portal, user fill the registration form. The form has few values specific to the type of user</a:t>
            </a:r>
          </a:p>
        </p:txBody>
      </p:sp>
    </p:spTree>
    <p:extLst>
      <p:ext uri="{BB962C8B-B14F-4D97-AF65-F5344CB8AC3E}">
        <p14:creationId xmlns:p14="http://schemas.microsoft.com/office/powerpoint/2010/main" val="4587291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3046988"/>
          </a:xfrm>
          <a:prstGeom prst="rect">
            <a:avLst/>
          </a:prstGeom>
        </p:spPr>
        <p:txBody>
          <a:bodyPr wrap="square">
            <a:spAutoFit/>
          </a:bodyPr>
          <a:lstStyle/>
          <a:p>
            <a:pPr marL="342900" lvl="1" indent="-342900">
              <a:buFont typeface="Arial"/>
              <a:buChar char="•"/>
            </a:pPr>
            <a:r>
              <a:rPr lang="en-US" sz="2400" dirty="0"/>
              <a:t>Once the form is submitted, then the user is asked to verify contact number and email ID on phone and email</a:t>
            </a:r>
          </a:p>
          <a:p>
            <a:pPr marL="342900" lvl="1" indent="-342900">
              <a:buFont typeface="Arial"/>
              <a:buChar char="•"/>
            </a:pPr>
            <a:endParaRPr lang="en-US" sz="2400" dirty="0"/>
          </a:p>
          <a:p>
            <a:pPr marL="342900" lvl="1" indent="-342900">
              <a:buFont typeface="Arial"/>
              <a:buChar char="•"/>
            </a:pPr>
            <a:r>
              <a:rPr lang="en-US" sz="2400" dirty="0"/>
              <a:t>Once the email is verified, the request is sent to CEIR Authority for approval</a:t>
            </a:r>
          </a:p>
          <a:p>
            <a:pPr marL="342900" lvl="1" indent="-342900">
              <a:buFont typeface="Arial"/>
              <a:buChar char="•"/>
            </a:pPr>
            <a:endParaRPr lang="en-US" sz="2400" dirty="0"/>
          </a:p>
          <a:p>
            <a:pPr marL="342900" lvl="1" indent="-342900">
              <a:buFont typeface="Arial"/>
              <a:buChar char="•"/>
            </a:pPr>
            <a:r>
              <a:rPr lang="en-US" sz="2400" dirty="0"/>
              <a:t>Once CEIR Authority approve the user, the user account is active</a:t>
            </a:r>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196929378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Registration - Form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4154983"/>
          </a:xfrm>
          <a:prstGeom prst="rect">
            <a:avLst/>
          </a:prstGeom>
        </p:spPr>
        <p:txBody>
          <a:bodyPr wrap="square">
            <a:spAutoFit/>
          </a:bodyPr>
          <a:lstStyle/>
          <a:p>
            <a:pPr marL="342900" lvl="1" indent="-342900">
              <a:buFont typeface="Arial"/>
              <a:buChar char="•"/>
            </a:pPr>
            <a:r>
              <a:rPr lang="en-US" sz="2400" dirty="0"/>
              <a:t>User Type</a:t>
            </a:r>
          </a:p>
          <a:p>
            <a:pPr marL="342900" lvl="7" indent="-342900">
              <a:buFont typeface="Arial"/>
              <a:buChar char="•"/>
            </a:pPr>
            <a:r>
              <a:rPr lang="en-US" sz="2400" dirty="0"/>
              <a:t>Importer</a:t>
            </a:r>
          </a:p>
          <a:p>
            <a:pPr marL="342900" lvl="7" indent="-342900">
              <a:buFont typeface="Arial"/>
              <a:buChar char="•"/>
            </a:pPr>
            <a:r>
              <a:rPr lang="en-US" sz="2400" dirty="0"/>
              <a:t>Distributor</a:t>
            </a:r>
          </a:p>
          <a:p>
            <a:pPr marL="342900" lvl="7" indent="-342900">
              <a:buFont typeface="Arial"/>
              <a:buChar char="•"/>
            </a:pPr>
            <a:r>
              <a:rPr lang="en-US" sz="2400" dirty="0"/>
              <a:t>Retailer</a:t>
            </a:r>
          </a:p>
          <a:p>
            <a:pPr marL="342900" lvl="7" indent="-342900">
              <a:buFont typeface="Arial"/>
              <a:buChar char="•"/>
            </a:pPr>
            <a:r>
              <a:rPr lang="en-US" sz="2400" dirty="0"/>
              <a:t>Custom</a:t>
            </a:r>
          </a:p>
          <a:p>
            <a:pPr marL="342900" lvl="7" indent="-342900">
              <a:buFont typeface="Arial"/>
              <a:buChar char="•"/>
            </a:pPr>
            <a:r>
              <a:rPr lang="en-US" sz="2400" dirty="0"/>
              <a:t>TRC</a:t>
            </a:r>
          </a:p>
          <a:p>
            <a:pPr marL="342900" lvl="7" indent="-342900">
              <a:buFont typeface="Arial"/>
              <a:buChar char="•"/>
            </a:pPr>
            <a:r>
              <a:rPr lang="en-US" sz="2400" dirty="0"/>
              <a:t>Operator</a:t>
            </a:r>
          </a:p>
          <a:p>
            <a:pPr marL="342900" lvl="7" indent="-342900">
              <a:buFont typeface="Arial"/>
              <a:buChar char="•"/>
            </a:pPr>
            <a:r>
              <a:rPr lang="en-US" sz="2400" dirty="0"/>
              <a:t>Manufacturer</a:t>
            </a:r>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1903420669"/>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Registration – Field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6740306"/>
          </a:xfrm>
          <a:prstGeom prst="rect">
            <a:avLst/>
          </a:prstGeom>
        </p:spPr>
        <p:txBody>
          <a:bodyPr wrap="square">
            <a:spAutoFit/>
          </a:bodyPr>
          <a:lstStyle/>
          <a:p>
            <a:pPr marL="342900" lvl="1" indent="-342900">
              <a:buFont typeface="Arial"/>
              <a:buChar char="•"/>
            </a:pPr>
            <a:r>
              <a:rPr lang="en-US" sz="2400" dirty="0"/>
              <a:t>4 key areas </a:t>
            </a:r>
          </a:p>
          <a:p>
            <a:pPr lvl="1" indent="0"/>
            <a:endParaRPr lang="en-US" sz="2400" dirty="0"/>
          </a:p>
          <a:p>
            <a:pPr marL="342900" lvl="3" indent="-342900">
              <a:buFont typeface="Arial"/>
              <a:buChar char="•"/>
            </a:pPr>
            <a:r>
              <a:rPr lang="en-US" sz="2400" dirty="0"/>
              <a:t>Type : Individual / Organization</a:t>
            </a:r>
          </a:p>
          <a:p>
            <a:pPr marL="342900" lvl="3" indent="-342900">
              <a:buFont typeface="Arial"/>
              <a:buChar char="•"/>
            </a:pPr>
            <a:r>
              <a:rPr lang="en-US" sz="2400" dirty="0"/>
              <a:t>Self Information</a:t>
            </a:r>
          </a:p>
          <a:p>
            <a:pPr marL="342900" lvl="6" indent="-342900">
              <a:buFont typeface="Arial"/>
              <a:buChar char="•"/>
            </a:pPr>
            <a:r>
              <a:rPr lang="en-US" sz="2400" dirty="0"/>
              <a:t>     Address</a:t>
            </a:r>
          </a:p>
          <a:p>
            <a:pPr marL="342900" lvl="3" indent="-342900">
              <a:buFont typeface="Arial"/>
              <a:buChar char="•"/>
            </a:pPr>
            <a:r>
              <a:rPr lang="en-US" sz="2400" dirty="0"/>
              <a:t>    Contact Information</a:t>
            </a:r>
          </a:p>
          <a:p>
            <a:pPr marL="342900" lvl="3" indent="-342900">
              <a:buFont typeface="Arial"/>
              <a:buChar char="•"/>
            </a:pPr>
            <a:r>
              <a:rPr lang="en-US" sz="2400" dirty="0"/>
              <a:t>Reporting Manager Information including contact information</a:t>
            </a:r>
          </a:p>
          <a:p>
            <a:pPr marL="342900" lvl="3" indent="-342900">
              <a:buFont typeface="Arial"/>
              <a:buChar char="•"/>
            </a:pPr>
            <a:r>
              <a:rPr lang="en-US" sz="2400" dirty="0"/>
              <a:t>For Individual</a:t>
            </a:r>
          </a:p>
          <a:p>
            <a:pPr marL="342900" lvl="3" indent="-342900">
              <a:buFont typeface="Arial"/>
              <a:buChar char="•"/>
            </a:pPr>
            <a:r>
              <a:rPr lang="en-US" sz="2400" dirty="0"/>
              <a:t>    National ID</a:t>
            </a:r>
          </a:p>
          <a:p>
            <a:pPr marL="342900" lvl="3" indent="-342900">
              <a:buFont typeface="Arial"/>
              <a:buChar char="•"/>
            </a:pPr>
            <a:r>
              <a:rPr lang="en-US" sz="2400" dirty="0"/>
              <a:t>    National ID Image</a:t>
            </a:r>
          </a:p>
          <a:p>
            <a:pPr marL="342900" lvl="3" indent="-342900">
              <a:buFont typeface="Arial"/>
              <a:buChar char="•"/>
            </a:pPr>
            <a:r>
              <a:rPr lang="en-US" sz="2400" dirty="0"/>
              <a:t>For company</a:t>
            </a:r>
          </a:p>
          <a:p>
            <a:pPr marL="342900" lvl="4" indent="-342900">
              <a:buFont typeface="Arial"/>
              <a:buChar char="•"/>
            </a:pPr>
            <a:r>
              <a:rPr lang="en-US" sz="2400" dirty="0"/>
              <a:t>    Company name</a:t>
            </a:r>
          </a:p>
          <a:p>
            <a:pPr marL="342900" lvl="4" indent="-342900">
              <a:buFont typeface="Arial"/>
              <a:buChar char="•"/>
            </a:pPr>
            <a:r>
              <a:rPr lang="en-US" sz="2400" dirty="0"/>
              <a:t>    VAT number</a:t>
            </a:r>
          </a:p>
          <a:p>
            <a:pPr marL="342900" lvl="3" indent="-342900">
              <a:buFont typeface="Arial"/>
              <a:buChar char="•"/>
            </a:pPr>
            <a:r>
              <a:rPr lang="en-US" sz="2400" dirty="0"/>
              <a:t>Security Related Questions</a:t>
            </a:r>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77624655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Stolen/Recovery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58707120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57</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85000" lnSpcReduction="20000"/>
          </a:bodyPr>
          <a:lstStyle/>
          <a:p>
            <a:pPr marL="0" indent="0">
              <a:buNone/>
            </a:pPr>
            <a:r>
              <a:rPr lang="en-US" sz="2400" b="1" dirty="0">
                <a:effectLst/>
              </a:rPr>
              <a:t>Stolen / Recovery Feature</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Single Stolen Case</a:t>
            </a:r>
          </a:p>
          <a:p>
            <a:pPr lvl="1"/>
            <a:r>
              <a:rPr lang="en-US" sz="2400" b="1" dirty="0">
                <a:effectLst/>
              </a:rPr>
              <a:t>Bulk Stolen Case</a:t>
            </a:r>
          </a:p>
          <a:p>
            <a:pPr lvl="1"/>
            <a:r>
              <a:rPr lang="en-US" sz="2400" b="1" dirty="0">
                <a:effectLst/>
              </a:rPr>
              <a:t>Single Recovery Case</a:t>
            </a:r>
          </a:p>
          <a:p>
            <a:pPr lvl="2"/>
            <a:r>
              <a:rPr lang="en-US" sz="2400" b="1" dirty="0">
                <a:effectLst/>
              </a:rPr>
              <a:t>With IMEI/Without IMEI (With MSISDN)</a:t>
            </a:r>
          </a:p>
          <a:p>
            <a:pPr lvl="1"/>
            <a:r>
              <a:rPr lang="en-US" sz="2400" b="1" dirty="0">
                <a:effectLst/>
              </a:rPr>
              <a:t>Bulk Recovery Case</a:t>
            </a:r>
          </a:p>
          <a:p>
            <a:pPr lvl="1"/>
            <a:r>
              <a:rPr lang="en-US" sz="2400" b="1" dirty="0">
                <a:effectLst/>
              </a:rPr>
              <a:t>Approve/disapprove by CEIR Admin</a:t>
            </a:r>
          </a:p>
          <a:p>
            <a:pPr lvl="1"/>
            <a:r>
              <a:rPr lang="en-US" sz="2400" b="1" dirty="0">
                <a:effectLst/>
              </a:rPr>
              <a:t>Rejection by System</a:t>
            </a:r>
          </a:p>
          <a:p>
            <a:pPr lvl="1"/>
            <a:endParaRPr lang="en-US" sz="2400" b="1" dirty="0">
              <a:effectLst/>
            </a:endParaRP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141082352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 State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5"/>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7" name="Oval 6"/>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8" name="Oval 7"/>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2540000" y="2886533"/>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0" name="Oval 9"/>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TextBox 11"/>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Start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 name="Straight Arrow Connector 12"/>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906963" y="1998716"/>
            <a:ext cx="74862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r>
              <a:rPr kumimoji="0" lang="en-US" sz="1000" b="0" i="0" u="none" strike="noStrike" cap="none" spc="0" normalizeH="0" dirty="0">
                <a:ln>
                  <a:noFill/>
                </a:ln>
                <a:solidFill>
                  <a:srgbClr val="000000"/>
                </a:solidFill>
                <a:effectLst/>
                <a:uFillTx/>
                <a:latin typeface="+mn-lt"/>
                <a:ea typeface="+mn-ea"/>
                <a:cs typeface="+mn-cs"/>
                <a:sym typeface="Calibri"/>
              </a:rPr>
              <a:t> Start</a:t>
            </a:r>
          </a:p>
          <a:p>
            <a:pPr marL="0" marR="0" indent="0" algn="l" defTabSz="914400" rtl="0" fontAlgn="auto" latinLnBrk="0" hangingPunct="0">
              <a:lnSpc>
                <a:spcPct val="100000"/>
              </a:lnSpc>
              <a:spcBef>
                <a:spcPts val="0"/>
              </a:spcBef>
              <a:spcAft>
                <a:spcPts val="0"/>
              </a:spcAft>
              <a:buClrTx/>
              <a:buSzTx/>
              <a:buFontTx/>
              <a:buNone/>
              <a:tabLst/>
            </a:pPr>
            <a:r>
              <a:rPr lang="en-US" sz="1000" baseline="0" dirty="0"/>
              <a:t>Processing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 name="Straight Arrow Connector 14"/>
          <p:cNvCxnSpPr/>
          <p:nvPr/>
        </p:nvCxnSpPr>
        <p:spPr>
          <a:xfrm>
            <a:off x="3009901" y="2348708"/>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7" name="TextBox 1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8" name="TextBox 17"/>
          <p:cNvSpPr txBox="1"/>
          <p:nvPr/>
        </p:nvSpPr>
        <p:spPr>
          <a:xfrm>
            <a:off x="3693378" y="2043528"/>
            <a:ext cx="95601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r>
              <a:rPr kumimoji="0" lang="en-US" sz="10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US" sz="1000" dirty="0"/>
              <a:t>Validate</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Email/Phone</a:t>
            </a:r>
            <a:r>
              <a:rPr kumimoji="0" lang="en-US" sz="1000" b="0" i="0" u="none" strike="noStrike" cap="none" spc="0" normalizeH="0" dirty="0">
                <a:ln>
                  <a:noFill/>
                </a:ln>
                <a:solidFill>
                  <a:srgbClr val="000000"/>
                </a:solidFill>
                <a:effectLst/>
                <a:uFillTx/>
                <a:latin typeface="+mn-lt"/>
                <a:ea typeface="+mn-ea"/>
                <a:cs typeface="+mn-cs"/>
                <a:sym typeface="Calibri"/>
              </a:rPr>
              <a:t> 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0" name="TextBox 19"/>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21" name="Straight Connector 20"/>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28" name="Straight Arrow Connector 27"/>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System</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2" name="TextBox 31"/>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Lawful</a:t>
            </a:r>
          </a:p>
        </p:txBody>
      </p:sp>
      <p:sp>
        <p:nvSpPr>
          <p:cNvPr id="33" name="Oval 32"/>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5" name="Straight Arrow Connector 34"/>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6" name="Straight Arrow Connector 35"/>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8" name="Elbow Connector 37"/>
          <p:cNvCxnSpPr>
            <a:endCxn id="6" idx="4"/>
          </p:cNvCxnSpPr>
          <p:nvPr/>
        </p:nvCxnSpPr>
        <p:spPr>
          <a:xfrm rot="10800000">
            <a:off x="1287835" y="2352272"/>
            <a:ext cx="2908056" cy="1325811"/>
          </a:xfrm>
          <a:prstGeom prst="bentConnector2">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cxnSp>
        <p:nvCxnSpPr>
          <p:cNvPr id="40" name="Straight Connector 39"/>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2" name="Straight Connector 41"/>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 name="TextBox 51"/>
          <p:cNvSpPr txBox="1"/>
          <p:nvPr/>
        </p:nvSpPr>
        <p:spPr>
          <a:xfrm>
            <a:off x="3082589" y="2398824"/>
            <a:ext cx="633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 action</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In</a:t>
            </a:r>
            <a:r>
              <a:rPr kumimoji="0" lang="en-US" sz="1000" b="0" i="0" u="none" strike="noStrike" cap="none" spc="0" normalizeH="0" dirty="0">
                <a:ln>
                  <a:noFill/>
                </a:ln>
                <a:solidFill>
                  <a:srgbClr val="000000"/>
                </a:solidFill>
                <a:effectLst/>
                <a:uFillTx/>
                <a:latin typeface="+mn-lt"/>
                <a:ea typeface="+mn-ea"/>
                <a:cs typeface="+mn-cs"/>
                <a:sym typeface="Calibri"/>
              </a:rPr>
              <a:t> ‘N’ days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Connector 15"/>
          <p:cNvCxnSpPr>
            <a:endCxn id="9" idx="2"/>
          </p:cNvCxnSpPr>
          <p:nvPr/>
        </p:nvCxnSpPr>
        <p:spPr>
          <a:xfrm>
            <a:off x="1287835" y="3124568"/>
            <a:ext cx="1252165"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6" name="TextBox 45"/>
          <p:cNvSpPr txBox="1"/>
          <p:nvPr/>
        </p:nvSpPr>
        <p:spPr>
          <a:xfrm>
            <a:off x="1568531" y="2856671"/>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sp>
        <p:nvSpPr>
          <p:cNvPr id="47" name="TextBox 46"/>
          <p:cNvSpPr txBox="1"/>
          <p:nvPr/>
        </p:nvSpPr>
        <p:spPr>
          <a:xfrm>
            <a:off x="2267641" y="3401850"/>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cxnSp>
        <p:nvCxnSpPr>
          <p:cNvPr id="48" name="Straight Connector 47"/>
          <p:cNvCxnSpPr/>
          <p:nvPr/>
        </p:nvCxnSpPr>
        <p:spPr>
          <a:xfrm>
            <a:off x="527139" y="46482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9" name="Oval 48"/>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INIT/RECOVERED</a:t>
            </a:r>
          </a:p>
        </p:txBody>
      </p:sp>
      <p:sp>
        <p:nvSpPr>
          <p:cNvPr id="51" name="Oval 50"/>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STOLEN</a:t>
            </a:r>
          </a:p>
          <a:p>
            <a:endParaRPr lang="en-US" sz="800" dirty="0">
              <a:solidFill>
                <a:srgbClr val="000000"/>
              </a:solidFill>
            </a:endParaRPr>
          </a:p>
        </p:txBody>
      </p:sp>
      <p:cxnSp>
        <p:nvCxnSpPr>
          <p:cNvPr id="57" name="Straight Arrow Connector 56"/>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9" name="Line Callout 1 58"/>
          <p:cNvSpPr/>
          <p:nvPr/>
        </p:nvSpPr>
        <p:spPr>
          <a:xfrm>
            <a:off x="8162292" y="4857943"/>
            <a:ext cx="1371600" cy="923328"/>
          </a:xfrm>
          <a:prstGeom prst="borderCallout1">
            <a:avLst>
              <a:gd name="adj1" fmla="val 18750"/>
              <a:gd name="adj2" fmla="val -8333"/>
              <a:gd name="adj3" fmla="val 59211"/>
              <a:gd name="adj4" fmla="val -20417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4995492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Recovery – State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5"/>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7" name="Oval 6"/>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8" name="Oval 7"/>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2540000" y="2886533"/>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0" name="Oval 9"/>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TextBox 11"/>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Start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 name="Straight Arrow Connector 12"/>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906963" y="1998716"/>
            <a:ext cx="74862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r>
              <a:rPr kumimoji="0" lang="en-US" sz="1000" b="0" i="0" u="none" strike="noStrike" cap="none" spc="0" normalizeH="0" dirty="0">
                <a:ln>
                  <a:noFill/>
                </a:ln>
                <a:solidFill>
                  <a:srgbClr val="000000"/>
                </a:solidFill>
                <a:effectLst/>
                <a:uFillTx/>
                <a:latin typeface="+mn-lt"/>
                <a:ea typeface="+mn-ea"/>
                <a:cs typeface="+mn-cs"/>
                <a:sym typeface="Calibri"/>
              </a:rPr>
              <a:t> Start</a:t>
            </a:r>
          </a:p>
          <a:p>
            <a:pPr marL="0" marR="0" indent="0" algn="l" defTabSz="914400" rtl="0" fontAlgn="auto" latinLnBrk="0" hangingPunct="0">
              <a:lnSpc>
                <a:spcPct val="100000"/>
              </a:lnSpc>
              <a:spcBef>
                <a:spcPts val="0"/>
              </a:spcBef>
              <a:spcAft>
                <a:spcPts val="0"/>
              </a:spcAft>
              <a:buClrTx/>
              <a:buSzTx/>
              <a:buFontTx/>
              <a:buNone/>
              <a:tabLst/>
            </a:pPr>
            <a:r>
              <a:rPr lang="en-US" sz="1000" baseline="0" dirty="0"/>
              <a:t>Processing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 name="Straight Arrow Connector 14"/>
          <p:cNvCxnSpPr/>
          <p:nvPr/>
        </p:nvCxnSpPr>
        <p:spPr>
          <a:xfrm>
            <a:off x="3009901" y="2348708"/>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7" name="TextBox 1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8" name="TextBox 17"/>
          <p:cNvSpPr txBox="1"/>
          <p:nvPr/>
        </p:nvSpPr>
        <p:spPr>
          <a:xfrm>
            <a:off x="3693378" y="2043528"/>
            <a:ext cx="95601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r>
              <a:rPr kumimoji="0" lang="en-US" sz="10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US" sz="1000" dirty="0"/>
              <a:t>Validate</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Email/Phone</a:t>
            </a:r>
            <a:r>
              <a:rPr kumimoji="0" lang="en-US" sz="1000" b="0" i="0" u="none" strike="noStrike" cap="none" spc="0" normalizeH="0" dirty="0">
                <a:ln>
                  <a:noFill/>
                </a:ln>
                <a:solidFill>
                  <a:srgbClr val="000000"/>
                </a:solidFill>
                <a:effectLst/>
                <a:uFillTx/>
                <a:latin typeface="+mn-lt"/>
                <a:ea typeface="+mn-ea"/>
                <a:cs typeface="+mn-cs"/>
                <a:sym typeface="Calibri"/>
              </a:rPr>
              <a:t> 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0" name="TextBox 19"/>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21" name="Straight Connector 20"/>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28" name="Straight Arrow Connector 27"/>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err="1"/>
              <a:t>Syste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2" name="TextBox 31"/>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Lawful</a:t>
            </a:r>
          </a:p>
        </p:txBody>
      </p:sp>
      <p:sp>
        <p:nvSpPr>
          <p:cNvPr id="33" name="Oval 32"/>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5" name="Straight Arrow Connector 34"/>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6" name="Straight Arrow Connector 35"/>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8" name="Elbow Connector 37"/>
          <p:cNvCxnSpPr>
            <a:endCxn id="6" idx="4"/>
          </p:cNvCxnSpPr>
          <p:nvPr/>
        </p:nvCxnSpPr>
        <p:spPr>
          <a:xfrm rot="10800000">
            <a:off x="1287835" y="2352272"/>
            <a:ext cx="2908056" cy="1325811"/>
          </a:xfrm>
          <a:prstGeom prst="bentConnector2">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cxnSp>
        <p:nvCxnSpPr>
          <p:cNvPr id="40" name="Straight Connector 39"/>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2" name="Straight Connector 41"/>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 name="TextBox 51"/>
          <p:cNvSpPr txBox="1"/>
          <p:nvPr/>
        </p:nvSpPr>
        <p:spPr>
          <a:xfrm>
            <a:off x="3082589" y="2398824"/>
            <a:ext cx="633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 action</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In</a:t>
            </a:r>
            <a:r>
              <a:rPr kumimoji="0" lang="en-US" sz="1000" b="0" i="0" u="none" strike="noStrike" cap="none" spc="0" normalizeH="0" dirty="0">
                <a:ln>
                  <a:noFill/>
                </a:ln>
                <a:solidFill>
                  <a:srgbClr val="000000"/>
                </a:solidFill>
                <a:effectLst/>
                <a:uFillTx/>
                <a:latin typeface="+mn-lt"/>
                <a:ea typeface="+mn-ea"/>
                <a:cs typeface="+mn-cs"/>
                <a:sym typeface="Calibri"/>
              </a:rPr>
              <a:t> ‘N’ days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Connector 15"/>
          <p:cNvCxnSpPr>
            <a:endCxn id="9" idx="2"/>
          </p:cNvCxnSpPr>
          <p:nvPr/>
        </p:nvCxnSpPr>
        <p:spPr>
          <a:xfrm>
            <a:off x="1287835" y="3124568"/>
            <a:ext cx="1252165"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6" name="TextBox 45"/>
          <p:cNvSpPr txBox="1"/>
          <p:nvPr/>
        </p:nvSpPr>
        <p:spPr>
          <a:xfrm>
            <a:off x="1568531" y="2856671"/>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sp>
        <p:nvSpPr>
          <p:cNvPr id="47" name="TextBox 46"/>
          <p:cNvSpPr txBox="1"/>
          <p:nvPr/>
        </p:nvSpPr>
        <p:spPr>
          <a:xfrm>
            <a:off x="2267641" y="3401850"/>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cxnSp>
        <p:nvCxnSpPr>
          <p:cNvPr id="48" name="Straight Connector 47"/>
          <p:cNvCxnSpPr/>
          <p:nvPr/>
        </p:nvCxnSpPr>
        <p:spPr>
          <a:xfrm>
            <a:off x="527139" y="46482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9" name="Oval 48"/>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STOLEN</a:t>
            </a:r>
          </a:p>
        </p:txBody>
      </p:sp>
      <p:sp>
        <p:nvSpPr>
          <p:cNvPr id="51" name="Oval 50"/>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RECOVERED</a:t>
            </a:r>
          </a:p>
          <a:p>
            <a:endParaRPr lang="en-US" sz="800" dirty="0">
              <a:solidFill>
                <a:srgbClr val="000000"/>
              </a:solidFill>
            </a:endParaRPr>
          </a:p>
        </p:txBody>
      </p:sp>
      <p:cxnSp>
        <p:nvCxnSpPr>
          <p:cNvPr id="55" name="Straight Connector 54"/>
          <p:cNvCxnSpPr/>
          <p:nvPr/>
        </p:nvCxnSpPr>
        <p:spPr>
          <a:xfrm>
            <a:off x="527139" y="59817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57" name="Straight Arrow Connector 56"/>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9" name="Line Callout 1 58"/>
          <p:cNvSpPr/>
          <p:nvPr/>
        </p:nvSpPr>
        <p:spPr>
          <a:xfrm>
            <a:off x="8162292" y="4857943"/>
            <a:ext cx="1371600" cy="923328"/>
          </a:xfrm>
          <a:prstGeom prst="borderCallout1">
            <a:avLst>
              <a:gd name="adj1" fmla="val 18750"/>
              <a:gd name="adj2" fmla="val -8333"/>
              <a:gd name="adj3" fmla="val 54821"/>
              <a:gd name="adj4" fmla="val -21205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8148781" y="1221268"/>
            <a:ext cx="363446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Recovery</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   Single </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   Bulk</a:t>
            </a:r>
          </a:p>
          <a:p>
            <a:pPr marL="285750" marR="0" indent="-285750" algn="l" defTabSz="914400" rtl="0" fontAlgn="auto" latinLnBrk="0" hangingPunct="0">
              <a:lnSpc>
                <a:spcPct val="100000"/>
              </a:lnSpc>
              <a:spcBef>
                <a:spcPts val="0"/>
              </a:spcBef>
              <a:spcAft>
                <a:spcPts val="0"/>
              </a:spcAft>
              <a:buClrTx/>
              <a:buSzTx/>
              <a:buFont typeface="Arial"/>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914400" rtl="0" fontAlgn="auto" latinLnBrk="0" hangingPunct="0">
              <a:lnSpc>
                <a:spcPct val="100000"/>
              </a:lnSpc>
              <a:spcBef>
                <a:spcPts val="0"/>
              </a:spcBef>
              <a:spcAft>
                <a:spcPts val="0"/>
              </a:spcAft>
              <a:buClrTx/>
              <a:buSzTx/>
              <a:buFont typeface="Arial"/>
              <a:buChar char="•"/>
              <a:tabLst/>
            </a:pPr>
            <a:endParaRPr lang="en-US" dirty="0"/>
          </a:p>
        </p:txBody>
      </p:sp>
    </p:spTree>
    <p:extLst>
      <p:ext uri="{BB962C8B-B14F-4D97-AF65-F5344CB8AC3E}">
        <p14:creationId xmlns:p14="http://schemas.microsoft.com/office/powerpoint/2010/main" val="10679811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764408"/>
            <a:ext cx="6929080" cy="3657600"/>
          </a:xfrm>
        </p:spPr>
        <p:txBody>
          <a:bodyPr>
            <a:normAutofit/>
          </a:bodyPr>
          <a:lstStyle/>
          <a:p>
            <a:pPr marL="285750" indent="-285750">
              <a:buFont typeface="Wingdings" panose="05000000000000000000" pitchFamily="2" charset="2"/>
              <a:buChar char="§"/>
            </a:pPr>
            <a:r>
              <a:rPr lang="en-US" sz="2400" b="1" dirty="0">
                <a:effectLst/>
              </a:rPr>
              <a:t>Product Overview</a:t>
            </a:r>
          </a:p>
          <a:p>
            <a:pPr marL="781050" lvl="1" indent="-285750">
              <a:buFont typeface="Wingdings" panose="05000000000000000000" pitchFamily="2" charset="2"/>
              <a:buChar char="§"/>
            </a:pPr>
            <a:r>
              <a:rPr lang="en-US" sz="2400" b="1" dirty="0">
                <a:effectLst/>
              </a:rPr>
              <a:t>About CEIR</a:t>
            </a:r>
          </a:p>
          <a:p>
            <a:pPr marL="781050" lvl="1" indent="-285750">
              <a:buFont typeface="Wingdings" panose="05000000000000000000" pitchFamily="2" charset="2"/>
              <a:buChar char="§"/>
            </a:pPr>
            <a:r>
              <a:rPr lang="en-US" sz="2400" b="1" dirty="0">
                <a:effectLst/>
              </a:rPr>
              <a:t>Stakeholder Overview</a:t>
            </a:r>
          </a:p>
          <a:p>
            <a:pPr marL="781050" lvl="1" indent="-285750">
              <a:buFont typeface="Wingdings" panose="05000000000000000000" pitchFamily="2" charset="2"/>
              <a:buChar char="§"/>
            </a:pPr>
            <a:r>
              <a:rPr lang="en-US" sz="2400" b="1" dirty="0">
                <a:effectLst/>
              </a:rPr>
              <a:t>Feature Overview</a:t>
            </a:r>
          </a:p>
          <a:p>
            <a:pPr marL="781050" lvl="1" indent="-285750">
              <a:buFont typeface="Wingdings" panose="05000000000000000000" pitchFamily="2" charset="2"/>
              <a:buChar char="§"/>
            </a:pPr>
            <a:r>
              <a:rPr lang="en-US" sz="2400" b="1" dirty="0">
                <a:effectLst/>
              </a:rPr>
              <a:t>Deployment Architecture</a:t>
            </a:r>
          </a:p>
          <a:p>
            <a:pPr marL="781050" lvl="1" indent="-285750">
              <a:buFont typeface="Wingdings" panose="05000000000000000000" pitchFamily="2" charset="2"/>
              <a:buChar char="§"/>
            </a:pPr>
            <a:r>
              <a:rPr lang="en-US" sz="2400" b="1" dirty="0">
                <a:effectLst/>
              </a:rPr>
              <a:t>Integration </a:t>
            </a:r>
            <a:r>
              <a:rPr lang="en-US" sz="2400" b="1" dirty="0" err="1">
                <a:effectLst/>
              </a:rPr>
              <a:t>Touchpoints</a:t>
            </a:r>
            <a:endParaRPr lang="en-US" sz="2400" b="1" dirty="0">
              <a:effectLst/>
            </a:endParaRPr>
          </a:p>
          <a:p>
            <a:pPr marL="781050" lvl="1" indent="-285750">
              <a:buFont typeface="Wingdings" panose="05000000000000000000" pitchFamily="2" charset="2"/>
              <a:buChar char="§"/>
            </a:pPr>
            <a:endParaRPr lang="en-GB" sz="2400" b="1" dirty="0">
              <a:effectLst/>
            </a:endParaRP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357109257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Stolen Cases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4893647"/>
          </a:xfrm>
          <a:prstGeom prst="rect">
            <a:avLst/>
          </a:prstGeom>
        </p:spPr>
        <p:txBody>
          <a:bodyPr wrap="square">
            <a:spAutoFit/>
          </a:bodyPr>
          <a:lstStyle/>
          <a:p>
            <a:pPr marL="342900" lvl="5" indent="-342900">
              <a:buFont typeface="Arial"/>
              <a:buChar char="•"/>
            </a:pPr>
            <a:r>
              <a:rPr lang="en-US" sz="2400" dirty="0"/>
              <a:t>Individual</a:t>
            </a:r>
          </a:p>
          <a:p>
            <a:pPr marL="342900" lvl="5" indent="-342900">
              <a:buFont typeface="Arial"/>
              <a:buChar char="•"/>
            </a:pPr>
            <a:r>
              <a:rPr lang="en-US" sz="2400" dirty="0"/>
              <a:t>Single User has lost the device but know the IMEI</a:t>
            </a:r>
          </a:p>
          <a:p>
            <a:pPr marL="342900" lvl="5" indent="-342900">
              <a:buFont typeface="Arial"/>
              <a:buChar char="•"/>
            </a:pPr>
            <a:r>
              <a:rPr lang="en-US" sz="2400" dirty="0"/>
              <a:t>Single User has lost the device but does not know the IMEI</a:t>
            </a:r>
          </a:p>
          <a:p>
            <a:pPr marL="342900" lvl="5" indent="-342900">
              <a:buFont typeface="Arial"/>
              <a:buChar char="•"/>
            </a:pPr>
            <a:r>
              <a:rPr lang="en-US" sz="2400" dirty="0"/>
              <a:t>Company</a:t>
            </a:r>
          </a:p>
          <a:p>
            <a:pPr marL="342900" lvl="6" indent="-342900">
              <a:buFont typeface="Arial"/>
              <a:buChar char="•"/>
            </a:pPr>
            <a:r>
              <a:rPr lang="en-US" sz="2400" dirty="0"/>
              <a:t>Company has lost devices but should know the IMEI</a:t>
            </a:r>
          </a:p>
          <a:p>
            <a:pPr marL="342900" lvl="6" indent="-342900">
              <a:buFont typeface="Arial"/>
              <a:buChar char="•"/>
            </a:pPr>
            <a:endParaRPr lang="en-US" sz="2400" dirty="0"/>
          </a:p>
          <a:p>
            <a:pPr marL="342900" lvl="5" indent="-342900">
              <a:buFont typeface="Arial"/>
              <a:buChar char="•"/>
            </a:pPr>
            <a:endParaRPr lang="en-US" sz="2400" dirty="0"/>
          </a:p>
          <a:p>
            <a:pPr marL="342900" lvl="8" indent="-342900">
              <a:buFont typeface="Arial"/>
              <a:buChar char="•"/>
            </a:pPr>
            <a:endParaRPr lang="en-US" sz="2400" dirty="0"/>
          </a:p>
          <a:p>
            <a:pPr marL="342900" lvl="3" indent="-342900">
              <a:buFont typeface="Arial"/>
              <a:buChar char="•"/>
            </a:pPr>
            <a:endParaRPr lang="en-US" sz="2400" dirty="0"/>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99707938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Stolen Flow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6740306"/>
          </a:xfrm>
          <a:prstGeom prst="rect">
            <a:avLst/>
          </a:prstGeom>
        </p:spPr>
        <p:txBody>
          <a:bodyPr wrap="square">
            <a:spAutoFit/>
          </a:bodyPr>
          <a:lstStyle/>
          <a:p>
            <a:pPr marL="342900" lvl="5" indent="-342900">
              <a:buFont typeface="Arial"/>
              <a:buChar char="•"/>
            </a:pPr>
            <a:r>
              <a:rPr lang="en-US" sz="2400" dirty="0"/>
              <a:t>Individual /Company representative go the lawful agency with the following information</a:t>
            </a:r>
          </a:p>
          <a:p>
            <a:pPr marL="342900" lvl="6" indent="-342900">
              <a:buFont typeface="Arial"/>
              <a:buChar char="•"/>
            </a:pPr>
            <a:r>
              <a:rPr lang="en-US" sz="2400" dirty="0"/>
              <a:t>ID card, device details, place of stolen as per stolen form</a:t>
            </a:r>
          </a:p>
          <a:p>
            <a:pPr marL="342900" lvl="6" indent="-342900">
              <a:buFont typeface="Arial"/>
              <a:buChar char="•"/>
            </a:pPr>
            <a:r>
              <a:rPr lang="en-US" sz="2400" dirty="0"/>
              <a:t>Lawful agency validates the information.</a:t>
            </a:r>
          </a:p>
          <a:p>
            <a:pPr marL="342900" lvl="6" indent="-342900">
              <a:buFont typeface="Arial"/>
              <a:buChar char="•"/>
            </a:pPr>
            <a:r>
              <a:rPr lang="en-US" sz="2400" dirty="0"/>
              <a:t>If satisfied, login in to the portal and report the stolen device.</a:t>
            </a:r>
          </a:p>
          <a:p>
            <a:pPr marL="342900" lvl="6" indent="-342900">
              <a:buFont typeface="Arial"/>
              <a:buChar char="•"/>
            </a:pPr>
            <a:endParaRPr lang="en-US" sz="2400" dirty="0"/>
          </a:p>
          <a:p>
            <a:pPr marL="342900" lvl="6" indent="-342900">
              <a:buFont typeface="Arial"/>
              <a:buChar char="•"/>
            </a:pPr>
            <a:r>
              <a:rPr lang="en-US" sz="2400" dirty="0"/>
              <a:t>All communication is 2 party only</a:t>
            </a:r>
          </a:p>
          <a:p>
            <a:pPr marL="342900" lvl="7" indent="-342900">
              <a:buFont typeface="Arial"/>
              <a:buChar char="•"/>
            </a:pPr>
            <a:r>
              <a:rPr lang="en-US" sz="2400" dirty="0"/>
              <a:t>Lawful agency and Individual/ Company Representative</a:t>
            </a:r>
          </a:p>
          <a:p>
            <a:pPr marL="342900" lvl="7" indent="-342900">
              <a:buFont typeface="Arial"/>
              <a:buChar char="•"/>
            </a:pPr>
            <a:r>
              <a:rPr lang="en-US" sz="2400" dirty="0"/>
              <a:t>Lawful Agency and CEIR admin</a:t>
            </a:r>
          </a:p>
          <a:p>
            <a:pPr lvl="6" indent="0"/>
            <a:endParaRPr lang="en-US" sz="2400" dirty="0"/>
          </a:p>
          <a:p>
            <a:pPr lvl="6" indent="0"/>
            <a:r>
              <a:rPr lang="en-US" sz="2400" dirty="0"/>
              <a:t>Communication is via Email only</a:t>
            </a:r>
          </a:p>
          <a:p>
            <a:pPr marL="342900" lvl="5" indent="-342900">
              <a:buFont typeface="Arial"/>
              <a:buChar char="•"/>
            </a:pPr>
            <a:endParaRPr lang="en-US" sz="2400" dirty="0"/>
          </a:p>
          <a:p>
            <a:pPr marL="342900" lvl="8" indent="-342900">
              <a:buFont typeface="Arial"/>
              <a:buChar char="•"/>
            </a:pPr>
            <a:endParaRPr lang="en-US" sz="2400" dirty="0"/>
          </a:p>
          <a:p>
            <a:pPr marL="342900" lvl="3" indent="-342900">
              <a:buFont typeface="Arial"/>
              <a:buChar char="•"/>
            </a:pPr>
            <a:endParaRPr lang="en-US" sz="2400" dirty="0"/>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421623813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Stolen – Key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3046988"/>
          </a:xfrm>
          <a:prstGeom prst="rect">
            <a:avLst/>
          </a:prstGeom>
        </p:spPr>
        <p:txBody>
          <a:bodyPr wrap="square">
            <a:spAutoFit/>
          </a:bodyPr>
          <a:lstStyle/>
          <a:p>
            <a:pPr marL="342900" lvl="5" indent="-342900">
              <a:buFont typeface="Arial"/>
              <a:buChar char="•"/>
            </a:pPr>
            <a:r>
              <a:rPr lang="en-US" sz="2400" dirty="0"/>
              <a:t>Can mark devices as stolen immediately, later or default period.</a:t>
            </a:r>
          </a:p>
          <a:p>
            <a:pPr marL="342900" lvl="5" indent="-342900">
              <a:buFont typeface="Arial"/>
              <a:buChar char="•"/>
            </a:pPr>
            <a:endParaRPr lang="en-US" sz="2400" dirty="0"/>
          </a:p>
          <a:p>
            <a:pPr marL="342900" lvl="8" indent="-342900">
              <a:buFont typeface="Arial"/>
              <a:buChar char="•"/>
            </a:pPr>
            <a:endParaRPr lang="en-US" sz="2400" dirty="0"/>
          </a:p>
          <a:p>
            <a:pPr marL="342900" lvl="3" indent="-342900">
              <a:buFont typeface="Arial"/>
              <a:buChar char="•"/>
            </a:pPr>
            <a:endParaRPr lang="en-US" sz="2400" dirty="0"/>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100061598"/>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Recovery – State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5"/>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7" name="Oval 6"/>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8" name="Oval 7"/>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2540000" y="2886533"/>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0" name="Oval 9"/>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TextBox 11"/>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Start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 name="Straight Arrow Connector 12"/>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906963" y="1998716"/>
            <a:ext cx="74862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r>
              <a:rPr kumimoji="0" lang="en-US" sz="1000" b="0" i="0" u="none" strike="noStrike" cap="none" spc="0" normalizeH="0" dirty="0">
                <a:ln>
                  <a:noFill/>
                </a:ln>
                <a:solidFill>
                  <a:srgbClr val="000000"/>
                </a:solidFill>
                <a:effectLst/>
                <a:uFillTx/>
                <a:latin typeface="+mn-lt"/>
                <a:ea typeface="+mn-ea"/>
                <a:cs typeface="+mn-cs"/>
                <a:sym typeface="Calibri"/>
              </a:rPr>
              <a:t> Start</a:t>
            </a:r>
          </a:p>
          <a:p>
            <a:pPr marL="0" marR="0" indent="0" algn="l" defTabSz="914400" rtl="0" fontAlgn="auto" latinLnBrk="0" hangingPunct="0">
              <a:lnSpc>
                <a:spcPct val="100000"/>
              </a:lnSpc>
              <a:spcBef>
                <a:spcPts val="0"/>
              </a:spcBef>
              <a:spcAft>
                <a:spcPts val="0"/>
              </a:spcAft>
              <a:buClrTx/>
              <a:buSzTx/>
              <a:buFontTx/>
              <a:buNone/>
              <a:tabLst/>
            </a:pPr>
            <a:r>
              <a:rPr lang="en-US" sz="1000" baseline="0" dirty="0"/>
              <a:t>Processing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 name="Straight Arrow Connector 14"/>
          <p:cNvCxnSpPr/>
          <p:nvPr/>
        </p:nvCxnSpPr>
        <p:spPr>
          <a:xfrm>
            <a:off x="3009901" y="2348708"/>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7" name="TextBox 1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8" name="TextBox 17"/>
          <p:cNvSpPr txBox="1"/>
          <p:nvPr/>
        </p:nvSpPr>
        <p:spPr>
          <a:xfrm>
            <a:off x="3693378" y="2043528"/>
            <a:ext cx="95601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r>
              <a:rPr kumimoji="0" lang="en-US" sz="10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US" sz="1000" dirty="0"/>
              <a:t>Validate</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Email/Phone</a:t>
            </a:r>
            <a:r>
              <a:rPr kumimoji="0" lang="en-US" sz="1000" b="0" i="0" u="none" strike="noStrike" cap="none" spc="0" normalizeH="0" dirty="0">
                <a:ln>
                  <a:noFill/>
                </a:ln>
                <a:solidFill>
                  <a:srgbClr val="000000"/>
                </a:solidFill>
                <a:effectLst/>
                <a:uFillTx/>
                <a:latin typeface="+mn-lt"/>
                <a:ea typeface="+mn-ea"/>
                <a:cs typeface="+mn-cs"/>
                <a:sym typeface="Calibri"/>
              </a:rPr>
              <a:t> 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0" name="TextBox 19"/>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21" name="Straight Connector 20"/>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28" name="Straight Arrow Connector 27"/>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err="1"/>
              <a:t>Syste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2" name="TextBox 31"/>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Lawful</a:t>
            </a:r>
          </a:p>
        </p:txBody>
      </p:sp>
      <p:sp>
        <p:nvSpPr>
          <p:cNvPr id="33" name="Oval 32"/>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5" name="Straight Arrow Connector 34"/>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6" name="Straight Arrow Connector 35"/>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8" name="Elbow Connector 37"/>
          <p:cNvCxnSpPr>
            <a:endCxn id="6" idx="4"/>
          </p:cNvCxnSpPr>
          <p:nvPr/>
        </p:nvCxnSpPr>
        <p:spPr>
          <a:xfrm rot="10800000">
            <a:off x="1287835" y="2352272"/>
            <a:ext cx="2908056" cy="1325811"/>
          </a:xfrm>
          <a:prstGeom prst="bentConnector2">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cxnSp>
        <p:nvCxnSpPr>
          <p:cNvPr id="40" name="Straight Connector 39"/>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2" name="Straight Connector 41"/>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 name="TextBox 51"/>
          <p:cNvSpPr txBox="1"/>
          <p:nvPr/>
        </p:nvSpPr>
        <p:spPr>
          <a:xfrm>
            <a:off x="3082589" y="2398824"/>
            <a:ext cx="633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 action</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In</a:t>
            </a:r>
            <a:r>
              <a:rPr kumimoji="0" lang="en-US" sz="1000" b="0" i="0" u="none" strike="noStrike" cap="none" spc="0" normalizeH="0" dirty="0">
                <a:ln>
                  <a:noFill/>
                </a:ln>
                <a:solidFill>
                  <a:srgbClr val="000000"/>
                </a:solidFill>
                <a:effectLst/>
                <a:uFillTx/>
                <a:latin typeface="+mn-lt"/>
                <a:ea typeface="+mn-ea"/>
                <a:cs typeface="+mn-cs"/>
                <a:sym typeface="Calibri"/>
              </a:rPr>
              <a:t> ‘N’ days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Connector 15"/>
          <p:cNvCxnSpPr>
            <a:endCxn id="9" idx="2"/>
          </p:cNvCxnSpPr>
          <p:nvPr/>
        </p:nvCxnSpPr>
        <p:spPr>
          <a:xfrm>
            <a:off x="1287835" y="3124568"/>
            <a:ext cx="1252165"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6" name="TextBox 45"/>
          <p:cNvSpPr txBox="1"/>
          <p:nvPr/>
        </p:nvSpPr>
        <p:spPr>
          <a:xfrm>
            <a:off x="1568531" y="2856671"/>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sp>
        <p:nvSpPr>
          <p:cNvPr id="47" name="TextBox 46"/>
          <p:cNvSpPr txBox="1"/>
          <p:nvPr/>
        </p:nvSpPr>
        <p:spPr>
          <a:xfrm>
            <a:off x="2267641" y="3401850"/>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p:txBody>
      </p:sp>
      <p:cxnSp>
        <p:nvCxnSpPr>
          <p:cNvPr id="48" name="Straight Connector 47"/>
          <p:cNvCxnSpPr/>
          <p:nvPr/>
        </p:nvCxnSpPr>
        <p:spPr>
          <a:xfrm>
            <a:off x="527139" y="46482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9" name="Oval 48"/>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STOLEN</a:t>
            </a:r>
          </a:p>
        </p:txBody>
      </p:sp>
      <p:sp>
        <p:nvSpPr>
          <p:cNvPr id="51" name="Oval 50"/>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RECOVERED</a:t>
            </a:r>
          </a:p>
          <a:p>
            <a:endParaRPr lang="en-US" sz="800" dirty="0">
              <a:solidFill>
                <a:srgbClr val="000000"/>
              </a:solidFill>
            </a:endParaRPr>
          </a:p>
        </p:txBody>
      </p:sp>
      <p:cxnSp>
        <p:nvCxnSpPr>
          <p:cNvPr id="55" name="Straight Connector 54"/>
          <p:cNvCxnSpPr/>
          <p:nvPr/>
        </p:nvCxnSpPr>
        <p:spPr>
          <a:xfrm>
            <a:off x="527139" y="5981700"/>
            <a:ext cx="66356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57" name="Straight Arrow Connector 56"/>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9" name="Line Callout 1 58"/>
          <p:cNvSpPr/>
          <p:nvPr/>
        </p:nvSpPr>
        <p:spPr>
          <a:xfrm>
            <a:off x="8162292" y="4857943"/>
            <a:ext cx="1371600" cy="923328"/>
          </a:xfrm>
          <a:prstGeom prst="borderCallout1">
            <a:avLst>
              <a:gd name="adj1" fmla="val 18750"/>
              <a:gd name="adj2" fmla="val -8333"/>
              <a:gd name="adj3" fmla="val 54821"/>
              <a:gd name="adj4" fmla="val -21205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8148781" y="1221268"/>
            <a:ext cx="363446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Recovery</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   Single </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   Bulk</a:t>
            </a:r>
          </a:p>
          <a:p>
            <a:pPr marL="285750" marR="0" indent="-285750" algn="l" defTabSz="914400" rtl="0" fontAlgn="auto" latinLnBrk="0" hangingPunct="0">
              <a:lnSpc>
                <a:spcPct val="100000"/>
              </a:lnSpc>
              <a:spcBef>
                <a:spcPts val="0"/>
              </a:spcBef>
              <a:spcAft>
                <a:spcPts val="0"/>
              </a:spcAft>
              <a:buClrTx/>
              <a:buSzTx/>
              <a:buFont typeface="Arial"/>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914400" rtl="0" fontAlgn="auto" latinLnBrk="0" hangingPunct="0">
              <a:lnSpc>
                <a:spcPct val="100000"/>
              </a:lnSpc>
              <a:spcBef>
                <a:spcPts val="0"/>
              </a:spcBef>
              <a:spcAft>
                <a:spcPts val="0"/>
              </a:spcAft>
              <a:buClrTx/>
              <a:buSzTx/>
              <a:buFont typeface="Arial"/>
              <a:buChar char="•"/>
              <a:tabLst/>
            </a:pPr>
            <a:endParaRPr lang="en-US" dirty="0"/>
          </a:p>
        </p:txBody>
      </p:sp>
    </p:spTree>
    <p:extLst>
      <p:ext uri="{BB962C8B-B14F-4D97-AF65-F5344CB8AC3E}">
        <p14:creationId xmlns:p14="http://schemas.microsoft.com/office/powerpoint/2010/main" val="366631867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 Mark Device as Stolen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38253574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 Mark Device as Stolen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1854101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and Recovery – Work Flow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p:cNvPicPr>
            <a:picLocks noChangeAspect="1"/>
          </p:cNvPicPr>
          <p:nvPr/>
        </p:nvPicPr>
        <p:blipFill>
          <a:blip r:embed="rId2"/>
          <a:stretch>
            <a:fillRect/>
          </a:stretch>
        </p:blipFill>
        <p:spPr>
          <a:xfrm flipH="1">
            <a:off x="463639" y="2171700"/>
            <a:ext cx="1206287" cy="936647"/>
          </a:xfrm>
          <a:prstGeom prst="rect">
            <a:avLst/>
          </a:prstGeom>
        </p:spPr>
      </p:pic>
      <p:sp>
        <p:nvSpPr>
          <p:cNvPr id="7" name="TextBox 6"/>
          <p:cNvSpPr txBox="1"/>
          <p:nvPr/>
        </p:nvSpPr>
        <p:spPr>
          <a:xfrm>
            <a:off x="333665" y="3272949"/>
            <a:ext cx="13362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Police</a:t>
            </a:r>
            <a:r>
              <a:rPr kumimoji="0" lang="en-US" sz="1800" b="0" i="0" u="none" strike="noStrike" cap="none" spc="0" normalizeH="0" dirty="0">
                <a:ln>
                  <a:noFill/>
                </a:ln>
                <a:solidFill>
                  <a:srgbClr val="000000"/>
                </a:solidFill>
                <a:effectLst/>
                <a:uFillTx/>
                <a:latin typeface="+mn-lt"/>
                <a:ea typeface="+mn-ea"/>
                <a:cs typeface="+mn-cs"/>
                <a:sym typeface="Calibri"/>
              </a:rPr>
              <a:t> Officer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8" name="Picture 7"/>
          <p:cNvPicPr>
            <a:picLocks noChangeAspect="1"/>
          </p:cNvPicPr>
          <p:nvPr/>
        </p:nvPicPr>
        <p:blipFill>
          <a:blip r:embed="rId3"/>
          <a:stretch>
            <a:fillRect/>
          </a:stretch>
        </p:blipFill>
        <p:spPr>
          <a:xfrm>
            <a:off x="2906355" y="1810073"/>
            <a:ext cx="2000159" cy="2000159"/>
          </a:xfrm>
          <a:prstGeom prst="rect">
            <a:avLst/>
          </a:prstGeom>
        </p:spPr>
      </p:pic>
      <p:sp>
        <p:nvSpPr>
          <p:cNvPr id="9" name="TextBox 8"/>
          <p:cNvSpPr txBox="1"/>
          <p:nvPr/>
        </p:nvSpPr>
        <p:spPr>
          <a:xfrm>
            <a:off x="3376887" y="3624730"/>
            <a:ext cx="11261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Portal</a:t>
            </a:r>
          </a:p>
        </p:txBody>
      </p:sp>
      <p:cxnSp>
        <p:nvCxnSpPr>
          <p:cNvPr id="11" name="Straight Arrow Connector 10"/>
          <p:cNvCxnSpPr/>
          <p:nvPr/>
        </p:nvCxnSpPr>
        <p:spPr>
          <a:xfrm>
            <a:off x="2189004" y="2757405"/>
            <a:ext cx="583535"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Can 11"/>
          <p:cNvSpPr/>
          <p:nvPr/>
        </p:nvSpPr>
        <p:spPr>
          <a:xfrm>
            <a:off x="6851081" y="1259393"/>
            <a:ext cx="701818" cy="55068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3" name="TextBox 12"/>
          <p:cNvSpPr txBox="1"/>
          <p:nvPr/>
        </p:nvSpPr>
        <p:spPr>
          <a:xfrm>
            <a:off x="6637338" y="1987035"/>
            <a:ext cx="28366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Stolen/Recovery</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 Request</a:t>
            </a:r>
            <a:r>
              <a:rPr kumimoji="0" lang="en-US" sz="1800" b="0" i="0" u="none" strike="noStrike" cap="none" spc="0" normalizeH="0" dirty="0">
                <a:ln>
                  <a:noFill/>
                </a:ln>
                <a:solidFill>
                  <a:srgbClr val="000000"/>
                </a:solidFill>
                <a:effectLst/>
                <a:uFillTx/>
                <a:latin typeface="+mn-lt"/>
                <a:ea typeface="+mn-ea"/>
                <a:cs typeface="+mn-cs"/>
                <a:sym typeface="Calibri"/>
              </a:rPr>
              <a:t> DB</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Can 13"/>
          <p:cNvSpPr/>
          <p:nvPr/>
        </p:nvSpPr>
        <p:spPr>
          <a:xfrm>
            <a:off x="6901211" y="2722269"/>
            <a:ext cx="701818" cy="55068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5" name="TextBox 14"/>
          <p:cNvSpPr txBox="1"/>
          <p:nvPr/>
        </p:nvSpPr>
        <p:spPr>
          <a:xfrm>
            <a:off x="6637338" y="3457614"/>
            <a:ext cx="10063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a:t>
            </a:r>
            <a:r>
              <a:rPr kumimoji="0" lang="en-US" sz="1800" b="0" i="0" u="none" strike="noStrike" cap="none" spc="0" normalizeH="0" dirty="0">
                <a:ln>
                  <a:noFill/>
                </a:ln>
                <a:solidFill>
                  <a:srgbClr val="000000"/>
                </a:solidFill>
                <a:effectLst/>
                <a:uFillTx/>
                <a:latin typeface="+mn-lt"/>
                <a:ea typeface="+mn-ea"/>
                <a:cs typeface="+mn-cs"/>
                <a:sym typeface="Calibri"/>
              </a:rPr>
              <a:t> DB</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Can 15"/>
          <p:cNvSpPr/>
          <p:nvPr/>
        </p:nvSpPr>
        <p:spPr>
          <a:xfrm>
            <a:off x="9794044" y="2757405"/>
            <a:ext cx="701818" cy="55068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7" name="TextBox 16"/>
          <p:cNvSpPr txBox="1"/>
          <p:nvPr/>
        </p:nvSpPr>
        <p:spPr>
          <a:xfrm>
            <a:off x="9794044" y="3457614"/>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Grey </a:t>
            </a:r>
            <a:r>
              <a:rPr kumimoji="0" lang="en-US" sz="1800" b="0" i="0" u="none" strike="noStrike" cap="none" spc="0" normalizeH="0" dirty="0">
                <a:ln>
                  <a:noFill/>
                </a:ln>
                <a:solidFill>
                  <a:srgbClr val="000000"/>
                </a:solidFill>
                <a:effectLst/>
                <a:uFillTx/>
                <a:latin typeface="+mn-lt"/>
                <a:ea typeface="+mn-ea"/>
                <a:cs typeface="+mn-cs"/>
                <a:sym typeface="Calibri"/>
              </a:rPr>
              <a:t>DB</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Can 17"/>
          <p:cNvSpPr/>
          <p:nvPr/>
        </p:nvSpPr>
        <p:spPr>
          <a:xfrm>
            <a:off x="9829474" y="4464021"/>
            <a:ext cx="701818" cy="55068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TextBox 18"/>
          <p:cNvSpPr txBox="1"/>
          <p:nvPr/>
        </p:nvSpPr>
        <p:spPr>
          <a:xfrm>
            <a:off x="9829474" y="5164230"/>
            <a:ext cx="90373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Black </a:t>
            </a:r>
            <a:r>
              <a:rPr kumimoji="0" lang="en-US" sz="1800" b="0" i="0" u="none" strike="noStrike" cap="none" spc="0" normalizeH="0" dirty="0">
                <a:ln>
                  <a:noFill/>
                </a:ln>
                <a:solidFill>
                  <a:srgbClr val="000000"/>
                </a:solidFill>
                <a:effectLst/>
                <a:uFillTx/>
                <a:latin typeface="+mn-lt"/>
                <a:ea typeface="+mn-ea"/>
                <a:cs typeface="+mn-cs"/>
                <a:sym typeface="Calibri"/>
              </a:rPr>
              <a:t>DB</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0" name="Can 19"/>
          <p:cNvSpPr/>
          <p:nvPr/>
        </p:nvSpPr>
        <p:spPr>
          <a:xfrm>
            <a:off x="6941826" y="4431836"/>
            <a:ext cx="701818" cy="55068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1" name="TextBox 20"/>
          <p:cNvSpPr txBox="1"/>
          <p:nvPr/>
        </p:nvSpPr>
        <p:spPr>
          <a:xfrm>
            <a:off x="6724596" y="5132045"/>
            <a:ext cx="196463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Usage/Duplicate</a:t>
            </a:r>
            <a:r>
              <a:rPr kumimoji="0" lang="en-US" sz="1800" b="0" i="0" u="none" strike="noStrike" cap="none" spc="0" normalizeH="0" dirty="0">
                <a:ln>
                  <a:noFill/>
                </a:ln>
                <a:solidFill>
                  <a:srgbClr val="000000"/>
                </a:solidFill>
                <a:effectLst/>
                <a:uFillTx/>
                <a:latin typeface="+mn-lt"/>
                <a:ea typeface="+mn-ea"/>
                <a:cs typeface="+mn-cs"/>
                <a:sym typeface="Calibri"/>
              </a:rPr>
              <a:t> DB</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8411643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Grey/Black List Feature -Training Manual</a:t>
            </a:r>
            <a:endParaRPr lang="en-IN" sz="3200" dirty="0"/>
          </a:p>
        </p:txBody>
      </p:sp>
      <p:sp>
        <p:nvSpPr>
          <p:cNvPr id="4" name="Date Placeholder 3">
            <a:extLst>
              <a:ext uri="{FF2B5EF4-FFF2-40B4-BE49-F238E27FC236}">
                <a16:creationId xmlns:a16="http://schemas.microsoft.com/office/drawing/2014/main" id="{C64FE481-4857-FF48-9411-D53B861DF9EE}"/>
              </a:ext>
            </a:extLst>
          </p:cNvPr>
          <p:cNvSpPr>
            <a:spLocks noGrp="1"/>
          </p:cNvSpPr>
          <p:nvPr>
            <p:ph type="dt" sz="half" idx="10"/>
          </p:nvPr>
        </p:nvSpPr>
        <p:spPr/>
        <p:txBody>
          <a:bodyPr/>
          <a:lstStyle/>
          <a:p>
            <a:r>
              <a:rPr lang="en-US" dirty="0"/>
              <a:t>21</a:t>
            </a:r>
            <a:r>
              <a:rPr lang="en-US" baseline="30000" dirty="0"/>
              <a:t>st</a:t>
            </a:r>
            <a:r>
              <a:rPr lang="en-US" dirty="0"/>
              <a:t> Oct 2019</a:t>
            </a: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425871120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68</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85000" lnSpcReduction="20000"/>
          </a:bodyPr>
          <a:lstStyle/>
          <a:p>
            <a:pPr marL="0" indent="0">
              <a:buNone/>
            </a:pPr>
            <a:r>
              <a:rPr lang="en-US" sz="2400" b="1" dirty="0">
                <a:effectLst/>
              </a:rPr>
              <a:t>Grey/Black List Feature</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Single Stolen Case</a:t>
            </a:r>
          </a:p>
          <a:p>
            <a:pPr lvl="1"/>
            <a:r>
              <a:rPr lang="en-US" sz="2400" b="1" dirty="0">
                <a:effectLst/>
              </a:rPr>
              <a:t>Bulk Stolen Case</a:t>
            </a:r>
          </a:p>
          <a:p>
            <a:pPr lvl="1"/>
            <a:r>
              <a:rPr lang="en-US" sz="2400" b="1" dirty="0">
                <a:effectLst/>
              </a:rPr>
              <a:t>Single Recovery Case</a:t>
            </a:r>
          </a:p>
          <a:p>
            <a:pPr lvl="2"/>
            <a:r>
              <a:rPr lang="en-US" sz="2400" b="1" dirty="0">
                <a:effectLst/>
              </a:rPr>
              <a:t>With IMEI/Without IMEI (With MSISDN)</a:t>
            </a:r>
          </a:p>
          <a:p>
            <a:pPr lvl="1"/>
            <a:r>
              <a:rPr lang="en-US" sz="2400" b="1" dirty="0">
                <a:effectLst/>
              </a:rPr>
              <a:t>Bulk Recovery Case</a:t>
            </a:r>
          </a:p>
          <a:p>
            <a:pPr lvl="1"/>
            <a:r>
              <a:rPr lang="en-US" sz="2400" b="1" dirty="0">
                <a:effectLst/>
              </a:rPr>
              <a:t>Approve/disapprove by CEIR Admin</a:t>
            </a:r>
          </a:p>
          <a:p>
            <a:pPr lvl="1"/>
            <a:r>
              <a:rPr lang="en-US" sz="2400" b="1" dirty="0">
                <a:effectLst/>
              </a:rPr>
              <a:t>Rejection by System</a:t>
            </a:r>
          </a:p>
          <a:p>
            <a:pPr lvl="1"/>
            <a:endParaRPr lang="en-US" sz="2400" b="1" dirty="0">
              <a:effectLst/>
            </a:endParaRP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260614089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list / Black List – Definition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1938992"/>
          </a:xfrm>
          <a:prstGeom prst="rect">
            <a:avLst/>
          </a:prstGeom>
        </p:spPr>
        <p:txBody>
          <a:bodyPr wrap="square">
            <a:spAutoFit/>
          </a:bodyPr>
          <a:lstStyle/>
          <a:p>
            <a:pPr marL="342900" lvl="5" indent="-342900">
              <a:buFont typeface="Arial"/>
              <a:buChar char="•"/>
            </a:pPr>
            <a:endParaRPr lang="en-US" sz="2400" dirty="0"/>
          </a:p>
          <a:p>
            <a:pPr marL="342900" lvl="8" indent="-342900">
              <a:buFont typeface="Arial"/>
              <a:buChar char="•"/>
            </a:pPr>
            <a:r>
              <a:rPr lang="en-US" sz="2400" dirty="0"/>
              <a:t>Grey List contain the IMEI. Grey list is as per the definition of 3GPP GSMA where grey list are worth exploring to be monitored in operator network</a:t>
            </a:r>
          </a:p>
          <a:p>
            <a:pPr marL="342900" lvl="5" indent="-342900">
              <a:buFont typeface="Arial"/>
              <a:buChar char="•"/>
            </a:pPr>
            <a:endParaRPr lang="en-US" sz="2400" dirty="0"/>
          </a:p>
          <a:p>
            <a:pPr marL="342900" lvl="1" indent="-342900">
              <a:buFont typeface="Arial"/>
              <a:buChar char="•"/>
            </a:pPr>
            <a:endParaRPr lang="en-US" sz="2400" dirty="0"/>
          </a:p>
        </p:txBody>
      </p:sp>
      <p:sp>
        <p:nvSpPr>
          <p:cNvPr id="3" name="Rectangle 2"/>
          <p:cNvSpPr/>
          <p:nvPr/>
        </p:nvSpPr>
        <p:spPr>
          <a:xfrm>
            <a:off x="670061" y="2761114"/>
            <a:ext cx="10233326" cy="1569660"/>
          </a:xfrm>
          <a:prstGeom prst="rect">
            <a:avLst/>
          </a:prstGeom>
        </p:spPr>
        <p:txBody>
          <a:bodyPr wrap="square">
            <a:spAutoFit/>
          </a:bodyPr>
          <a:lstStyle/>
          <a:p>
            <a:pPr marL="342900" indent="-342900">
              <a:buFont typeface="Arial"/>
              <a:buChar char="•"/>
            </a:pPr>
            <a:r>
              <a:rPr lang="en-US" sz="2400" dirty="0"/>
              <a:t>Black-listed equipment is a equipment that has been reported stolen and has no permission to access a network (barred). </a:t>
            </a:r>
          </a:p>
          <a:p>
            <a:pPr marL="342900" indent="-342900">
              <a:buFont typeface="Arial"/>
              <a:buChar char="•"/>
            </a:pPr>
            <a:endParaRPr lang="en-US" sz="2400" dirty="0"/>
          </a:p>
          <a:p>
            <a:pPr marL="342900" indent="-342900">
              <a:buFont typeface="Arial"/>
              <a:buChar char="•"/>
            </a:pPr>
            <a:r>
              <a:rPr lang="en-US" sz="2400" dirty="0"/>
              <a:t>The black and grey lists are stored on a database for persistency.</a:t>
            </a:r>
          </a:p>
        </p:txBody>
      </p:sp>
    </p:spTree>
    <p:extLst>
      <p:ext uri="{BB962C8B-B14F-4D97-AF65-F5344CB8AC3E}">
        <p14:creationId xmlns:p14="http://schemas.microsoft.com/office/powerpoint/2010/main" val="2440989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Product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263878" y="989730"/>
            <a:ext cx="10917292" cy="5632310"/>
          </a:xfrm>
          <a:prstGeom prst="rect">
            <a:avLst/>
          </a:prstGeom>
          <a:noFill/>
        </p:spPr>
        <p:txBody>
          <a:bodyPr wrap="square" rtlCol="0">
            <a:spAutoFit/>
          </a:bodyPr>
          <a:lstStyle/>
          <a:p>
            <a:pPr marL="342900" indent="-342900">
              <a:buFont typeface="Arial"/>
              <a:buChar char="•"/>
            </a:pPr>
            <a:r>
              <a:rPr lang="en-US" sz="2400" dirty="0"/>
              <a:t>Key objective and functionality of CEIR is to </a:t>
            </a:r>
            <a:r>
              <a:rPr lang="en-US" sz="2400" b="1" u="sng" dirty="0"/>
              <a:t>block (or maintain black listing for blocking and grey listing for monitoring) the devices in multi operator’s environment </a:t>
            </a:r>
            <a:r>
              <a:rPr lang="en-US" sz="2400" dirty="0"/>
              <a:t>homogeneously without any preference or selection for multiple reasons or objectives from using the network services like </a:t>
            </a:r>
            <a:r>
              <a:rPr lang="en-US" sz="2400" dirty="0" err="1"/>
              <a:t>voice,SMS</a:t>
            </a:r>
            <a:r>
              <a:rPr lang="en-US" sz="2400" dirty="0"/>
              <a:t>, </a:t>
            </a:r>
            <a:r>
              <a:rPr lang="en-US" sz="2400" dirty="0" err="1"/>
              <a:t>GSMd</a:t>
            </a:r>
            <a:r>
              <a:rPr lang="en-US" sz="2400" dirty="0"/>
              <a:t> data(not Wi-Fi data).</a:t>
            </a:r>
          </a:p>
          <a:p>
            <a:endParaRPr lang="en-US" sz="2400" dirty="0"/>
          </a:p>
          <a:p>
            <a:pPr marL="342900" indent="-342900">
              <a:buFont typeface="Arial"/>
              <a:buChar char="•"/>
            </a:pPr>
            <a:r>
              <a:rPr lang="en-US" sz="2400" dirty="0"/>
              <a:t>CEIR systems are also used for </a:t>
            </a:r>
            <a:r>
              <a:rPr lang="en-US" sz="2400" b="1" u="sng" dirty="0"/>
              <a:t>synchronizing the multiple EIRs </a:t>
            </a:r>
            <a:r>
              <a:rPr lang="en-US" sz="2400" dirty="0"/>
              <a:t>from multiple network Operators in a country. </a:t>
            </a:r>
          </a:p>
          <a:p>
            <a:pPr marL="342900" indent="-342900">
              <a:buFont typeface="Arial"/>
              <a:buChar char="•"/>
            </a:pPr>
            <a:endParaRPr lang="en-US" sz="2400" dirty="0"/>
          </a:p>
          <a:p>
            <a:pPr marL="342900" indent="-342900">
              <a:buFont typeface="Arial"/>
              <a:buChar char="•"/>
            </a:pPr>
            <a:r>
              <a:rPr lang="en-US" sz="2400" dirty="0"/>
              <a:t>The only basis of blocking the GSM device is IMEI of the device</a:t>
            </a:r>
          </a:p>
          <a:p>
            <a:pPr marL="342900" indent="-342900">
              <a:buFont typeface="Arial"/>
              <a:buChar char="•"/>
            </a:pPr>
            <a:endParaRPr lang="en-US" sz="2400" dirty="0"/>
          </a:p>
          <a:p>
            <a:pPr marL="342900" indent="-342900">
              <a:buFont typeface="Arial"/>
              <a:buChar char="•"/>
            </a:pPr>
            <a:r>
              <a:rPr lang="en-US" sz="2400" dirty="0"/>
              <a:t>There are scenarios where a local EIR in Operator’s environment or Central EIR at CEIR authority can take precedence to execute or trigger the user data collection and barring action. It is </a:t>
            </a:r>
            <a:r>
              <a:rPr lang="en-US" sz="2400" b="1" u="sng" dirty="0"/>
              <a:t>completely a case depends on country, regulation and law.</a:t>
            </a:r>
            <a:endParaRPr lang="en-US" b="1" u="sng" dirty="0"/>
          </a:p>
        </p:txBody>
      </p:sp>
    </p:spTree>
    <p:extLst>
      <p:ext uri="{BB962C8B-B14F-4D97-AF65-F5344CB8AC3E}">
        <p14:creationId xmlns:p14="http://schemas.microsoft.com/office/powerpoint/2010/main" val="3731903401"/>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list / Black List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6001642"/>
          </a:xfrm>
          <a:prstGeom prst="rect">
            <a:avLst/>
          </a:prstGeom>
        </p:spPr>
        <p:txBody>
          <a:bodyPr wrap="square">
            <a:spAutoFit/>
          </a:bodyPr>
          <a:lstStyle/>
          <a:p>
            <a:pPr marL="342900" lvl="5" indent="-342900">
              <a:buFont typeface="Arial"/>
              <a:buChar char="•"/>
            </a:pPr>
            <a:endParaRPr lang="en-US" sz="2400" dirty="0"/>
          </a:p>
          <a:p>
            <a:pPr marL="342900" lvl="8" indent="-342900">
              <a:buFont typeface="Arial"/>
              <a:buChar char="•"/>
            </a:pPr>
            <a:r>
              <a:rPr lang="en-US" sz="2400" dirty="0"/>
              <a:t>Full Dump for grey list which contain all the IMEI till date</a:t>
            </a:r>
          </a:p>
          <a:p>
            <a:pPr marL="342900" lvl="8" indent="-342900">
              <a:buFont typeface="Arial"/>
              <a:buChar char="•"/>
            </a:pPr>
            <a:endParaRPr lang="en-US" sz="2400" dirty="0"/>
          </a:p>
          <a:p>
            <a:pPr marL="342900" lvl="8" indent="-342900">
              <a:buFont typeface="Arial"/>
              <a:buChar char="•"/>
            </a:pPr>
            <a:r>
              <a:rPr lang="en-US" sz="2400" dirty="0"/>
              <a:t>Full Dump for black list which contain all the IMEI till date</a:t>
            </a:r>
          </a:p>
          <a:p>
            <a:pPr marL="342900" lvl="8" indent="-342900">
              <a:buFont typeface="Arial"/>
              <a:buChar char="•"/>
            </a:pPr>
            <a:endParaRPr lang="en-US" sz="2400" dirty="0"/>
          </a:p>
          <a:p>
            <a:pPr marL="342900" lvl="8" indent="-342900">
              <a:buFont typeface="Arial"/>
              <a:buChar char="•"/>
            </a:pPr>
            <a:r>
              <a:rPr lang="en-US" sz="2400" dirty="0"/>
              <a:t>Frequency to generate grey/black list is configurable.</a:t>
            </a:r>
          </a:p>
          <a:p>
            <a:pPr marL="342900" lvl="8" indent="-342900">
              <a:buFont typeface="Arial"/>
              <a:buChar char="•"/>
            </a:pPr>
            <a:endParaRPr lang="en-US" sz="2400" dirty="0"/>
          </a:p>
          <a:p>
            <a:pPr marL="342900" lvl="8" indent="-342900">
              <a:buFont typeface="Arial"/>
              <a:buChar char="•"/>
            </a:pPr>
            <a:r>
              <a:rPr lang="en-US" sz="2400" dirty="0"/>
              <a:t>All operator can download the grey/black list file using the web panel </a:t>
            </a:r>
          </a:p>
          <a:p>
            <a:pPr marL="342900" lvl="8" indent="-342900">
              <a:buFont typeface="Arial"/>
              <a:buChar char="•"/>
            </a:pPr>
            <a:endParaRPr lang="en-US" sz="2400" dirty="0"/>
          </a:p>
          <a:p>
            <a:pPr marL="342900" lvl="8" indent="-342900">
              <a:buFont typeface="Arial"/>
              <a:buChar char="•"/>
            </a:pPr>
            <a:r>
              <a:rPr lang="en-US" sz="2400" dirty="0"/>
              <a:t>Once downloaded, operator to upload the file in their EIR system</a:t>
            </a:r>
          </a:p>
          <a:p>
            <a:pPr marL="342900" lvl="8" indent="-342900">
              <a:buFont typeface="Arial"/>
              <a:buChar char="•"/>
            </a:pPr>
            <a:endParaRPr lang="en-US" sz="2400" dirty="0"/>
          </a:p>
          <a:p>
            <a:pPr marL="342900" lvl="8" indent="-342900">
              <a:buFont typeface="Arial"/>
              <a:buChar char="•"/>
            </a:pPr>
            <a:r>
              <a:rPr lang="en-US" sz="2400" dirty="0"/>
              <a:t>This grey/black list only contain numbers as per stolen/recovery flow.</a:t>
            </a:r>
          </a:p>
          <a:p>
            <a:pPr marL="342900" lvl="8" indent="-342900">
              <a:buFont typeface="Arial"/>
              <a:buChar char="•"/>
            </a:pPr>
            <a:endParaRPr lang="en-US" sz="2400" dirty="0"/>
          </a:p>
          <a:p>
            <a:pPr marL="342900" lvl="8" indent="-342900">
              <a:buFont typeface="Arial"/>
              <a:buChar char="•"/>
            </a:pPr>
            <a:endParaRPr lang="en-US" sz="2400" dirty="0"/>
          </a:p>
          <a:p>
            <a:pPr marL="342900" lvl="8"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679347688"/>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list / Black List Management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5"/>
          <p:cNvSpPr/>
          <p:nvPr/>
        </p:nvSpPr>
        <p:spPr>
          <a:xfrm>
            <a:off x="911701" y="1616528"/>
            <a:ext cx="914400" cy="82230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Add in Grey Full  List</a:t>
            </a:r>
          </a:p>
          <a:p>
            <a:endParaRPr lang="en-US" sz="800" dirty="0">
              <a:solidFill>
                <a:srgbClr val="000000"/>
              </a:solidFill>
            </a:endParaRPr>
          </a:p>
        </p:txBody>
      </p:sp>
      <p:sp>
        <p:nvSpPr>
          <p:cNvPr id="7" name="Oval 6"/>
          <p:cNvSpPr/>
          <p:nvPr/>
        </p:nvSpPr>
        <p:spPr>
          <a:xfrm>
            <a:off x="2663105" y="1596376"/>
            <a:ext cx="1241578" cy="82230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Add in </a:t>
            </a:r>
          </a:p>
          <a:p>
            <a:pPr algn="ctr"/>
            <a:r>
              <a:rPr lang="en-US" sz="800" dirty="0">
                <a:solidFill>
                  <a:srgbClr val="000000"/>
                </a:solidFill>
              </a:rPr>
              <a:t>Black Full</a:t>
            </a:r>
          </a:p>
          <a:p>
            <a:pPr algn="ctr"/>
            <a:r>
              <a:rPr lang="en-US" sz="800" dirty="0">
                <a:solidFill>
                  <a:srgbClr val="000000"/>
                </a:solidFill>
              </a:rPr>
              <a:t> List </a:t>
            </a:r>
          </a:p>
        </p:txBody>
      </p:sp>
      <p:cxnSp>
        <p:nvCxnSpPr>
          <p:cNvPr id="11" name="Straight Arrow Connector 10"/>
          <p:cNvCxnSpPr/>
          <p:nvPr/>
        </p:nvCxnSpPr>
        <p:spPr>
          <a:xfrm>
            <a:off x="208066"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TextBox 11"/>
          <p:cNvSpPr txBox="1"/>
          <p:nvPr/>
        </p:nvSpPr>
        <p:spPr>
          <a:xfrm>
            <a:off x="208066" y="2080321"/>
            <a:ext cx="620445"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lang="en-US" sz="1000" dirty="0"/>
              <a:t>Processed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 name="Straight Arrow Connector 12"/>
          <p:cNvCxnSpPr/>
          <p:nvPr/>
        </p:nvCxnSpPr>
        <p:spPr>
          <a:xfrm>
            <a:off x="1897809"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988029" y="1998716"/>
            <a:ext cx="82330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Timer Expiry</a:t>
            </a:r>
          </a:p>
          <a:p>
            <a:pPr marL="0" marR="0" indent="0" algn="l" defTabSz="914400" rtl="0" fontAlgn="auto" latinLnBrk="0" hangingPunct="0">
              <a:lnSpc>
                <a:spcPct val="100000"/>
              </a:lnSpc>
              <a:spcBef>
                <a:spcPts val="0"/>
              </a:spcBef>
              <a:spcAft>
                <a:spcPts val="0"/>
              </a:spcAft>
              <a:buClrTx/>
              <a:buSzTx/>
              <a:buFontTx/>
              <a:buNone/>
              <a:tabLst/>
            </a:pPr>
            <a:r>
              <a:rPr lang="en-US" sz="1000" dirty="0"/>
              <a:t>Or as per user</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flag</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45" name="Oval 44"/>
          <p:cNvSpPr/>
          <p:nvPr/>
        </p:nvSpPr>
        <p:spPr>
          <a:xfrm>
            <a:off x="888458" y="3438670"/>
            <a:ext cx="914400" cy="99541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Removed in Grey  Full List if present</a:t>
            </a:r>
          </a:p>
          <a:p>
            <a:endParaRPr lang="en-US" sz="800" dirty="0">
              <a:solidFill>
                <a:srgbClr val="000000"/>
              </a:solidFill>
            </a:endParaRPr>
          </a:p>
        </p:txBody>
      </p:sp>
      <p:sp>
        <p:nvSpPr>
          <p:cNvPr id="46" name="Oval 45"/>
          <p:cNvSpPr/>
          <p:nvPr/>
        </p:nvSpPr>
        <p:spPr>
          <a:xfrm>
            <a:off x="2626350" y="3418516"/>
            <a:ext cx="1062155" cy="99541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Removed from in Black Full List if present</a:t>
            </a:r>
          </a:p>
          <a:p>
            <a:endParaRPr lang="en-US" sz="800" dirty="0">
              <a:solidFill>
                <a:srgbClr val="000000"/>
              </a:solidFill>
            </a:endParaRPr>
          </a:p>
        </p:txBody>
      </p:sp>
      <p:cxnSp>
        <p:nvCxnSpPr>
          <p:cNvPr id="47" name="Straight Arrow Connector 46"/>
          <p:cNvCxnSpPr/>
          <p:nvPr/>
        </p:nvCxnSpPr>
        <p:spPr>
          <a:xfrm>
            <a:off x="171312" y="39280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48" name="TextBox 47"/>
          <p:cNvSpPr txBox="1"/>
          <p:nvPr/>
        </p:nvSpPr>
        <p:spPr>
          <a:xfrm>
            <a:off x="171312" y="3989021"/>
            <a:ext cx="645242"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lang="en-US" sz="1000" dirty="0"/>
              <a:t>Recovered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49" name="Straight Arrow Connector 48"/>
          <p:cNvCxnSpPr/>
          <p:nvPr/>
        </p:nvCxnSpPr>
        <p:spPr>
          <a:xfrm>
            <a:off x="1861055" y="39312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1" name="Oval 50"/>
          <p:cNvSpPr/>
          <p:nvPr/>
        </p:nvSpPr>
        <p:spPr>
          <a:xfrm>
            <a:off x="7184584" y="1379652"/>
            <a:ext cx="914400" cy="116853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Add in Grey incremental List  with flag  = Add</a:t>
            </a:r>
          </a:p>
          <a:p>
            <a:endParaRPr lang="en-US" sz="800" dirty="0">
              <a:solidFill>
                <a:srgbClr val="000000"/>
              </a:solidFill>
            </a:endParaRPr>
          </a:p>
        </p:txBody>
      </p:sp>
      <p:sp>
        <p:nvSpPr>
          <p:cNvPr id="52" name="Oval 51"/>
          <p:cNvSpPr/>
          <p:nvPr/>
        </p:nvSpPr>
        <p:spPr>
          <a:xfrm>
            <a:off x="8976521" y="1359498"/>
            <a:ext cx="914400" cy="116853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Add in Black incremental List with Flag - Add</a:t>
            </a:r>
          </a:p>
          <a:p>
            <a:endParaRPr lang="en-US" sz="800" dirty="0">
              <a:solidFill>
                <a:srgbClr val="000000"/>
              </a:solidFill>
            </a:endParaRPr>
          </a:p>
        </p:txBody>
      </p:sp>
      <p:cxnSp>
        <p:nvCxnSpPr>
          <p:cNvPr id="53" name="Straight Arrow Connector 52"/>
          <p:cNvCxnSpPr/>
          <p:nvPr/>
        </p:nvCxnSpPr>
        <p:spPr>
          <a:xfrm>
            <a:off x="6480949" y="195554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4" name="TextBox 53"/>
          <p:cNvSpPr txBox="1"/>
          <p:nvPr/>
        </p:nvSpPr>
        <p:spPr>
          <a:xfrm>
            <a:off x="6480949" y="2016561"/>
            <a:ext cx="620445"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lang="en-US" sz="1000" dirty="0"/>
              <a:t>Processed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5" name="Straight Arrow Connector 54"/>
          <p:cNvCxnSpPr/>
          <p:nvPr/>
        </p:nvCxnSpPr>
        <p:spPr>
          <a:xfrm>
            <a:off x="8170692" y="195882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6" name="TextBox 55"/>
          <p:cNvSpPr txBox="1"/>
          <p:nvPr/>
        </p:nvSpPr>
        <p:spPr>
          <a:xfrm>
            <a:off x="8260912" y="1934956"/>
            <a:ext cx="746356"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Timer Expiry</a:t>
            </a:r>
          </a:p>
          <a:p>
            <a:pPr marL="0" marR="0" indent="0" algn="l" defTabSz="914400" rtl="0" fontAlgn="auto" latinLnBrk="0" hangingPunct="0">
              <a:lnSpc>
                <a:spcPct val="100000"/>
              </a:lnSpc>
              <a:spcBef>
                <a:spcPts val="0"/>
              </a:spcBef>
              <a:spcAft>
                <a:spcPts val="0"/>
              </a:spcAft>
              <a:buClrTx/>
              <a:buSzTx/>
              <a:buFontTx/>
              <a:buNone/>
              <a:tabLst/>
            </a:pPr>
            <a:r>
              <a:rPr lang="en-US" sz="1000" dirty="0"/>
              <a:t>Or as per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a:t>
            </a:r>
            <a:r>
              <a:rPr lang="en-US" sz="1000" dirty="0"/>
              <a:t>r flag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1425119" y="5741738"/>
            <a:ext cx="22633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FULL</a:t>
            </a:r>
          </a:p>
        </p:txBody>
      </p:sp>
      <p:sp>
        <p:nvSpPr>
          <p:cNvPr id="62" name="TextBox 61"/>
          <p:cNvSpPr txBox="1"/>
          <p:nvPr/>
        </p:nvSpPr>
        <p:spPr>
          <a:xfrm>
            <a:off x="7304363" y="5884418"/>
            <a:ext cx="22633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Incremental</a:t>
            </a:r>
          </a:p>
        </p:txBody>
      </p:sp>
      <p:sp>
        <p:nvSpPr>
          <p:cNvPr id="63" name="Oval 62"/>
          <p:cNvSpPr/>
          <p:nvPr/>
        </p:nvSpPr>
        <p:spPr>
          <a:xfrm>
            <a:off x="4571935" y="1559635"/>
            <a:ext cx="1241578" cy="82230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Remove from Grey  Full list</a:t>
            </a:r>
          </a:p>
          <a:p>
            <a:endParaRPr lang="en-US" sz="800" dirty="0">
              <a:solidFill>
                <a:srgbClr val="000000"/>
              </a:solidFill>
            </a:endParaRPr>
          </a:p>
        </p:txBody>
      </p:sp>
      <p:cxnSp>
        <p:nvCxnSpPr>
          <p:cNvPr id="64" name="Straight Arrow Connector 63"/>
          <p:cNvCxnSpPr/>
          <p:nvPr/>
        </p:nvCxnSpPr>
        <p:spPr>
          <a:xfrm>
            <a:off x="3779617" y="198584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6" name="Oval 65"/>
          <p:cNvSpPr/>
          <p:nvPr/>
        </p:nvSpPr>
        <p:spPr>
          <a:xfrm>
            <a:off x="10723219" y="1282228"/>
            <a:ext cx="914400" cy="116853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Add in Grey incremental List with Flag - Remove</a:t>
            </a:r>
          </a:p>
          <a:p>
            <a:endParaRPr lang="en-US" sz="800" dirty="0">
              <a:solidFill>
                <a:srgbClr val="000000"/>
              </a:solidFill>
            </a:endParaRPr>
          </a:p>
        </p:txBody>
      </p:sp>
      <p:cxnSp>
        <p:nvCxnSpPr>
          <p:cNvPr id="67" name="Straight Arrow Connector 66"/>
          <p:cNvCxnSpPr/>
          <p:nvPr/>
        </p:nvCxnSpPr>
        <p:spPr>
          <a:xfrm>
            <a:off x="9917390" y="188155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9" name="Oval 68"/>
          <p:cNvSpPr/>
          <p:nvPr/>
        </p:nvSpPr>
        <p:spPr>
          <a:xfrm>
            <a:off x="7161341" y="3537030"/>
            <a:ext cx="914400" cy="99541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Add in Grey incremental List  with flag  =Remove</a:t>
            </a:r>
          </a:p>
        </p:txBody>
      </p:sp>
      <p:sp>
        <p:nvSpPr>
          <p:cNvPr id="70" name="Oval 69"/>
          <p:cNvSpPr/>
          <p:nvPr/>
        </p:nvSpPr>
        <p:spPr>
          <a:xfrm>
            <a:off x="8953278" y="3430318"/>
            <a:ext cx="914400" cy="116853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Add in Black incremental List with Flag - Remove</a:t>
            </a:r>
          </a:p>
          <a:p>
            <a:endParaRPr lang="en-US" sz="800" dirty="0">
              <a:solidFill>
                <a:srgbClr val="000000"/>
              </a:solidFill>
            </a:endParaRPr>
          </a:p>
        </p:txBody>
      </p:sp>
      <p:cxnSp>
        <p:nvCxnSpPr>
          <p:cNvPr id="71" name="Straight Arrow Connector 70"/>
          <p:cNvCxnSpPr/>
          <p:nvPr/>
        </p:nvCxnSpPr>
        <p:spPr>
          <a:xfrm>
            <a:off x="6457706" y="402636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72" name="TextBox 71"/>
          <p:cNvSpPr txBox="1"/>
          <p:nvPr/>
        </p:nvSpPr>
        <p:spPr>
          <a:xfrm>
            <a:off x="6457706" y="4087381"/>
            <a:ext cx="645242"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Stolen</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r>
              <a:rPr lang="en-US" sz="1000" dirty="0"/>
              <a:t>Recovered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73" name="Straight Arrow Connector 72"/>
          <p:cNvCxnSpPr/>
          <p:nvPr/>
        </p:nvCxnSpPr>
        <p:spPr>
          <a:xfrm>
            <a:off x="8147449" y="402964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91818597"/>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 Black List Cases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5262979"/>
          </a:xfrm>
          <a:prstGeom prst="rect">
            <a:avLst/>
          </a:prstGeom>
        </p:spPr>
        <p:txBody>
          <a:bodyPr wrap="square">
            <a:spAutoFit/>
          </a:bodyPr>
          <a:lstStyle/>
          <a:p>
            <a:pPr marL="342900" lvl="5" indent="-342900">
              <a:buFont typeface="Arial"/>
              <a:buChar char="•"/>
            </a:pPr>
            <a:r>
              <a:rPr lang="en-US" sz="2400" dirty="0"/>
              <a:t>When device is lost/stolen, the entry is added in the grey list</a:t>
            </a:r>
          </a:p>
          <a:p>
            <a:pPr marL="342900" lvl="5" indent="-342900">
              <a:buFont typeface="Arial"/>
              <a:buChar char="•"/>
            </a:pPr>
            <a:r>
              <a:rPr lang="en-US" sz="2400" dirty="0"/>
              <a:t>When device is recovered, the entry is deleted from grey/black list as applicable</a:t>
            </a:r>
          </a:p>
          <a:p>
            <a:pPr lvl="5" indent="0"/>
            <a:endParaRPr lang="en-US" sz="2400" dirty="0"/>
          </a:p>
          <a:p>
            <a:pPr marL="342900" lvl="5" indent="-342900">
              <a:buFont typeface="Arial"/>
              <a:buChar char="•"/>
            </a:pPr>
            <a:r>
              <a:rPr lang="en-US" sz="2400" dirty="0"/>
              <a:t>When the timer expire for grey list or as per user defined option, the entry is deleted from the grey/black list as applicable</a:t>
            </a:r>
          </a:p>
          <a:p>
            <a:pPr lvl="5" indent="0"/>
            <a:endParaRPr lang="en-US" sz="2400" dirty="0"/>
          </a:p>
          <a:p>
            <a:pPr marL="342900" lvl="5" indent="-342900">
              <a:buFont typeface="Arial"/>
              <a:buChar char="•"/>
            </a:pPr>
            <a:endParaRPr lang="en-US" sz="2400" dirty="0"/>
          </a:p>
          <a:p>
            <a:pPr marL="342900" lvl="5" indent="-342900">
              <a:buFont typeface="Arial"/>
              <a:buChar char="•"/>
            </a:pPr>
            <a:endParaRPr lang="en-US" sz="2400" dirty="0"/>
          </a:p>
          <a:p>
            <a:pPr marL="342900" lvl="8" indent="-342900">
              <a:buFont typeface="Arial"/>
              <a:buChar char="•"/>
            </a:pPr>
            <a:endParaRPr lang="en-US" sz="2400" dirty="0"/>
          </a:p>
          <a:p>
            <a:pPr marL="342900" lvl="3" indent="-342900">
              <a:buFont typeface="Arial"/>
              <a:buChar char="•"/>
            </a:pPr>
            <a:endParaRPr lang="en-US" sz="2400" dirty="0"/>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1088845338"/>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 Black List – Operator Flow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22" name="Rectangle 21"/>
          <p:cNvSpPr/>
          <p:nvPr/>
        </p:nvSpPr>
        <p:spPr>
          <a:xfrm>
            <a:off x="558799" y="1145129"/>
            <a:ext cx="10486479" cy="3785652"/>
          </a:xfrm>
          <a:prstGeom prst="rect">
            <a:avLst/>
          </a:prstGeom>
        </p:spPr>
        <p:txBody>
          <a:bodyPr wrap="square">
            <a:spAutoFit/>
          </a:bodyPr>
          <a:lstStyle/>
          <a:p>
            <a:pPr marL="342900" lvl="5" indent="-342900">
              <a:buFont typeface="Arial"/>
              <a:buChar char="•"/>
            </a:pPr>
            <a:r>
              <a:rPr lang="en-US" sz="2400" dirty="0"/>
              <a:t>One the file is available,  operator should download files for further processing</a:t>
            </a:r>
          </a:p>
          <a:p>
            <a:pPr lvl="5" indent="0"/>
            <a:endParaRPr lang="en-US" sz="2400" dirty="0"/>
          </a:p>
          <a:p>
            <a:pPr marL="342900" lvl="5" indent="-342900">
              <a:buFont typeface="Arial"/>
              <a:buChar char="•"/>
            </a:pPr>
            <a:endParaRPr lang="en-US" sz="2400" dirty="0"/>
          </a:p>
          <a:p>
            <a:pPr marL="342900" lvl="5" indent="-342900">
              <a:buFont typeface="Arial"/>
              <a:buChar char="•"/>
            </a:pPr>
            <a:endParaRPr lang="en-US" sz="2400" dirty="0"/>
          </a:p>
          <a:p>
            <a:pPr marL="342900" lvl="8" indent="-342900">
              <a:buFont typeface="Arial"/>
              <a:buChar char="•"/>
            </a:pPr>
            <a:endParaRPr lang="en-US" sz="2400" dirty="0"/>
          </a:p>
          <a:p>
            <a:pPr marL="342900" lvl="3" indent="-342900">
              <a:buFont typeface="Arial"/>
              <a:buChar char="•"/>
            </a:pPr>
            <a:endParaRPr lang="en-US" sz="2400" dirty="0"/>
          </a:p>
          <a:p>
            <a:pPr marL="342900" lvl="3" indent="-342900">
              <a:buFont typeface="Arial"/>
              <a:buChar char="•"/>
            </a:pPr>
            <a:endParaRPr lang="en-US" sz="2400" dirty="0"/>
          </a:p>
          <a:p>
            <a:pPr marL="342900" lvl="7" indent="-342900">
              <a:buFont typeface="Arial"/>
              <a:buChar char="•"/>
            </a:pPr>
            <a:endParaRPr lang="en-US" sz="2400" dirty="0"/>
          </a:p>
          <a:p>
            <a:pPr marL="342900" lvl="5"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4097929085"/>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189816"/>
            <a:ext cx="9070253" cy="800554"/>
          </a:xfrm>
        </p:spPr>
        <p:txBody>
          <a:bodyPr/>
          <a:lstStyle/>
          <a:p>
            <a:r>
              <a:rPr lang="en-IN" dirty="0"/>
              <a:t>Grey / Black List – GUI</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87960971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75</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Product – Integration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263878" y="1205890"/>
            <a:ext cx="10917292" cy="5539978"/>
          </a:xfrm>
          <a:prstGeom prst="rect">
            <a:avLst/>
          </a:prstGeom>
          <a:noFill/>
        </p:spPr>
        <p:txBody>
          <a:bodyPr wrap="square" rtlCol="0">
            <a:spAutoFit/>
          </a:bodyPr>
          <a:lstStyle/>
          <a:p>
            <a:pPr marL="342900" indent="-342900">
              <a:buFont typeface="Arial"/>
              <a:buChar char="•"/>
            </a:pPr>
            <a:r>
              <a:rPr lang="en-US" sz="2400" dirty="0"/>
              <a:t>ETL for Operator CDR via FTP</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Bulk Aggregator for sending SMS</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Email Server for sending e-mails</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PRTG for alerts</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GSMA over HTTP(s) for blacklist/TAC details</a:t>
            </a:r>
          </a:p>
          <a:p>
            <a:pPr marL="342900" indent="-342900">
              <a:buFont typeface="Arial"/>
              <a:buChar char="•"/>
            </a:pPr>
            <a:endParaRPr lang="en-US" sz="2400" b="1" u="sng" dirty="0"/>
          </a:p>
          <a:p>
            <a:pPr marL="342900" indent="-342900">
              <a:buFont typeface="Arial"/>
              <a:buChar char="•"/>
            </a:pPr>
            <a:endParaRPr lang="en-US" b="1" u="sng" dirty="0"/>
          </a:p>
        </p:txBody>
      </p:sp>
    </p:spTree>
    <p:extLst>
      <p:ext uri="{BB962C8B-B14F-4D97-AF65-F5344CB8AC3E}">
        <p14:creationId xmlns:p14="http://schemas.microsoft.com/office/powerpoint/2010/main" val="2799110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25" y="4"/>
            <a:ext cx="10884675" cy="779463"/>
          </a:xfrm>
        </p:spPr>
        <p:txBody>
          <a:bodyPr/>
          <a:lstStyle/>
          <a:p>
            <a:r>
              <a:rPr lang="en-IN" sz="3200" dirty="0">
                <a:solidFill>
                  <a:srgbClr val="1B47B6"/>
                </a:solidFill>
                <a:latin typeface="+mn-lt"/>
              </a:rPr>
              <a:t>High Level Solution Architecture </a:t>
            </a:r>
          </a:p>
        </p:txBody>
      </p:sp>
      <p:sp>
        <p:nvSpPr>
          <p:cNvPr id="6" name="Rectangle 5"/>
          <p:cNvSpPr/>
          <p:nvPr/>
        </p:nvSpPr>
        <p:spPr>
          <a:xfrm>
            <a:off x="3068069" y="3167704"/>
            <a:ext cx="6264567" cy="33387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800" b="1" dirty="0"/>
          </a:p>
          <a:p>
            <a:pPr algn="ctr"/>
            <a:endParaRPr lang="en-US" sz="2800" b="1" dirty="0"/>
          </a:p>
          <a:p>
            <a:pPr algn="ctr"/>
            <a:endParaRPr lang="en-US" sz="2800" b="1" dirty="0"/>
          </a:p>
          <a:p>
            <a:pPr algn="ctr"/>
            <a:endParaRPr lang="en-US" sz="2800" b="1" dirty="0"/>
          </a:p>
          <a:p>
            <a:pPr algn="ctr"/>
            <a:endParaRPr lang="en-US" sz="2800" b="1" dirty="0"/>
          </a:p>
          <a:p>
            <a:pPr algn="ctr"/>
            <a:endParaRPr lang="en-US" sz="2800" b="1" dirty="0"/>
          </a:p>
          <a:p>
            <a:pPr algn="ctr"/>
            <a:endParaRPr lang="en-US" sz="1600" b="1" dirty="0"/>
          </a:p>
          <a:p>
            <a:pPr algn="ctr"/>
            <a:r>
              <a:rPr lang="en-US" sz="1600" b="1" dirty="0"/>
              <a:t>CEIR (Hosted in DMC IT Network)</a:t>
            </a:r>
          </a:p>
        </p:txBody>
      </p:sp>
      <p:sp>
        <p:nvSpPr>
          <p:cNvPr id="7" name="Can 6"/>
          <p:cNvSpPr/>
          <p:nvPr/>
        </p:nvSpPr>
        <p:spPr>
          <a:xfrm>
            <a:off x="5845891" y="4500042"/>
            <a:ext cx="914400" cy="1549980"/>
          </a:xfrm>
          <a:prstGeom prst="can">
            <a:avLst/>
          </a:prstGeom>
          <a:solidFill>
            <a:srgbClr val="44546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DB</a:t>
            </a:r>
          </a:p>
        </p:txBody>
      </p:sp>
      <p:sp>
        <p:nvSpPr>
          <p:cNvPr id="10" name="Rectangle 9"/>
          <p:cNvSpPr/>
          <p:nvPr/>
        </p:nvSpPr>
        <p:spPr>
          <a:xfrm>
            <a:off x="5269991" y="1221889"/>
            <a:ext cx="1536840" cy="818569"/>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rPr>
              <a:t>Customs</a:t>
            </a:r>
          </a:p>
        </p:txBody>
      </p:sp>
      <p:sp>
        <p:nvSpPr>
          <p:cNvPr id="25" name="Rectangle 24"/>
          <p:cNvSpPr/>
          <p:nvPr/>
        </p:nvSpPr>
        <p:spPr>
          <a:xfrm>
            <a:off x="2926243" y="1218128"/>
            <a:ext cx="1583104" cy="836596"/>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rPr>
              <a:t>Industry/</a:t>
            </a:r>
          </a:p>
          <a:p>
            <a:pPr algn="ctr"/>
            <a:r>
              <a:rPr lang="en-US" sz="1600" b="1" dirty="0">
                <a:solidFill>
                  <a:srgbClr val="000000"/>
                </a:solidFill>
              </a:rPr>
              <a:t>Importers</a:t>
            </a:r>
          </a:p>
        </p:txBody>
      </p:sp>
      <p:pic>
        <p:nvPicPr>
          <p:cNvPr id="3" name="Picture 2"/>
          <p:cNvPicPr>
            <a:picLocks noChangeAspect="1"/>
          </p:cNvPicPr>
          <p:nvPr/>
        </p:nvPicPr>
        <p:blipFill>
          <a:blip r:embed="rId2" cstate="print"/>
          <a:stretch>
            <a:fillRect/>
          </a:stretch>
        </p:blipFill>
        <p:spPr>
          <a:xfrm>
            <a:off x="5383864" y="884673"/>
            <a:ext cx="538221" cy="468136"/>
          </a:xfrm>
          <a:prstGeom prst="rect">
            <a:avLst/>
          </a:prstGeom>
        </p:spPr>
      </p:pic>
      <p:cxnSp>
        <p:nvCxnSpPr>
          <p:cNvPr id="39" name="Elbow Connector 38"/>
          <p:cNvCxnSpPr/>
          <p:nvPr/>
        </p:nvCxnSpPr>
        <p:spPr>
          <a:xfrm rot="16200000" flipH="1">
            <a:off x="1052017" y="2566352"/>
            <a:ext cx="649267" cy="1244"/>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13809" y="1203058"/>
            <a:ext cx="1983784" cy="780322"/>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rPr>
              <a:t>Manufacturer</a:t>
            </a:r>
          </a:p>
        </p:txBody>
      </p:sp>
      <p:sp>
        <p:nvSpPr>
          <p:cNvPr id="34" name="Rectangle 33"/>
          <p:cNvSpPr/>
          <p:nvPr/>
        </p:nvSpPr>
        <p:spPr>
          <a:xfrm>
            <a:off x="7469408" y="1231599"/>
            <a:ext cx="1920307" cy="723247"/>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rPr>
              <a:t>Retailer/Distributor</a:t>
            </a:r>
          </a:p>
        </p:txBody>
      </p:sp>
      <p:sp>
        <p:nvSpPr>
          <p:cNvPr id="37" name="Rectangle 36"/>
          <p:cNvSpPr/>
          <p:nvPr/>
        </p:nvSpPr>
        <p:spPr>
          <a:xfrm>
            <a:off x="10152186" y="1227038"/>
            <a:ext cx="1877495" cy="742074"/>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rPr>
              <a:t>End User</a:t>
            </a:r>
          </a:p>
        </p:txBody>
      </p:sp>
      <p:sp>
        <p:nvSpPr>
          <p:cNvPr id="40" name="Can 39"/>
          <p:cNvSpPr/>
          <p:nvPr/>
        </p:nvSpPr>
        <p:spPr>
          <a:xfrm>
            <a:off x="477242" y="3419730"/>
            <a:ext cx="965123" cy="614953"/>
          </a:xfrm>
          <a:prstGeom prst="can">
            <a:avLst/>
          </a:prstGeom>
          <a:solidFill>
            <a:srgbClr val="A9D18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DB</a:t>
            </a:r>
          </a:p>
        </p:txBody>
      </p:sp>
      <p:pic>
        <p:nvPicPr>
          <p:cNvPr id="41" name="Picture 40"/>
          <p:cNvPicPr>
            <a:picLocks noChangeAspect="1"/>
          </p:cNvPicPr>
          <p:nvPr/>
        </p:nvPicPr>
        <p:blipFill>
          <a:blip r:embed="rId3" cstate="print"/>
          <a:stretch>
            <a:fillRect/>
          </a:stretch>
        </p:blipFill>
        <p:spPr>
          <a:xfrm>
            <a:off x="1384860" y="3090448"/>
            <a:ext cx="894029" cy="894029"/>
          </a:xfrm>
          <a:prstGeom prst="rect">
            <a:avLst/>
          </a:prstGeom>
        </p:spPr>
      </p:pic>
      <p:sp>
        <p:nvSpPr>
          <p:cNvPr id="5" name="TextBox 4"/>
          <p:cNvSpPr txBox="1"/>
          <p:nvPr/>
        </p:nvSpPr>
        <p:spPr>
          <a:xfrm>
            <a:off x="285405" y="2468527"/>
            <a:ext cx="941825" cy="646331"/>
          </a:xfrm>
          <a:prstGeom prst="rect">
            <a:avLst/>
          </a:prstGeom>
          <a:noFill/>
        </p:spPr>
        <p:txBody>
          <a:bodyPr wrap="square" rtlCol="0">
            <a:spAutoFit/>
          </a:bodyPr>
          <a:lstStyle/>
          <a:p>
            <a:r>
              <a:rPr lang="en-US" sz="1200" dirty="0"/>
              <a:t>TAC </a:t>
            </a:r>
          </a:p>
          <a:p>
            <a:r>
              <a:rPr lang="en-US" sz="1200" dirty="0"/>
              <a:t>Allocation Process</a:t>
            </a:r>
          </a:p>
        </p:txBody>
      </p:sp>
      <p:cxnSp>
        <p:nvCxnSpPr>
          <p:cNvPr id="46" name="Elbow Connector 45"/>
          <p:cNvCxnSpPr/>
          <p:nvPr/>
        </p:nvCxnSpPr>
        <p:spPr>
          <a:xfrm>
            <a:off x="2327553" y="1624216"/>
            <a:ext cx="540739" cy="2444"/>
          </a:xfrm>
          <a:prstGeom prst="bentConnector3">
            <a:avLst>
              <a:gd name="adj1" fmla="val 50000"/>
            </a:avLst>
          </a:prstGeom>
          <a:ln w="38100" cmpd="sng">
            <a:solidFill>
              <a:srgbClr val="E94532"/>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a:off x="4634736" y="1591120"/>
            <a:ext cx="540739" cy="2444"/>
          </a:xfrm>
          <a:prstGeom prst="bentConnector3">
            <a:avLst>
              <a:gd name="adj1" fmla="val 50000"/>
            </a:avLst>
          </a:prstGeom>
          <a:ln w="38100" cmpd="sng">
            <a:solidFill>
              <a:srgbClr val="E94532"/>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a:off x="6927648" y="1643637"/>
            <a:ext cx="540739" cy="2444"/>
          </a:xfrm>
          <a:prstGeom prst="bentConnector3">
            <a:avLst>
              <a:gd name="adj1" fmla="val 50000"/>
            </a:avLst>
          </a:prstGeom>
          <a:ln w="38100" cmpd="sng">
            <a:solidFill>
              <a:srgbClr val="E94532"/>
            </a:solidFill>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9505961" y="1639079"/>
            <a:ext cx="540739" cy="2444"/>
          </a:xfrm>
          <a:prstGeom prst="bentConnector3">
            <a:avLst>
              <a:gd name="adj1" fmla="val 50000"/>
            </a:avLst>
          </a:prstGeom>
          <a:ln w="38100" cmpd="sng">
            <a:solidFill>
              <a:srgbClr val="E94532"/>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6200000" flipH="1">
            <a:off x="1740516" y="2311113"/>
            <a:ext cx="444779" cy="12743"/>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26682" y="2611217"/>
            <a:ext cx="8783881" cy="12499"/>
          </a:xfrm>
          <a:prstGeom prst="line">
            <a:avLst/>
          </a:prstGeom>
          <a:ln w="38100" cmpd="sng">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65" name="Elbow Connector 64"/>
          <p:cNvCxnSpPr/>
          <p:nvPr/>
        </p:nvCxnSpPr>
        <p:spPr>
          <a:xfrm rot="16200000" flipH="1">
            <a:off x="3462614" y="2335092"/>
            <a:ext cx="444779" cy="12743"/>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a:off x="1" y="6166892"/>
            <a:ext cx="540739" cy="2444"/>
          </a:xfrm>
          <a:prstGeom prst="bentConnector3">
            <a:avLst>
              <a:gd name="adj1" fmla="val 50000"/>
            </a:avLst>
          </a:prstGeom>
          <a:ln w="38100" cmpd="sng">
            <a:solidFill>
              <a:srgbClr val="E94532"/>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651856" y="6016931"/>
            <a:ext cx="1888221" cy="276999"/>
          </a:xfrm>
          <a:prstGeom prst="rect">
            <a:avLst/>
          </a:prstGeom>
          <a:noFill/>
        </p:spPr>
        <p:txBody>
          <a:bodyPr wrap="square" rtlCol="0">
            <a:spAutoFit/>
          </a:bodyPr>
          <a:lstStyle/>
          <a:p>
            <a:r>
              <a:rPr lang="en-US" sz="1200" dirty="0"/>
              <a:t>Device Physical Flow</a:t>
            </a:r>
          </a:p>
        </p:txBody>
      </p:sp>
      <p:cxnSp>
        <p:nvCxnSpPr>
          <p:cNvPr id="68" name="Elbow Connector 67"/>
          <p:cNvCxnSpPr/>
          <p:nvPr/>
        </p:nvCxnSpPr>
        <p:spPr>
          <a:xfrm rot="16200000" flipH="1">
            <a:off x="5855419" y="2287727"/>
            <a:ext cx="444779" cy="12743"/>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p:nvPr/>
        </p:nvCxnSpPr>
        <p:spPr>
          <a:xfrm rot="16200000" flipH="1">
            <a:off x="8390923" y="2325975"/>
            <a:ext cx="444779" cy="12743"/>
          </a:xfrm>
          <a:prstGeom prst="bentConnector3">
            <a:avLst>
              <a:gd name="adj1" fmla="val -1329"/>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5400000">
            <a:off x="9858841" y="2172510"/>
            <a:ext cx="668462" cy="200520"/>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4" name="Elbow Connector 73"/>
          <p:cNvCxnSpPr/>
          <p:nvPr/>
        </p:nvCxnSpPr>
        <p:spPr>
          <a:xfrm rot="16200000" flipH="1">
            <a:off x="5850849" y="2911004"/>
            <a:ext cx="444779" cy="12743"/>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a:off x="970365" y="4109453"/>
            <a:ext cx="2069163" cy="998825"/>
          </a:xfrm>
          <a:prstGeom prst="bentConnector3">
            <a:avLst>
              <a:gd name="adj1" fmla="val -345"/>
            </a:avLst>
          </a:prstGeom>
          <a:ln w="38100" cmpd="sng">
            <a:solidFill>
              <a:srgbClr val="000000"/>
            </a:solidFill>
            <a:headEnd type="triangle"/>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6274266" y="2763618"/>
            <a:ext cx="2601727" cy="461665"/>
          </a:xfrm>
          <a:prstGeom prst="rect">
            <a:avLst/>
          </a:prstGeom>
          <a:noFill/>
        </p:spPr>
        <p:txBody>
          <a:bodyPr wrap="square" rtlCol="0">
            <a:spAutoFit/>
          </a:bodyPr>
          <a:lstStyle/>
          <a:p>
            <a:pPr algn="ctr"/>
            <a:r>
              <a:rPr lang="en-US" sz="1200" dirty="0"/>
              <a:t>Secured API / Web Interface</a:t>
            </a:r>
          </a:p>
          <a:p>
            <a:pPr algn="ctr"/>
            <a:r>
              <a:rPr lang="en-US" sz="1200" dirty="0"/>
              <a:t>(HTTPS)</a:t>
            </a:r>
          </a:p>
        </p:txBody>
      </p:sp>
      <p:sp>
        <p:nvSpPr>
          <p:cNvPr id="85" name="TextBox 84"/>
          <p:cNvSpPr txBox="1"/>
          <p:nvPr/>
        </p:nvSpPr>
        <p:spPr>
          <a:xfrm>
            <a:off x="276261" y="5270390"/>
            <a:ext cx="2601727" cy="461665"/>
          </a:xfrm>
          <a:prstGeom prst="rect">
            <a:avLst/>
          </a:prstGeom>
          <a:noFill/>
        </p:spPr>
        <p:txBody>
          <a:bodyPr wrap="square" rtlCol="0">
            <a:spAutoFit/>
          </a:bodyPr>
          <a:lstStyle/>
          <a:p>
            <a:pPr algn="ctr"/>
            <a:r>
              <a:rPr lang="en-US" sz="1200" dirty="0"/>
              <a:t>Secured API </a:t>
            </a:r>
          </a:p>
          <a:p>
            <a:pPr algn="ctr"/>
            <a:r>
              <a:rPr lang="en-US" sz="1200" dirty="0"/>
              <a:t>(HTTPS)</a:t>
            </a:r>
          </a:p>
        </p:txBody>
      </p:sp>
      <p:sp>
        <p:nvSpPr>
          <p:cNvPr id="86" name="Rectangle 85"/>
          <p:cNvSpPr/>
          <p:nvPr/>
        </p:nvSpPr>
        <p:spPr>
          <a:xfrm>
            <a:off x="4395187" y="4494710"/>
            <a:ext cx="970367" cy="15125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Set of GSMA</a:t>
            </a:r>
          </a:p>
          <a:p>
            <a:pPr algn="ctr"/>
            <a:r>
              <a:rPr lang="en-US" sz="1600" b="1" dirty="0"/>
              <a:t>Process</a:t>
            </a:r>
          </a:p>
        </p:txBody>
      </p:sp>
      <p:sp>
        <p:nvSpPr>
          <p:cNvPr id="88" name="Rectangle 87"/>
          <p:cNvSpPr/>
          <p:nvPr/>
        </p:nvSpPr>
        <p:spPr>
          <a:xfrm>
            <a:off x="4673601" y="3287007"/>
            <a:ext cx="2166259" cy="37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Web Client</a:t>
            </a:r>
          </a:p>
        </p:txBody>
      </p:sp>
      <p:sp>
        <p:nvSpPr>
          <p:cNvPr id="89" name="Rectangle 88"/>
          <p:cNvSpPr/>
          <p:nvPr/>
        </p:nvSpPr>
        <p:spPr>
          <a:xfrm>
            <a:off x="3309678" y="4485598"/>
            <a:ext cx="700217" cy="1507353"/>
          </a:xfrm>
          <a:prstGeom prst="rect">
            <a:avLst/>
          </a:prstGeom>
        </p:spPr>
        <p:style>
          <a:lnRef idx="1">
            <a:schemeClr val="accent6"/>
          </a:lnRef>
          <a:fillRef idx="2">
            <a:schemeClr val="accent6"/>
          </a:fillRef>
          <a:effectRef idx="1">
            <a:schemeClr val="accent6"/>
          </a:effectRef>
          <a:fontRef idx="minor">
            <a:schemeClr val="dk1"/>
          </a:fontRef>
        </p:style>
        <p:txBody>
          <a:bodyPr vert="vert270" numCol="1" rtlCol="0" anchor="ctr" anchorCtr="0"/>
          <a:lstStyle/>
          <a:p>
            <a:pPr algn="ctr"/>
            <a:r>
              <a:rPr lang="en-US" sz="2400" b="1" baseline="4000" dirty="0"/>
              <a:t>API Interface</a:t>
            </a:r>
          </a:p>
        </p:txBody>
      </p:sp>
      <p:cxnSp>
        <p:nvCxnSpPr>
          <p:cNvPr id="96" name="Straight Arrow Connector 95"/>
          <p:cNvCxnSpPr>
            <a:endCxn id="7" idx="2"/>
          </p:cNvCxnSpPr>
          <p:nvPr/>
        </p:nvCxnSpPr>
        <p:spPr>
          <a:xfrm flipV="1">
            <a:off x="5551063" y="5275032"/>
            <a:ext cx="294828" cy="18738"/>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4076675" y="5299012"/>
            <a:ext cx="294828" cy="18738"/>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6359885" y="4176241"/>
            <a:ext cx="4571" cy="275667"/>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47284" y="6283482"/>
            <a:ext cx="1888221" cy="276999"/>
          </a:xfrm>
          <a:prstGeom prst="rect">
            <a:avLst/>
          </a:prstGeom>
          <a:noFill/>
        </p:spPr>
        <p:txBody>
          <a:bodyPr wrap="square" rtlCol="0">
            <a:spAutoFit/>
          </a:bodyPr>
          <a:lstStyle/>
          <a:p>
            <a:r>
              <a:rPr lang="en-US" sz="1200" dirty="0"/>
              <a:t>Device Physical Flow</a:t>
            </a:r>
          </a:p>
        </p:txBody>
      </p:sp>
      <p:cxnSp>
        <p:nvCxnSpPr>
          <p:cNvPr id="102" name="Straight Arrow Connector 101"/>
          <p:cNvCxnSpPr/>
          <p:nvPr/>
        </p:nvCxnSpPr>
        <p:spPr>
          <a:xfrm>
            <a:off x="2" y="6463825"/>
            <a:ext cx="527993" cy="1"/>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a:off x="6821102" y="5279505"/>
            <a:ext cx="356753" cy="14269"/>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7201822" y="4532959"/>
            <a:ext cx="970367" cy="15125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Set of</a:t>
            </a:r>
          </a:p>
          <a:p>
            <a:pPr algn="ctr"/>
            <a:r>
              <a:rPr lang="en-US" sz="1600" b="1" dirty="0"/>
              <a:t>Operator Process</a:t>
            </a:r>
          </a:p>
        </p:txBody>
      </p:sp>
      <p:sp>
        <p:nvSpPr>
          <p:cNvPr id="110" name="Rectangle 109"/>
          <p:cNvSpPr/>
          <p:nvPr/>
        </p:nvSpPr>
        <p:spPr>
          <a:xfrm>
            <a:off x="8527957" y="4523847"/>
            <a:ext cx="700217" cy="1507353"/>
          </a:xfrm>
          <a:prstGeom prst="rect">
            <a:avLst/>
          </a:prstGeom>
        </p:spPr>
        <p:style>
          <a:lnRef idx="1">
            <a:schemeClr val="accent6"/>
          </a:lnRef>
          <a:fillRef idx="2">
            <a:schemeClr val="accent6"/>
          </a:fillRef>
          <a:effectRef idx="1">
            <a:schemeClr val="accent6"/>
          </a:effectRef>
          <a:fontRef idx="minor">
            <a:schemeClr val="dk1"/>
          </a:fontRef>
        </p:style>
        <p:txBody>
          <a:bodyPr vert="vert270" numCol="1" rtlCol="0" anchor="ctr" anchorCtr="0"/>
          <a:lstStyle/>
          <a:p>
            <a:pPr algn="ctr"/>
            <a:r>
              <a:rPr lang="en-US" sz="2400" b="1" baseline="4000" dirty="0"/>
              <a:t>File Transfer Interface</a:t>
            </a:r>
          </a:p>
        </p:txBody>
      </p:sp>
      <p:cxnSp>
        <p:nvCxnSpPr>
          <p:cNvPr id="111" name="Straight Arrow Connector 110"/>
          <p:cNvCxnSpPr/>
          <p:nvPr/>
        </p:nvCxnSpPr>
        <p:spPr>
          <a:xfrm flipH="1">
            <a:off x="8157912" y="5260677"/>
            <a:ext cx="356753" cy="14269"/>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3291819" y="3890861"/>
            <a:ext cx="5869575" cy="2328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Set of Process(One set of each User Type)</a:t>
            </a:r>
          </a:p>
        </p:txBody>
      </p:sp>
      <p:sp>
        <p:nvSpPr>
          <p:cNvPr id="113" name="Rectangle 112"/>
          <p:cNvSpPr/>
          <p:nvPr/>
        </p:nvSpPr>
        <p:spPr>
          <a:xfrm>
            <a:off x="9860629" y="4445004"/>
            <a:ext cx="2126241" cy="205690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800" b="1" dirty="0"/>
          </a:p>
          <a:p>
            <a:pPr algn="ctr"/>
            <a:r>
              <a:rPr lang="en-US" sz="2800" b="1" dirty="0"/>
              <a:t>…</a:t>
            </a:r>
          </a:p>
          <a:p>
            <a:pPr algn="ctr"/>
            <a:endParaRPr lang="en-US" sz="1600" b="1" dirty="0"/>
          </a:p>
          <a:p>
            <a:pPr algn="ctr"/>
            <a:r>
              <a:rPr lang="en-US" sz="1600" b="1" dirty="0"/>
              <a:t>Operator ‘s Network</a:t>
            </a:r>
          </a:p>
        </p:txBody>
      </p:sp>
      <p:pic>
        <p:nvPicPr>
          <p:cNvPr id="117" name="Picture 116"/>
          <p:cNvPicPr>
            <a:picLocks noChangeAspect="1"/>
          </p:cNvPicPr>
          <p:nvPr/>
        </p:nvPicPr>
        <p:blipFill rotWithShape="1">
          <a:blip r:embed="rId4" cstate="print"/>
          <a:srcRect l="37665" t="6420" r="37761" b="12873"/>
          <a:stretch/>
        </p:blipFill>
        <p:spPr>
          <a:xfrm>
            <a:off x="11114811" y="4584526"/>
            <a:ext cx="540000" cy="903600"/>
          </a:xfrm>
          <a:prstGeom prst="rect">
            <a:avLst/>
          </a:prstGeom>
        </p:spPr>
      </p:pic>
      <p:pic>
        <p:nvPicPr>
          <p:cNvPr id="121" name="Picture 120"/>
          <p:cNvPicPr>
            <a:picLocks noChangeAspect="1"/>
          </p:cNvPicPr>
          <p:nvPr/>
        </p:nvPicPr>
        <p:blipFill rotWithShape="1">
          <a:blip r:embed="rId4" cstate="print"/>
          <a:srcRect l="37665" t="6420" r="37761" b="12873"/>
          <a:stretch/>
        </p:blipFill>
        <p:spPr>
          <a:xfrm>
            <a:off x="10092499" y="4618217"/>
            <a:ext cx="540000" cy="903600"/>
          </a:xfrm>
          <a:prstGeom prst="rect">
            <a:avLst/>
          </a:prstGeom>
        </p:spPr>
      </p:pic>
      <p:cxnSp>
        <p:nvCxnSpPr>
          <p:cNvPr id="123" name="Elbow Connector 122"/>
          <p:cNvCxnSpPr/>
          <p:nvPr/>
        </p:nvCxnSpPr>
        <p:spPr>
          <a:xfrm rot="10800000" flipV="1">
            <a:off x="9361172" y="5065467"/>
            <a:ext cx="356752" cy="14272"/>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9261841" y="5223025"/>
            <a:ext cx="613057" cy="646331"/>
          </a:xfrm>
          <a:prstGeom prst="rect">
            <a:avLst/>
          </a:prstGeom>
          <a:noFill/>
        </p:spPr>
        <p:txBody>
          <a:bodyPr wrap="square" rtlCol="0">
            <a:spAutoFit/>
          </a:bodyPr>
          <a:lstStyle/>
          <a:p>
            <a:pPr algn="ctr"/>
            <a:r>
              <a:rPr lang="en-US" sz="1200" dirty="0"/>
              <a:t>FTP</a:t>
            </a:r>
          </a:p>
          <a:p>
            <a:pPr algn="ctr"/>
            <a:r>
              <a:rPr lang="en-US" sz="1200" dirty="0"/>
              <a:t>Via </a:t>
            </a:r>
          </a:p>
          <a:p>
            <a:pPr algn="ctr"/>
            <a:r>
              <a:rPr lang="en-US" sz="1200" dirty="0"/>
              <a:t>ETL</a:t>
            </a:r>
          </a:p>
        </p:txBody>
      </p:sp>
      <p:sp>
        <p:nvSpPr>
          <p:cNvPr id="130" name="Rectangle 129"/>
          <p:cNvSpPr/>
          <p:nvPr/>
        </p:nvSpPr>
        <p:spPr>
          <a:xfrm>
            <a:off x="7258511" y="3294262"/>
            <a:ext cx="1475463" cy="3052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SMS I/F</a:t>
            </a:r>
          </a:p>
        </p:txBody>
      </p:sp>
      <p:cxnSp>
        <p:nvCxnSpPr>
          <p:cNvPr id="131" name="Straight Arrow Connector 130"/>
          <p:cNvCxnSpPr/>
          <p:nvPr/>
        </p:nvCxnSpPr>
        <p:spPr>
          <a:xfrm>
            <a:off x="8020373" y="3621764"/>
            <a:ext cx="4571" cy="275667"/>
          </a:xfrm>
          <a:prstGeom prst="straightConnector1">
            <a:avLst/>
          </a:prstGeom>
          <a:ln w="38100" cmpd="sng">
            <a:solidFill>
              <a:srgbClr val="0066B1"/>
            </a:solidFill>
            <a:tailEnd type="arrow"/>
          </a:ln>
        </p:spPr>
        <p:style>
          <a:lnRef idx="2">
            <a:schemeClr val="accent1"/>
          </a:lnRef>
          <a:fillRef idx="0">
            <a:schemeClr val="accent1"/>
          </a:fillRef>
          <a:effectRef idx="1">
            <a:schemeClr val="accent1"/>
          </a:effectRef>
          <a:fontRef idx="minor">
            <a:schemeClr val="tx1"/>
          </a:fontRef>
        </p:style>
      </p:cxnSp>
      <p:sp>
        <p:nvSpPr>
          <p:cNvPr id="132" name="Rectangle 131"/>
          <p:cNvSpPr/>
          <p:nvPr/>
        </p:nvSpPr>
        <p:spPr>
          <a:xfrm>
            <a:off x="9857544" y="3164116"/>
            <a:ext cx="2124545" cy="1045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800" b="1" dirty="0"/>
          </a:p>
          <a:p>
            <a:pPr algn="ctr"/>
            <a:endParaRPr lang="en-US" sz="1600" b="1" dirty="0"/>
          </a:p>
          <a:p>
            <a:pPr algn="ctr"/>
            <a:r>
              <a:rPr lang="en-US" sz="1600" b="1" dirty="0"/>
              <a:t>SMS‘s Network</a:t>
            </a:r>
          </a:p>
        </p:txBody>
      </p:sp>
      <p:pic>
        <p:nvPicPr>
          <p:cNvPr id="133" name="Picture 132"/>
          <p:cNvPicPr>
            <a:picLocks noChangeAspect="1"/>
          </p:cNvPicPr>
          <p:nvPr/>
        </p:nvPicPr>
        <p:blipFill rotWithShape="1">
          <a:blip r:embed="rId4" cstate="print"/>
          <a:srcRect l="37665" t="6420" r="37761" b="12873"/>
          <a:stretch/>
        </p:blipFill>
        <p:spPr>
          <a:xfrm>
            <a:off x="10669985" y="3283857"/>
            <a:ext cx="540000" cy="521646"/>
          </a:xfrm>
          <a:prstGeom prst="rect">
            <a:avLst/>
          </a:prstGeom>
        </p:spPr>
      </p:pic>
      <p:cxnSp>
        <p:nvCxnSpPr>
          <p:cNvPr id="134" name="Elbow Connector 133"/>
          <p:cNvCxnSpPr/>
          <p:nvPr/>
        </p:nvCxnSpPr>
        <p:spPr>
          <a:xfrm rot="10800000" flipV="1">
            <a:off x="9448800" y="3457996"/>
            <a:ext cx="356752" cy="14272"/>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9042401" y="3429003"/>
            <a:ext cx="981619" cy="1015663"/>
          </a:xfrm>
          <a:prstGeom prst="rect">
            <a:avLst/>
          </a:prstGeom>
          <a:noFill/>
        </p:spPr>
        <p:txBody>
          <a:bodyPr wrap="square" rtlCol="0">
            <a:spAutoFit/>
          </a:bodyPr>
          <a:lstStyle/>
          <a:p>
            <a:pPr algn="ctr"/>
            <a:r>
              <a:rPr lang="en-US" sz="1200" dirty="0"/>
              <a:t>HTTP</a:t>
            </a:r>
          </a:p>
          <a:p>
            <a:pPr algn="ctr"/>
            <a:r>
              <a:rPr lang="en-US" sz="1200" dirty="0"/>
              <a:t>Via</a:t>
            </a:r>
          </a:p>
          <a:p>
            <a:pPr algn="ctr"/>
            <a:r>
              <a:rPr lang="en-US" sz="1200" dirty="0"/>
              <a:t>Bulk </a:t>
            </a:r>
          </a:p>
          <a:p>
            <a:pPr algn="ctr"/>
            <a:r>
              <a:rPr lang="en-US" sz="1200" dirty="0"/>
              <a:t>SMS</a:t>
            </a:r>
          </a:p>
          <a:p>
            <a:pPr algn="ctr"/>
            <a:r>
              <a:rPr lang="en-US" sz="1200" dirty="0" err="1"/>
              <a:t>Proivder</a:t>
            </a:r>
            <a:endParaRPr lang="en-US" sz="1200" dirty="0"/>
          </a:p>
        </p:txBody>
      </p:sp>
      <p:sp>
        <p:nvSpPr>
          <p:cNvPr id="60" name="Rectangle 59"/>
          <p:cNvSpPr/>
          <p:nvPr/>
        </p:nvSpPr>
        <p:spPr>
          <a:xfrm>
            <a:off x="10769600" y="2133603"/>
            <a:ext cx="1422400" cy="790921"/>
          </a:xfrm>
          <a:prstGeom prst="rect">
            <a:avLst/>
          </a:prstGeom>
          <a:solidFill>
            <a:schemeClr val="accent1">
              <a:lumMod val="40000"/>
              <a:lumOff val="6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Law Agency/TRC/Immigration/Manufacturer</a:t>
            </a:r>
          </a:p>
        </p:txBody>
      </p:sp>
      <p:cxnSp>
        <p:nvCxnSpPr>
          <p:cNvPr id="69" name="Elbow Connector 68"/>
          <p:cNvCxnSpPr/>
          <p:nvPr/>
        </p:nvCxnSpPr>
        <p:spPr>
          <a:xfrm rot="10800000">
            <a:off x="10527273" y="2623712"/>
            <a:ext cx="421075" cy="190122"/>
          </a:xfrm>
          <a:prstGeom prst="bentConnector3">
            <a:avLst>
              <a:gd name="adj1" fmla="val 50000"/>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615515"/>
      </p:ext>
    </p:extLst>
  </p:cSld>
  <p:clrMapOvr>
    <a:masterClrMapping/>
  </p:clrMapOvr>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15136</TotalTime>
  <Words>2977</Words>
  <Application>Microsoft Office PowerPoint</Application>
  <PresentationFormat>Widescreen</PresentationFormat>
  <Paragraphs>933</Paragraphs>
  <Slides>75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82" baseType="lpstr">
      <vt:lpstr>Arial</vt:lpstr>
      <vt:lpstr>Calibri</vt:lpstr>
      <vt:lpstr>Calibri Light</vt:lpstr>
      <vt:lpstr>Wingdings</vt:lpstr>
      <vt:lpstr>White Theme</vt:lpstr>
      <vt:lpstr>Microsoft Word Document</vt:lpstr>
      <vt:lpstr>Document</vt:lpstr>
      <vt:lpstr>CEIR   Training - Calendar</vt:lpstr>
      <vt:lpstr>Training Schedule</vt:lpstr>
      <vt:lpstr>Training Schedule</vt:lpstr>
      <vt:lpstr>Training Schedule</vt:lpstr>
      <vt:lpstr>CEIR   Product Training Manual</vt:lpstr>
      <vt:lpstr>PowerPoint Presentation</vt:lpstr>
      <vt:lpstr>Product Overview</vt:lpstr>
      <vt:lpstr>Product – Integration </vt:lpstr>
      <vt:lpstr>High Level Solution Architecture </vt:lpstr>
      <vt:lpstr>Stakeholder Overview</vt:lpstr>
      <vt:lpstr>CEIR   Importer Training Manual</vt:lpstr>
      <vt:lpstr>PowerPoint Presentation</vt:lpstr>
      <vt:lpstr>Importer - Definition</vt:lpstr>
      <vt:lpstr>Importer – Buy / Sell Scenario</vt:lpstr>
      <vt:lpstr>Assumption</vt:lpstr>
      <vt:lpstr>Overview</vt:lpstr>
      <vt:lpstr>Dashboard – Importer</vt:lpstr>
      <vt:lpstr>CEIR   Consignment Feature -Training Manual</vt:lpstr>
      <vt:lpstr>PowerPoint Presentation</vt:lpstr>
      <vt:lpstr>Feature Overview</vt:lpstr>
      <vt:lpstr>Stakeholder Overview</vt:lpstr>
      <vt:lpstr>State Transition – Overview - Consignment</vt:lpstr>
      <vt:lpstr>State Transition - Overview</vt:lpstr>
      <vt:lpstr>UI – Overview - Feature</vt:lpstr>
      <vt:lpstr>UI – Overview - Feature</vt:lpstr>
      <vt:lpstr>View All Consignment</vt:lpstr>
      <vt:lpstr>Action List</vt:lpstr>
      <vt:lpstr>Register Consignment</vt:lpstr>
      <vt:lpstr>Edit Consignment</vt:lpstr>
      <vt:lpstr>View Consignment</vt:lpstr>
      <vt:lpstr>Approve Consignment</vt:lpstr>
      <vt:lpstr>Reject Consignment</vt:lpstr>
      <vt:lpstr>System Processing</vt:lpstr>
      <vt:lpstr>Clear Consignment</vt:lpstr>
      <vt:lpstr>CEIR   Stock Feature -Training Manual</vt:lpstr>
      <vt:lpstr>PowerPoint Presentation</vt:lpstr>
      <vt:lpstr>State Transition – Overview - Stock</vt:lpstr>
      <vt:lpstr>CEIR   Grievance Feature -Training Manual</vt:lpstr>
      <vt:lpstr>PowerPoint Presentation</vt:lpstr>
      <vt:lpstr>State Transition – Overview – Grievance</vt:lpstr>
      <vt:lpstr>CEIR   User Management Feature -Training Manual</vt:lpstr>
      <vt:lpstr>PowerPoint Presentation</vt:lpstr>
      <vt:lpstr>User Management</vt:lpstr>
      <vt:lpstr>Stakeholders</vt:lpstr>
      <vt:lpstr>Stakeholders</vt:lpstr>
      <vt:lpstr>Registration – State Management</vt:lpstr>
      <vt:lpstr>User Management - Features</vt:lpstr>
      <vt:lpstr>System Feature</vt:lpstr>
      <vt:lpstr>User to Feature Mapping</vt:lpstr>
      <vt:lpstr>Stakeholder Overview</vt:lpstr>
      <vt:lpstr>Password Management</vt:lpstr>
      <vt:lpstr>Registration</vt:lpstr>
      <vt:lpstr>Registration</vt:lpstr>
      <vt:lpstr>Registration - Form</vt:lpstr>
      <vt:lpstr>Registration – Field </vt:lpstr>
      <vt:lpstr>CEIR   Stolen/Recovery Feature -Training Manual</vt:lpstr>
      <vt:lpstr>PowerPoint Presentation</vt:lpstr>
      <vt:lpstr>Stolen – State Management</vt:lpstr>
      <vt:lpstr>Recovery – State Management</vt:lpstr>
      <vt:lpstr>Stolen Cases</vt:lpstr>
      <vt:lpstr>Stolen Flow</vt:lpstr>
      <vt:lpstr>Stolen – Key Feature</vt:lpstr>
      <vt:lpstr>Recovery – State Management</vt:lpstr>
      <vt:lpstr>Stolen – Mark Device as Stolen</vt:lpstr>
      <vt:lpstr>Stolen – Mark Device as Stolen</vt:lpstr>
      <vt:lpstr>Stolen and Recovery – Work Flow</vt:lpstr>
      <vt:lpstr>CEIR   Grey/Black List Feature -Training Manual</vt:lpstr>
      <vt:lpstr>PowerPoint Presentation</vt:lpstr>
      <vt:lpstr>Grey list / Black List – Definition </vt:lpstr>
      <vt:lpstr>Grey list / Black List – Feature</vt:lpstr>
      <vt:lpstr>Grey list / Black List Management</vt:lpstr>
      <vt:lpstr>Grey / Black List Cases</vt:lpstr>
      <vt:lpstr>Grey / Black List – Operator Flow</vt:lpstr>
      <vt:lpstr>Grey / Black List – GUI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368</cp:revision>
  <dcterms:created xsi:type="dcterms:W3CDTF">2019-04-20T15:44:52Z</dcterms:created>
  <dcterms:modified xsi:type="dcterms:W3CDTF">2020-02-17T13:14:39Z</dcterms:modified>
</cp:coreProperties>
</file>