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5"/>
  </p:notesMasterIdLst>
  <p:sldIdLst>
    <p:sldId id="329" r:id="rId2"/>
    <p:sldId id="286" r:id="rId3"/>
    <p:sldId id="290" r:id="rId4"/>
    <p:sldId id="386" r:id="rId5"/>
    <p:sldId id="285" r:id="rId6"/>
    <p:sldId id="303" r:id="rId7"/>
    <p:sldId id="374" r:id="rId8"/>
    <p:sldId id="295" r:id="rId9"/>
    <p:sldId id="406" r:id="rId10"/>
    <p:sldId id="381" r:id="rId11"/>
    <p:sldId id="372" r:id="rId12"/>
    <p:sldId id="371" r:id="rId13"/>
    <p:sldId id="281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FBF"/>
    <a:srgbClr val="1A47C5"/>
    <a:srgbClr val="1B47B6"/>
    <a:srgbClr val="8606B6"/>
    <a:srgbClr val="6440C3"/>
    <a:srgbClr val="A98AFF"/>
    <a:srgbClr val="FFFFFF"/>
    <a:srgbClr val="C2B1EF"/>
    <a:srgbClr val="1B48B6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4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11 June 2021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11 June 2021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Check IMEI Feature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321078" y="491792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111892276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DEDF-1EDC-424D-B544-E24FEA0F0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Policy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AF06B-0155-4562-923B-1AA2D2FF23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444787"/>
            <a:ext cx="10683430" cy="4260850"/>
          </a:xfrm>
        </p:spPr>
        <p:txBody>
          <a:bodyPr/>
          <a:lstStyle/>
          <a:p>
            <a:r>
              <a:rPr lang="en-IN" dirty="0"/>
              <a:t>Policy for grace and post grace period can be same or different for check IMEI</a:t>
            </a:r>
          </a:p>
          <a:p>
            <a:endParaRPr lang="en-IN" dirty="0"/>
          </a:p>
          <a:p>
            <a:r>
              <a:rPr lang="en-IN" dirty="0"/>
              <a:t>This feature should be launched/enabled, once the data related to policy execution is build up in the system</a:t>
            </a:r>
          </a:p>
          <a:p>
            <a:endParaRPr lang="en-IN" dirty="0"/>
          </a:p>
          <a:p>
            <a:r>
              <a:rPr lang="en-IN" dirty="0"/>
              <a:t>This feature has dependency on TAC database.</a:t>
            </a:r>
          </a:p>
          <a:p>
            <a:endParaRPr lang="en-IN" dirty="0"/>
          </a:p>
          <a:p>
            <a:r>
              <a:rPr lang="en-IN" dirty="0"/>
              <a:t>More details on same would be discussed in the “Policy Management” Training session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424DE-5C4B-44A3-BF26-49EF843BF2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8686B-9AA2-4AAE-A9D9-E5DFD6FC1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4417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924168" y="6605588"/>
            <a:ext cx="163827" cy="261610"/>
          </a:xfrm>
        </p:spPr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6" y="1053208"/>
            <a:ext cx="6929080" cy="462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100" b="1" dirty="0">
                <a:effectLst/>
              </a:rPr>
              <a:t>Agenda</a:t>
            </a:r>
          </a:p>
          <a:p>
            <a:pPr marL="0" indent="0">
              <a:buNone/>
            </a:pPr>
            <a:endParaRPr lang="en-US" sz="2400" b="1" dirty="0">
              <a:effectLst/>
            </a:endParaRPr>
          </a:p>
          <a:p>
            <a:r>
              <a:rPr lang="en-US" sz="2400" b="1" dirty="0">
                <a:effectLst/>
              </a:rPr>
              <a:t>Feature </a:t>
            </a:r>
          </a:p>
          <a:p>
            <a:r>
              <a:rPr lang="en-US" sz="2400" b="1" dirty="0">
                <a:effectLst/>
              </a:rPr>
              <a:t>Stakeholder</a:t>
            </a:r>
          </a:p>
          <a:p>
            <a:r>
              <a:rPr lang="en-US" sz="2400" b="1" dirty="0">
                <a:effectLst/>
              </a:rPr>
              <a:t>State Diagram</a:t>
            </a:r>
          </a:p>
          <a:p>
            <a:r>
              <a:rPr lang="en-US" sz="2400" b="1" dirty="0">
                <a:effectLst/>
              </a:rPr>
              <a:t>UI Walk Thru</a:t>
            </a:r>
          </a:p>
          <a:p>
            <a:pPr lvl="1"/>
            <a:r>
              <a:rPr lang="en-US" sz="2400" b="1" dirty="0">
                <a:effectLst/>
              </a:rPr>
              <a:t>Check IMEI</a:t>
            </a:r>
          </a:p>
          <a:p>
            <a:pPr lvl="2"/>
            <a:r>
              <a:rPr lang="en-US" sz="2400" b="1" dirty="0">
                <a:effectLst/>
              </a:rPr>
              <a:t>Valid Device </a:t>
            </a:r>
          </a:p>
          <a:p>
            <a:pPr lvl="2"/>
            <a:r>
              <a:rPr lang="en-US" sz="2400" b="1" dirty="0">
                <a:effectLst/>
              </a:rPr>
              <a:t>Invalid Device</a:t>
            </a:r>
          </a:p>
          <a:p>
            <a:pPr lvl="1"/>
            <a:endParaRPr lang="en-US" sz="2400" b="1" dirty="0">
              <a:effectLst/>
            </a:endParaRPr>
          </a:p>
          <a:p>
            <a:pPr marL="457200" lvl="1" indent="0">
              <a:buNone/>
            </a:pPr>
            <a:endParaRPr lang="en-US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marL="0" indent="0" fontAlgn="base">
              <a:buNone/>
            </a:pPr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64674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3517105"/>
            <a:ext cx="5873661" cy="310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effectLst/>
              </a:rPr>
              <a:t>Check IMEI Device</a:t>
            </a:r>
          </a:p>
          <a:p>
            <a:r>
              <a:rPr lang="en-US" sz="1800" dirty="0">
                <a:effectLst/>
              </a:rPr>
              <a:t>End user check IMEI details in the CEIR portal</a:t>
            </a:r>
          </a:p>
          <a:p>
            <a:r>
              <a:rPr lang="en-US" sz="1800" dirty="0">
                <a:effectLst/>
              </a:rPr>
              <a:t>CEIR system check IMEI and respond </a:t>
            </a:r>
            <a:r>
              <a:rPr lang="en-US" sz="1800" dirty="0" err="1">
                <a:effectLst/>
              </a:rPr>
              <a:t>ba</a:t>
            </a:r>
            <a:endParaRPr lang="en-IN" sz="2400" b="1" dirty="0">
              <a:effectLst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 txBox="1">
            <a:spLocks/>
          </p:cNvSpPr>
          <p:nvPr/>
        </p:nvSpPr>
        <p:spPr>
          <a:xfrm>
            <a:off x="374738" y="1013886"/>
            <a:ext cx="6864262" cy="2866668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>
            <a:lvl1pPr marL="228600" marR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1pPr>
            <a:lvl2pPr marL="723900" marR="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2pPr>
            <a:lvl3pPr marL="1234439" marR="0" indent="-320039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3pPr>
            <a:lvl4pPr marL="1727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4pPr>
            <a:lvl5pPr marL="21844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sx="1000" sy="1000" algn="ctr" rotWithShape="0">
                    <a:schemeClr val="tx1"/>
                  </a:outerShdw>
                </a:effectLst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5pPr>
            <a:lvl6pPr marL="26416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0988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560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13200" marR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Check IMEI Feature allows end user check the IMEI to ensure the validity of device.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End user or stakeholder can check the IMEI 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effectLst/>
              </a:rPr>
              <a:t>Typical flow is as follows: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 fontAlgn="base">
              <a:buFont typeface="Arial"/>
              <a:buNone/>
            </a:pPr>
            <a:endParaRPr lang="en-IN" sz="2400" b="1" dirty="0"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55140" y="2711946"/>
            <a:ext cx="36882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End 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User / Stakeholder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365491" y="4995997"/>
            <a:ext cx="2667000" cy="36933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CEIR System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9378670" y="3725333"/>
            <a:ext cx="487817" cy="874889"/>
          </a:xfrm>
          <a:prstGeom prst="downArrow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42" y="1531056"/>
            <a:ext cx="1302455" cy="102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9536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6B35-83D9-4D15-A930-80BC8801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Impact / Use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F8AAE-8C84-437F-8310-E559984404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207719"/>
            <a:ext cx="10683430" cy="4260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Importance of this feature for the CEIR System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 This create lot of goodwill about the whole CEIR program where end user will see a value that they can check the status of their device before buying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FC305-472B-4F37-81E8-64D8C68BF7F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08838-76E5-47F9-AEEF-659D0098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988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Stakeholder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328828"/>
              </p:ext>
            </p:extLst>
          </p:nvPr>
        </p:nvGraphicFramePr>
        <p:xfrm>
          <a:off x="427038" y="1545519"/>
          <a:ext cx="11496675" cy="264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511800" imgH="1270000" progId="Word.Document.12">
                  <p:embed/>
                </p:oleObj>
              </mc:Choice>
              <mc:Fallback>
                <p:oleObj name="Document" r:id="rId2" imgW="5511800" imgH="12700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038" y="1545519"/>
                        <a:ext cx="11496675" cy="2649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032958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Visa -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1822826" y="1632167"/>
            <a:ext cx="0" cy="5080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3" name="Diamond 52"/>
          <p:cNvSpPr/>
          <p:nvPr/>
        </p:nvSpPr>
        <p:spPr>
          <a:xfrm>
            <a:off x="957256" y="3787588"/>
            <a:ext cx="1731139" cy="1100491"/>
          </a:xfrm>
          <a:prstGeom prst="diamond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Chec</a:t>
            </a:r>
            <a:r>
              <a:rPr lang="en-US" sz="1000" dirty="0"/>
              <a:t>k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All policy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result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55" name="Straight Arrow Connector 54"/>
          <p:cNvCxnSpPr>
            <a:endCxn id="70" idx="0"/>
          </p:cNvCxnSpPr>
          <p:nvPr/>
        </p:nvCxnSpPr>
        <p:spPr>
          <a:xfrm flipH="1">
            <a:off x="1811705" y="4870231"/>
            <a:ext cx="11122" cy="466658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Arrow Connector 58"/>
          <p:cNvCxnSpPr/>
          <p:nvPr/>
        </p:nvCxnSpPr>
        <p:spPr>
          <a:xfrm>
            <a:off x="2691384" y="4327612"/>
            <a:ext cx="760030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1" name="Rectangle 60"/>
          <p:cNvSpPr/>
          <p:nvPr/>
        </p:nvSpPr>
        <p:spPr>
          <a:xfrm>
            <a:off x="1105649" y="1385948"/>
            <a:ext cx="1412892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Check IMEI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960199" y="4081392"/>
            <a:ext cx="320321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Pass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362641" y="4730509"/>
            <a:ext cx="92331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380572" y="5012393"/>
            <a:ext cx="271867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Fail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454404" y="4204502"/>
            <a:ext cx="1412892" cy="246219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Return Valid device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105259" y="5336889"/>
            <a:ext cx="1412892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Return</a:t>
            </a:r>
            <a:r>
              <a:rPr kumimoji="0" lang="en-US" sz="10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invalid device with reason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116380" y="3018005"/>
            <a:ext cx="1412892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Apply each Policy as per period</a:t>
            </a:r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17882" y="1066800"/>
            <a:ext cx="543858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Key Points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Policy is defined as per period (grace and post grace)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effectLst/>
              </a:rPr>
              <a:t>Feature can be enabled or disabled based on period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6380" y="2140167"/>
            <a:ext cx="1412892" cy="400108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00" dirty="0"/>
              <a:t>Enter Device Type and Device ID</a:t>
            </a:r>
            <a:endParaRPr kumimoji="0" lang="en-US" sz="1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817186" y="2535253"/>
            <a:ext cx="0" cy="50800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Straight Arrow Connector 27"/>
          <p:cNvCxnSpPr/>
          <p:nvPr/>
        </p:nvCxnSpPr>
        <p:spPr>
          <a:xfrm>
            <a:off x="1822826" y="3404002"/>
            <a:ext cx="0" cy="353854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750051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1934-E6ED-40E8-BD1F-B0516E5D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IMEI - User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D559A-EA60-42FF-8BB6-A53C57406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8" y="1089462"/>
            <a:ext cx="11245141" cy="54405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200" dirty="0"/>
              <a:t>End User want to check IMEI.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200" i="1" dirty="0"/>
              <a:t>      In order to check IMEI details , a End User needs to furnish the following details: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charset="0"/>
              <a:buChar char="à"/>
            </a:pPr>
            <a:r>
              <a:rPr lang="en-IN" sz="2200" i="1" dirty="0">
                <a:sym typeface="Wingdings" panose="05000000000000000000" pitchFamily="2" charset="2"/>
              </a:rPr>
              <a:t>Device ID Type (IMEI)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Font typeface="Wingdings" charset="0"/>
              <a:buChar char="à"/>
            </a:pPr>
            <a:r>
              <a:rPr lang="en-IN" sz="2200" i="1" dirty="0">
                <a:sym typeface="Wingdings" panose="05000000000000000000" pitchFamily="2" charset="2"/>
              </a:rPr>
              <a:t>Device ID (IMEI value)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200" dirty="0"/>
              <a:t>System process the request and apply the policy as defined in the system.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200" dirty="0"/>
              <a:t>If the policy execution are successful, then the device status will be set as VALID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2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200" dirty="0"/>
              <a:t>If any one of the policy fails, the status would be set as INVALID with reason. </a:t>
            </a: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dirty="0"/>
              <a:t>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B7374-C9D4-413F-BC29-E8A8B9D9DAA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75C95-AC7B-41F0-B28B-1FE52F550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6623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IMEI – Valid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E6EE5-6C00-4E35-8235-1D57BC1AAB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6514" y="1299430"/>
            <a:ext cx="8507486" cy="452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56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Check IMEI – In-Valid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964B22-E778-4B75-A95A-E9FCDAA7C59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84444" y="1243330"/>
            <a:ext cx="8392502" cy="436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064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21468</TotalTime>
  <Words>422</Words>
  <Application>Microsoft Office PowerPoint</Application>
  <PresentationFormat>Widescreen</PresentationFormat>
  <Paragraphs>124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White Theme</vt:lpstr>
      <vt:lpstr>Document</vt:lpstr>
      <vt:lpstr>CEIR   Check IMEI Feature -Training Manual</vt:lpstr>
      <vt:lpstr>PowerPoint Presentation</vt:lpstr>
      <vt:lpstr>Feature Overview</vt:lpstr>
      <vt:lpstr>Feature Impact / Use Cases</vt:lpstr>
      <vt:lpstr>Stakeholder Overview</vt:lpstr>
      <vt:lpstr>Check Visa - Flow</vt:lpstr>
      <vt:lpstr>Check IMEI - User Flow</vt:lpstr>
      <vt:lpstr>Check IMEI – Valid Case</vt:lpstr>
      <vt:lpstr>Check IMEI – In-Valid Case</vt:lpstr>
      <vt:lpstr>Policy 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gaurav</cp:lastModifiedBy>
  <cp:revision>518</cp:revision>
  <dcterms:created xsi:type="dcterms:W3CDTF">2019-04-20T15:44:52Z</dcterms:created>
  <dcterms:modified xsi:type="dcterms:W3CDTF">2021-06-11T05:40:11Z</dcterms:modified>
</cp:coreProperties>
</file>