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5"/>
  </p:notesMasterIdLst>
  <p:sldIdLst>
    <p:sldId id="329" r:id="rId2"/>
    <p:sldId id="286" r:id="rId3"/>
    <p:sldId id="290" r:id="rId4"/>
    <p:sldId id="386" r:id="rId5"/>
    <p:sldId id="285" r:id="rId6"/>
    <p:sldId id="303" r:id="rId7"/>
    <p:sldId id="374" r:id="rId8"/>
    <p:sldId id="295" r:id="rId9"/>
    <p:sldId id="406" r:id="rId10"/>
    <p:sldId id="381" r:id="rId11"/>
    <p:sldId id="372" r:id="rId12"/>
    <p:sldId id="371" r:id="rId13"/>
    <p:sldId id="281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FBF"/>
    <a:srgbClr val="1A47C5"/>
    <a:srgbClr val="1B47B6"/>
    <a:srgbClr val="8606B6"/>
    <a:srgbClr val="6440C3"/>
    <a:srgbClr val="A98AFF"/>
    <a:srgbClr val="FFFFFF"/>
    <a:srgbClr val="C2B1EF"/>
    <a:srgbClr val="1B48B6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436"/>
  </p:normalViewPr>
  <p:slideViewPr>
    <p:cSldViewPr snapToGrid="0" snapToObjects="1">
      <p:cViewPr varScale="1">
        <p:scale>
          <a:sx n="113" d="100"/>
          <a:sy n="113" d="100"/>
        </p:scale>
        <p:origin x="87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13 April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13 April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Check IMEI Feature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8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1118922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DEDF-1EDC-424D-B544-E24FEA0F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Policy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AF06B-0155-4562-923B-1AA2D2FF23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444787"/>
            <a:ext cx="10683430" cy="4260850"/>
          </a:xfrm>
        </p:spPr>
        <p:txBody>
          <a:bodyPr/>
          <a:lstStyle/>
          <a:p>
            <a:r>
              <a:rPr lang="en-IN" dirty="0"/>
              <a:t>Policy for grace and post grace period can be same or different for check IMEI</a:t>
            </a:r>
          </a:p>
          <a:p>
            <a:endParaRPr lang="en-IN" dirty="0"/>
          </a:p>
          <a:p>
            <a:r>
              <a:rPr lang="en-IN" dirty="0"/>
              <a:t>This feature should be launched/enabled, once the data related to policy execution is build up in the system</a:t>
            </a:r>
          </a:p>
          <a:p>
            <a:endParaRPr lang="en-IN" dirty="0"/>
          </a:p>
          <a:p>
            <a:r>
              <a:rPr lang="en-IN" dirty="0"/>
              <a:t>This feature has dependency on TAC database.</a:t>
            </a:r>
          </a:p>
          <a:p>
            <a:endParaRPr lang="en-IN" dirty="0"/>
          </a:p>
          <a:p>
            <a:r>
              <a:rPr lang="en-IN" dirty="0"/>
              <a:t>More details on same would be discussed in the “Policy Management” Training session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424DE-5C4B-44A3-BF26-49EF843BF2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686B-9AA2-4AAE-A9D9-E5DFD6FC1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417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68" y="6605588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053208"/>
            <a:ext cx="6929080" cy="462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Feature </a:t>
            </a:r>
          </a:p>
          <a:p>
            <a:r>
              <a:rPr lang="en-US" sz="2400" b="1" dirty="0">
                <a:effectLst/>
              </a:rPr>
              <a:t>Stakeholder</a:t>
            </a:r>
          </a:p>
          <a:p>
            <a:r>
              <a:rPr lang="en-US" sz="2400" b="1" dirty="0">
                <a:effectLst/>
              </a:rPr>
              <a:t>State Diagram</a:t>
            </a:r>
          </a:p>
          <a:p>
            <a:r>
              <a:rPr lang="en-US" sz="2400" b="1" dirty="0">
                <a:effectLst/>
              </a:rPr>
              <a:t>UI Walk Thru</a:t>
            </a:r>
          </a:p>
          <a:p>
            <a:pPr lvl="1"/>
            <a:r>
              <a:rPr lang="en-US" sz="2400" b="1" dirty="0">
                <a:effectLst/>
              </a:rPr>
              <a:t>Check IMEI</a:t>
            </a:r>
          </a:p>
          <a:p>
            <a:pPr lvl="2"/>
            <a:r>
              <a:rPr lang="en-US" sz="2400" b="1" dirty="0">
                <a:effectLst/>
              </a:rPr>
              <a:t>Valid Device </a:t>
            </a:r>
          </a:p>
          <a:p>
            <a:pPr lvl="2"/>
            <a:r>
              <a:rPr lang="en-US" sz="2400" b="1" dirty="0">
                <a:effectLst/>
              </a:rPr>
              <a:t>Invalid Device</a:t>
            </a:r>
          </a:p>
          <a:p>
            <a:pPr lvl="1"/>
            <a:endParaRPr lang="en-US" sz="2400" b="1" dirty="0">
              <a:effectLst/>
            </a:endParaRPr>
          </a:p>
          <a:p>
            <a:pPr marL="457200" lvl="1" indent="0">
              <a:buNone/>
            </a:pPr>
            <a:endParaRPr lang="en-US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marL="0" indent="0" fontAlgn="base">
              <a:buNone/>
            </a:pPr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467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3517105"/>
            <a:ext cx="5873661" cy="310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Check IMEI Device</a:t>
            </a:r>
          </a:p>
          <a:p>
            <a:r>
              <a:rPr lang="en-US" sz="1800" dirty="0">
                <a:effectLst/>
              </a:rPr>
              <a:t>End user check IMEI details in the CEIR portal</a:t>
            </a:r>
          </a:p>
          <a:p>
            <a:r>
              <a:rPr lang="en-US" sz="1800" dirty="0">
                <a:effectLst/>
              </a:rPr>
              <a:t>CEIR system check IMEI and respond </a:t>
            </a:r>
            <a:r>
              <a:rPr lang="en-US" sz="1800" dirty="0" err="1">
                <a:effectLst/>
              </a:rPr>
              <a:t>ba</a:t>
            </a:r>
            <a:endParaRPr lang="en-IN" sz="2400" b="1" dirty="0"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 txBox="1">
            <a:spLocks/>
          </p:cNvSpPr>
          <p:nvPr/>
        </p:nvSpPr>
        <p:spPr>
          <a:xfrm>
            <a:off x="374738" y="1013886"/>
            <a:ext cx="6864262" cy="28666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Check IMEI Feature allows end user check the IMEI to ensure the validity of device.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End user or stakeholder can check the IMEI 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Typical flow is as follows: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 fontAlgn="base">
              <a:buFont typeface="Arial"/>
              <a:buNone/>
            </a:pPr>
            <a:endParaRPr lang="en-IN" sz="2400" b="1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5140" y="2711946"/>
            <a:ext cx="36882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/ Stakeholder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65491" y="4995997"/>
            <a:ext cx="2667000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System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9378670" y="3725333"/>
            <a:ext cx="487817" cy="874889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42" y="1531056"/>
            <a:ext cx="1302455" cy="10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536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Impact /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4260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Importance of this feature for the CEIR System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This create lot of goodwill about the whole CEIR program where end user will see a value that they can check the status of their device before buying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988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328828"/>
              </p:ext>
            </p:extLst>
          </p:nvPr>
        </p:nvGraphicFramePr>
        <p:xfrm>
          <a:off x="427038" y="1545519"/>
          <a:ext cx="11496675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Document" r:id="rId3" imgW="5511800" imgH="1270000" progId="Word.Document.12">
                  <p:embed/>
                </p:oleObj>
              </mc:Choice>
              <mc:Fallback>
                <p:oleObj name="Document" r:id="rId3" imgW="5511800" imgH="127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038" y="1545519"/>
                        <a:ext cx="11496675" cy="264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3295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Visa -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822826" y="1632167"/>
            <a:ext cx="0" cy="5080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Diamond 52"/>
          <p:cNvSpPr/>
          <p:nvPr/>
        </p:nvSpPr>
        <p:spPr>
          <a:xfrm>
            <a:off x="957256" y="3787588"/>
            <a:ext cx="1731139" cy="1100491"/>
          </a:xfrm>
          <a:prstGeom prst="diamon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Chec</a:t>
            </a:r>
            <a:r>
              <a:rPr lang="en-US" sz="1000" dirty="0"/>
              <a:t>k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All policy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result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Straight Arrow Connector 54"/>
          <p:cNvCxnSpPr>
            <a:endCxn id="70" idx="0"/>
          </p:cNvCxnSpPr>
          <p:nvPr/>
        </p:nvCxnSpPr>
        <p:spPr>
          <a:xfrm flipH="1">
            <a:off x="1811705" y="4870231"/>
            <a:ext cx="11122" cy="46665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/>
          <p:cNvCxnSpPr/>
          <p:nvPr/>
        </p:nvCxnSpPr>
        <p:spPr>
          <a:xfrm>
            <a:off x="2691384" y="4327612"/>
            <a:ext cx="76003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Rectangle 60"/>
          <p:cNvSpPr/>
          <p:nvPr/>
        </p:nvSpPr>
        <p:spPr>
          <a:xfrm>
            <a:off x="1105649" y="1385948"/>
            <a:ext cx="1412892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Check IMEI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60199" y="4081392"/>
            <a:ext cx="32032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Pass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62641" y="4730509"/>
            <a:ext cx="9233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80572" y="5012393"/>
            <a:ext cx="27186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Fail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54404" y="4204502"/>
            <a:ext cx="1412892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Return Valid device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105259" y="5336889"/>
            <a:ext cx="1412892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Return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invalid device with reason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16380" y="3018005"/>
            <a:ext cx="1412892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Apply each Policy as per period</a:t>
            </a:r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7882" y="1066800"/>
            <a:ext cx="543858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Key Points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Policy is defined as per period (grace and post grace)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Feature can be enabled or disabled based on period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6380" y="2140167"/>
            <a:ext cx="1412892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Enter Device Type and Device ID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817186" y="2535253"/>
            <a:ext cx="0" cy="5080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/>
          <p:nvPr/>
        </p:nvCxnSpPr>
        <p:spPr>
          <a:xfrm>
            <a:off x="1822826" y="3404002"/>
            <a:ext cx="0" cy="35385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750051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1934-E6ED-40E8-BD1F-B0516E5D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IMEI - User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D559A-EA60-42FF-8BB6-A53C57406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089462"/>
            <a:ext cx="11245141" cy="54405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200" dirty="0"/>
              <a:t>End User want to check IMEI.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i="1" dirty="0"/>
              <a:t>      In order to check IMEI details , a End User needs to furnish the following details: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charset="0"/>
              <a:buChar char="à"/>
            </a:pPr>
            <a:r>
              <a:rPr lang="en-IN" sz="2200" i="1" dirty="0">
                <a:sym typeface="Wingdings" panose="05000000000000000000" pitchFamily="2" charset="2"/>
              </a:rPr>
              <a:t>Device ID Type (IMEI, MEID)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charset="0"/>
              <a:buChar char="à"/>
            </a:pPr>
            <a:r>
              <a:rPr lang="en-IN" sz="2200" i="1" dirty="0">
                <a:sym typeface="Wingdings" panose="05000000000000000000" pitchFamily="2" charset="2"/>
              </a:rPr>
              <a:t>Device ID (IMEI value)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200" dirty="0"/>
              <a:t>System process the request and apply the policy as defined in the system.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200" dirty="0"/>
              <a:t>If the policy execution are successful, then the device status will be set as VALID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200" dirty="0"/>
              <a:t>If any one of the policy fails, the status would be set as INVALID with reason. </a:t>
            </a: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B7374-C9D4-413F-BC29-E8A8B9D9DA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5C95-AC7B-41F0-B28B-1FE52F550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662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IMEI – Valid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1D224-62F7-44FA-999C-EDEAB7A5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96974"/>
            <a:ext cx="8561828" cy="50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56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IMEI – In-Valid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B2FB6-6A5F-475B-9878-87E2D680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91683"/>
            <a:ext cx="8773954" cy="44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064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21454</TotalTime>
  <Words>424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White Theme</vt:lpstr>
      <vt:lpstr>Document</vt:lpstr>
      <vt:lpstr>CEIR   Check IMEI Feature -Training Manual</vt:lpstr>
      <vt:lpstr>PowerPoint Presentation</vt:lpstr>
      <vt:lpstr>Feature Overview</vt:lpstr>
      <vt:lpstr>Feature Impact / Use Cases</vt:lpstr>
      <vt:lpstr>Stakeholder Overview</vt:lpstr>
      <vt:lpstr>Check Visa - Flow</vt:lpstr>
      <vt:lpstr>Check IMEI - User Flow</vt:lpstr>
      <vt:lpstr>Check IMEI – Valid Case</vt:lpstr>
      <vt:lpstr>Check IMEI – In-Valid Case</vt:lpstr>
      <vt:lpstr>Policy 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515</cp:revision>
  <dcterms:created xsi:type="dcterms:W3CDTF">2019-04-20T15:44:52Z</dcterms:created>
  <dcterms:modified xsi:type="dcterms:W3CDTF">2020-04-13T07:33:03Z</dcterms:modified>
</cp:coreProperties>
</file>