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1" r:id="rId1"/>
  </p:sldMasterIdLst>
  <p:notesMasterIdLst>
    <p:notesMasterId r:id="rId39"/>
  </p:notesMasterIdLst>
  <p:sldIdLst>
    <p:sldId id="329" r:id="rId2"/>
    <p:sldId id="286" r:id="rId3"/>
    <p:sldId id="290" r:id="rId4"/>
    <p:sldId id="386" r:id="rId5"/>
    <p:sldId id="285" r:id="rId6"/>
    <p:sldId id="303" r:id="rId7"/>
    <p:sldId id="288" r:id="rId8"/>
    <p:sldId id="291" r:id="rId9"/>
    <p:sldId id="292" r:id="rId10"/>
    <p:sldId id="293" r:id="rId11"/>
    <p:sldId id="294" r:id="rId12"/>
    <p:sldId id="373" r:id="rId13"/>
    <p:sldId id="384" r:id="rId14"/>
    <p:sldId id="389" r:id="rId15"/>
    <p:sldId id="390" r:id="rId16"/>
    <p:sldId id="385" r:id="rId17"/>
    <p:sldId id="374" r:id="rId18"/>
    <p:sldId id="380" r:id="rId19"/>
    <p:sldId id="375" r:id="rId20"/>
    <p:sldId id="295" r:id="rId21"/>
    <p:sldId id="296" r:id="rId22"/>
    <p:sldId id="297" r:id="rId23"/>
    <p:sldId id="314" r:id="rId24"/>
    <p:sldId id="298" r:id="rId25"/>
    <p:sldId id="330" r:id="rId26"/>
    <p:sldId id="299" r:id="rId27"/>
    <p:sldId id="331" r:id="rId28"/>
    <p:sldId id="300" r:id="rId29"/>
    <p:sldId id="376" r:id="rId30"/>
    <p:sldId id="332" r:id="rId31"/>
    <p:sldId id="377" r:id="rId32"/>
    <p:sldId id="378" r:id="rId33"/>
    <p:sldId id="381" r:id="rId34"/>
    <p:sldId id="388" r:id="rId35"/>
    <p:sldId id="372" r:id="rId36"/>
    <p:sldId id="371" r:id="rId37"/>
    <p:sldId id="281" r:id="rId3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1FBF"/>
    <a:srgbClr val="1A47C5"/>
    <a:srgbClr val="1B47B6"/>
    <a:srgbClr val="8606B6"/>
    <a:srgbClr val="6440C3"/>
    <a:srgbClr val="A98AFF"/>
    <a:srgbClr val="FFFFFF"/>
    <a:srgbClr val="C2B1EF"/>
    <a:srgbClr val="1B48B6"/>
    <a:srgbClr val="AC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86436"/>
  </p:normalViewPr>
  <p:slideViewPr>
    <p:cSldViewPr snapToGrid="0" snapToObjects="1">
      <p:cViewPr>
        <p:scale>
          <a:sx n="109" d="100"/>
          <a:sy n="109" d="100"/>
        </p:scale>
        <p:origin x="846" y="-24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33" d="100"/>
        <a:sy n="33" d="100"/>
      </p:scale>
      <p:origin x="0" y="840"/>
    </p:cViewPr>
  </p:sorterViewPr>
  <p:notesViewPr>
    <p:cSldViewPr snapToGrid="0" snapToObjects="1">
      <p:cViewPr varScale="1">
        <p:scale>
          <a:sx n="119" d="100"/>
          <a:sy n="119" d="100"/>
        </p:scale>
        <p:origin x="296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9" name="Shape 299"/>
          <p:cNvSpPr>
            <a:spLocks noGrp="1" noRot="1" noChangeAspect="1"/>
          </p:cNvSpPr>
          <p:nvPr>
            <p:ph type="sldImg"/>
          </p:nvPr>
        </p:nvSpPr>
        <p:spPr>
          <a:xfrm>
            <a:off x="1143000" y="685800"/>
            <a:ext cx="4572000" cy="3429000"/>
          </a:xfrm>
          <a:prstGeom prst="rect">
            <a:avLst/>
          </a:prstGeom>
        </p:spPr>
        <p:txBody>
          <a:bodyPr/>
          <a:lstStyle/>
          <a:p>
            <a:endParaRPr/>
          </a:p>
        </p:txBody>
      </p:sp>
      <p:sp>
        <p:nvSpPr>
          <p:cNvPr id="300" name="Shape 30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3928970"/>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E9063E-BD64-BB48-AF38-6A482292C1A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9060" y="559924"/>
            <a:ext cx="1397000" cy="544248"/>
          </a:xfrm>
          <a:prstGeom prst="rect">
            <a:avLst/>
          </a:prstGeom>
        </p:spPr>
      </p:pic>
      <p:pic>
        <p:nvPicPr>
          <p:cNvPr id="4" name="Picture 3">
            <a:extLst>
              <a:ext uri="{FF2B5EF4-FFF2-40B4-BE49-F238E27FC236}">
                <a16:creationId xmlns:a16="http://schemas.microsoft.com/office/drawing/2014/main" id="{9DEBFF03-D30A-5945-8EBE-8D5591FA80F8}"/>
              </a:ext>
            </a:extLst>
          </p:cNvPr>
          <p:cNvPicPr>
            <a:picLocks noChangeAspect="1"/>
          </p:cNvPicPr>
          <p:nvPr userDrawn="1"/>
        </p:nvPicPr>
        <p:blipFill>
          <a:blip r:embed="rId3" cstate="email">
            <a:alphaModFix amt="50000"/>
            <a:extLst>
              <a:ext uri="{28A0092B-C50C-407E-A947-70E740481C1C}">
                <a14:useLocalDpi xmlns:a14="http://schemas.microsoft.com/office/drawing/2010/main"/>
              </a:ext>
            </a:extLst>
          </a:blip>
          <a:stretch>
            <a:fillRect/>
          </a:stretch>
        </p:blipFill>
        <p:spPr>
          <a:xfrm>
            <a:off x="5272315" y="5885258"/>
            <a:ext cx="5820228" cy="1270000"/>
          </a:xfrm>
          <a:prstGeom prst="rect">
            <a:avLst/>
          </a:prstGeom>
        </p:spPr>
      </p:pic>
      <p:sp>
        <p:nvSpPr>
          <p:cNvPr id="8" name="Subtitle 2">
            <a:extLst>
              <a:ext uri="{FF2B5EF4-FFF2-40B4-BE49-F238E27FC236}">
                <a16:creationId xmlns:a16="http://schemas.microsoft.com/office/drawing/2014/main" id="{3A38AA8A-CB4E-5A46-80A2-884EE068309D}"/>
              </a:ext>
            </a:extLst>
          </p:cNvPr>
          <p:cNvSpPr>
            <a:spLocks noGrp="1"/>
          </p:cNvSpPr>
          <p:nvPr>
            <p:ph type="subTitle" idx="1"/>
          </p:nvPr>
        </p:nvSpPr>
        <p:spPr>
          <a:xfrm>
            <a:off x="639062" y="5243813"/>
            <a:ext cx="6289778" cy="434974"/>
          </a:xfrm>
          <a:prstGeom prst="rect">
            <a:avLst/>
          </a:prstGeom>
        </p:spPr>
        <p:txBody>
          <a:bodyPr anchor="t">
            <a:normAutofit/>
          </a:bodyPr>
          <a:lstStyle>
            <a:lvl1pPr marL="0" indent="0" algn="l">
              <a:buNone/>
              <a:defRPr sz="24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a:extLst>
              <a:ext uri="{FF2B5EF4-FFF2-40B4-BE49-F238E27FC236}">
                <a16:creationId xmlns:a16="http://schemas.microsoft.com/office/drawing/2014/main" id="{3E1123C6-DEC0-0D41-9525-9436A7FCCC26}"/>
              </a:ext>
            </a:extLst>
          </p:cNvPr>
          <p:cNvSpPr>
            <a:spLocks noGrp="1"/>
          </p:cNvSpPr>
          <p:nvPr>
            <p:ph type="title"/>
          </p:nvPr>
        </p:nvSpPr>
        <p:spPr>
          <a:xfrm>
            <a:off x="639060" y="2028063"/>
            <a:ext cx="6289780" cy="2814411"/>
          </a:xfrm>
          <a:prstGeom prst="rect">
            <a:avLst/>
          </a:prstGeom>
        </p:spPr>
        <p:txBody>
          <a:bodyPr/>
          <a:lstStyle>
            <a:lvl1pPr>
              <a:defRPr sz="6000" b="1"/>
            </a:lvl1pPr>
          </a:lstStyle>
          <a:p>
            <a:r>
              <a:rPr lang="en-US"/>
              <a:t>Click to edit Master title style</a:t>
            </a:r>
            <a:endParaRPr lang="en-US" dirty="0"/>
          </a:p>
        </p:txBody>
      </p:sp>
      <p:sp>
        <p:nvSpPr>
          <p:cNvPr id="6" name="Date Placeholder 1">
            <a:extLst>
              <a:ext uri="{FF2B5EF4-FFF2-40B4-BE49-F238E27FC236}">
                <a16:creationId xmlns:a16="http://schemas.microsoft.com/office/drawing/2014/main" id="{F834F6D2-EF2F-BE48-9123-3E204FAEA5B8}"/>
              </a:ext>
            </a:extLst>
          </p:cNvPr>
          <p:cNvSpPr>
            <a:spLocks noGrp="1"/>
          </p:cNvSpPr>
          <p:nvPr>
            <p:ph type="dt" sz="half" idx="10"/>
          </p:nvPr>
        </p:nvSpPr>
        <p:spPr>
          <a:xfrm>
            <a:off x="9762186" y="490713"/>
            <a:ext cx="1849674" cy="365125"/>
          </a:xfrm>
          <a:prstGeom prst="rect">
            <a:avLst/>
          </a:prstGeom>
        </p:spPr>
        <p:txBody>
          <a:bodyPr lIns="90000"/>
          <a:lstStyle>
            <a:lvl1pPr algn="r">
              <a:defRPr sz="1400">
                <a:solidFill>
                  <a:schemeClr val="tx1">
                    <a:lumMod val="50000"/>
                    <a:lumOff val="50000"/>
                  </a:schemeClr>
                </a:solidFill>
              </a:defRPr>
            </a:lvl1pPr>
          </a:lstStyle>
          <a:p>
            <a:fld id="{879C6505-0DB4-4F42-9517-8EE46F733C69}" type="datetime3">
              <a:rPr lang="en-IN" smtClean="0"/>
              <a:pPr/>
              <a:t>5 April 2021</a:t>
            </a:fld>
            <a:endParaRPr lang="en-US" dirty="0"/>
          </a:p>
        </p:txBody>
      </p:sp>
      <p:sp>
        <p:nvSpPr>
          <p:cNvPr id="7" name="Footer Placeholder 4">
            <a:extLst>
              <a:ext uri="{FF2B5EF4-FFF2-40B4-BE49-F238E27FC236}">
                <a16:creationId xmlns:a16="http://schemas.microsoft.com/office/drawing/2014/main" id="{B2D87880-BB7D-0540-BA4F-ED0941AE615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9" name="Picture Placeholder 4">
            <a:extLst>
              <a:ext uri="{FF2B5EF4-FFF2-40B4-BE49-F238E27FC236}">
                <a16:creationId xmlns:a16="http://schemas.microsoft.com/office/drawing/2014/main" id="{DDBBE3CE-FDC1-8B44-8E98-60EE718835F3}"/>
              </a:ext>
            </a:extLst>
          </p:cNvPr>
          <p:cNvSpPr>
            <a:spLocks noGrp="1"/>
          </p:cNvSpPr>
          <p:nvPr>
            <p:ph type="pic" sz="quarter" idx="11"/>
          </p:nvPr>
        </p:nvSpPr>
        <p:spPr>
          <a:xfrm>
            <a:off x="6928840" y="491792"/>
            <a:ext cx="4058445" cy="584888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305973466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reserve="1">
  <p:cSld name="Blank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EFEE61D0-22FD-F144-9C72-2BF46C79D28F}"/>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3" name="Oval 22">
            <a:extLst>
              <a:ext uri="{FF2B5EF4-FFF2-40B4-BE49-F238E27FC236}">
                <a16:creationId xmlns:a16="http://schemas.microsoft.com/office/drawing/2014/main" id="{62C6BBF0-7BBA-4B4D-A30C-4B11EF13D8F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4" name="Oval 23">
            <a:extLst>
              <a:ext uri="{FF2B5EF4-FFF2-40B4-BE49-F238E27FC236}">
                <a16:creationId xmlns:a16="http://schemas.microsoft.com/office/drawing/2014/main" id="{1A4630F0-C9FC-AE42-A7D6-C7006ED0963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B4EC4B4C-D11E-EA4F-9B19-1BAAA5399636}"/>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B052DFF-E61F-1E45-8C89-CC54A6F29C95}"/>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1E4BBF58-ED40-9546-82AA-F2152073AF8E}"/>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TextBox 27">
            <a:extLst>
              <a:ext uri="{FF2B5EF4-FFF2-40B4-BE49-F238E27FC236}">
                <a16:creationId xmlns:a16="http://schemas.microsoft.com/office/drawing/2014/main" id="{94FC568B-2F3D-DE4C-A657-7F982D14B4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29" name="Oval 28">
            <a:extLst>
              <a:ext uri="{FF2B5EF4-FFF2-40B4-BE49-F238E27FC236}">
                <a16:creationId xmlns:a16="http://schemas.microsoft.com/office/drawing/2014/main" id="{E2461216-0A32-494A-8AEE-F1744A2C2977}"/>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TextBox 29">
            <a:extLst>
              <a:ext uri="{FF2B5EF4-FFF2-40B4-BE49-F238E27FC236}">
                <a16:creationId xmlns:a16="http://schemas.microsoft.com/office/drawing/2014/main" id="{3B462CF0-BAC6-924C-92D2-9F0777401529}"/>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1" name="TextBox 30">
            <a:extLst>
              <a:ext uri="{FF2B5EF4-FFF2-40B4-BE49-F238E27FC236}">
                <a16:creationId xmlns:a16="http://schemas.microsoft.com/office/drawing/2014/main" id="{D81AA3AE-229E-FB45-B815-22EFA3FA1EF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4" name="Slide Number">
            <a:extLst>
              <a:ext uri="{FF2B5EF4-FFF2-40B4-BE49-F238E27FC236}">
                <a16:creationId xmlns:a16="http://schemas.microsoft.com/office/drawing/2014/main" id="{85A08613-DB98-8748-B9E4-4B3F245C6BBB}"/>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5" name="Footer Placeholder 4">
            <a:extLst>
              <a:ext uri="{FF2B5EF4-FFF2-40B4-BE49-F238E27FC236}">
                <a16:creationId xmlns:a16="http://schemas.microsoft.com/office/drawing/2014/main" id="{855F79A0-567B-A849-A947-8A09296B292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193457704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grpSp>
        <p:nvGrpSpPr>
          <p:cNvPr id="6" name="Group 5">
            <a:extLst>
              <a:ext uri="{FF2B5EF4-FFF2-40B4-BE49-F238E27FC236}">
                <a16:creationId xmlns:a16="http://schemas.microsoft.com/office/drawing/2014/main" id="{463DADCE-D593-2B4C-ACB9-3FC9C22734E1}"/>
              </a:ext>
            </a:extLst>
          </p:cNvPr>
          <p:cNvGrpSpPr/>
          <p:nvPr userDrawn="1"/>
        </p:nvGrpSpPr>
        <p:grpSpPr>
          <a:xfrm>
            <a:off x="3215678" y="2940163"/>
            <a:ext cx="4999327" cy="875744"/>
            <a:chOff x="3242838" y="3018288"/>
            <a:chExt cx="4999327" cy="875744"/>
          </a:xfrm>
        </p:grpSpPr>
        <p:pic>
          <p:nvPicPr>
            <p:cNvPr id="3" name="Picture 2">
              <a:extLst>
                <a:ext uri="{FF2B5EF4-FFF2-40B4-BE49-F238E27FC236}">
                  <a16:creationId xmlns:a16="http://schemas.microsoft.com/office/drawing/2014/main" id="{CDC84A69-80E3-194A-AEB4-140592EB208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2838" y="3018288"/>
              <a:ext cx="2247900" cy="875744"/>
            </a:xfrm>
            <a:prstGeom prst="rect">
              <a:avLst/>
            </a:prstGeom>
          </p:spPr>
        </p:pic>
        <p:sp>
          <p:nvSpPr>
            <p:cNvPr id="2" name="TextBox 1">
              <a:extLst>
                <a:ext uri="{FF2B5EF4-FFF2-40B4-BE49-F238E27FC236}">
                  <a16:creationId xmlns:a16="http://schemas.microsoft.com/office/drawing/2014/main" id="{484A5E78-5DD6-3141-ACA9-462B3D026C09}"/>
                </a:ext>
              </a:extLst>
            </p:cNvPr>
            <p:cNvSpPr txBox="1"/>
            <p:nvPr userDrawn="1"/>
          </p:nvSpPr>
          <p:spPr>
            <a:xfrm>
              <a:off x="6170125" y="3192211"/>
              <a:ext cx="207204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rPr>
                <a:t>beyond tomorrow</a:t>
              </a:r>
              <a:endParaRPr kumimoji="0" lang="en-US"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endParaRPr>
            </a:p>
          </p:txBody>
        </p:sp>
        <p:cxnSp>
          <p:nvCxnSpPr>
            <p:cNvPr id="5" name="Straight Connector 4">
              <a:extLst>
                <a:ext uri="{FF2B5EF4-FFF2-40B4-BE49-F238E27FC236}">
                  <a16:creationId xmlns:a16="http://schemas.microsoft.com/office/drawing/2014/main" id="{0CCB8ED5-85E8-6D42-BE05-EF3E861F038E}"/>
                </a:ext>
              </a:extLst>
            </p:cNvPr>
            <p:cNvCxnSpPr/>
            <p:nvPr userDrawn="1"/>
          </p:nvCxnSpPr>
          <p:spPr>
            <a:xfrm>
              <a:off x="5830431" y="3018288"/>
              <a:ext cx="0" cy="875744"/>
            </a:xfrm>
            <a:prstGeom prst="line">
              <a:avLst/>
            </a:prstGeom>
            <a:noFill/>
            <a:ln w="12700" cap="flat">
              <a:solidFill>
                <a:schemeClr val="bg2">
                  <a:lumMod val="75000"/>
                </a:schemeClr>
              </a:solidFill>
              <a:prstDash val="solid"/>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8142286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opic Slide 1">
    <p:spTree>
      <p:nvGrpSpPr>
        <p:cNvPr id="1" name=""/>
        <p:cNvGrpSpPr/>
        <p:nvPr/>
      </p:nvGrpSpPr>
      <p:grpSpPr>
        <a:xfrm>
          <a:off x="0" y="0"/>
          <a:ext cx="0" cy="0"/>
          <a:chOff x="0" y="0"/>
          <a:chExt cx="0" cy="0"/>
        </a:xfrm>
      </p:grpSpPr>
      <p:sp>
        <p:nvSpPr>
          <p:cNvPr id="32" name="Slide Numbe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8" name="Oval 17">
            <a:extLst>
              <a:ext uri="{FF2B5EF4-FFF2-40B4-BE49-F238E27FC236}">
                <a16:creationId xmlns:a16="http://schemas.microsoft.com/office/drawing/2014/main" id="{250FC4BB-3987-0846-AAAF-4626EF25E880}"/>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C0A3AFB2-9E67-0B4B-B83A-3FB7DED2F8B7}"/>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Oval 32">
            <a:extLst>
              <a:ext uri="{FF2B5EF4-FFF2-40B4-BE49-F238E27FC236}">
                <a16:creationId xmlns:a16="http://schemas.microsoft.com/office/drawing/2014/main" id="{0696B8A1-59BE-354F-B966-FAAE465D156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9999621F-F68B-B448-A273-E25305FCD7E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Oval 34">
            <a:extLst>
              <a:ext uri="{FF2B5EF4-FFF2-40B4-BE49-F238E27FC236}">
                <a16:creationId xmlns:a16="http://schemas.microsoft.com/office/drawing/2014/main" id="{B137514E-A55B-9B40-8A7A-A746633001F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6" name="Oval 35">
            <a:extLst>
              <a:ext uri="{FF2B5EF4-FFF2-40B4-BE49-F238E27FC236}">
                <a16:creationId xmlns:a16="http://schemas.microsoft.com/office/drawing/2014/main" id="{4DE61A4F-BAFF-884E-9839-7B44E1B3DCB5}"/>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FC988D02-C8B1-6C48-9C28-A2A9DB8CDC7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8" name="Oval 37">
            <a:extLst>
              <a:ext uri="{FF2B5EF4-FFF2-40B4-BE49-F238E27FC236}">
                <a16:creationId xmlns:a16="http://schemas.microsoft.com/office/drawing/2014/main" id="{D23CE807-6079-914A-8F5C-73C658630709}"/>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9" name="TextBox 38">
            <a:extLst>
              <a:ext uri="{FF2B5EF4-FFF2-40B4-BE49-F238E27FC236}">
                <a16:creationId xmlns:a16="http://schemas.microsoft.com/office/drawing/2014/main" id="{8386261F-EB91-1F4C-9340-2137E4E5727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40" name="TextBox 39">
            <a:extLst>
              <a:ext uri="{FF2B5EF4-FFF2-40B4-BE49-F238E27FC236}">
                <a16:creationId xmlns:a16="http://schemas.microsoft.com/office/drawing/2014/main" id="{69D206C8-684A-DF4A-9958-8AB38911CC6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4" name="Footer Placeholder 4">
            <a:extLst>
              <a:ext uri="{FF2B5EF4-FFF2-40B4-BE49-F238E27FC236}">
                <a16:creationId xmlns:a16="http://schemas.microsoft.com/office/drawing/2014/main" id="{4208EE5F-E7C6-5D4A-9515-69C9E417624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3FF98A13-DF45-134F-A30B-44DBACB2B437}"/>
              </a:ext>
            </a:extLst>
          </p:cNvPr>
          <p:cNvSpPr>
            <a:spLocks noGrp="1"/>
          </p:cNvSpPr>
          <p:nvPr>
            <p:ph type="pic" sz="quarter" idx="11"/>
          </p:nvPr>
        </p:nvSpPr>
        <p:spPr>
          <a:xfrm>
            <a:off x="481273" y="492574"/>
            <a:ext cx="4004350" cy="577092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25" name="Title 1">
            <a:extLst>
              <a:ext uri="{FF2B5EF4-FFF2-40B4-BE49-F238E27FC236}">
                <a16:creationId xmlns:a16="http://schemas.microsoft.com/office/drawing/2014/main" id="{BAC57860-C767-4247-BDA3-5F4699891596}"/>
              </a:ext>
            </a:extLst>
          </p:cNvPr>
          <p:cNvSpPr>
            <a:spLocks noGrp="1"/>
          </p:cNvSpPr>
          <p:nvPr>
            <p:ph type="title"/>
          </p:nvPr>
        </p:nvSpPr>
        <p:spPr>
          <a:xfrm>
            <a:off x="4786826" y="715477"/>
            <a:ext cx="6929080" cy="788175"/>
          </a:xfrm>
          <a:prstGeom prst="rect">
            <a:avLst/>
          </a:prstGeom>
        </p:spPr>
        <p:txBody>
          <a:bodyPr/>
          <a:lstStyle>
            <a:lvl1pPr>
              <a:defRPr sz="3200">
                <a:solidFill>
                  <a:schemeClr val="tx1">
                    <a:lumMod val="85000"/>
                    <a:lumOff val="15000"/>
                  </a:schemeClr>
                </a:solidFill>
              </a:defRPr>
            </a:lvl1pPr>
          </a:lstStyle>
          <a:p>
            <a:r>
              <a:rPr lang="en-US"/>
              <a:t>Click to edit Master title style</a:t>
            </a:r>
            <a:endParaRPr lang="en-US" dirty="0"/>
          </a:p>
        </p:txBody>
      </p:sp>
      <p:sp>
        <p:nvSpPr>
          <p:cNvPr id="28" name="Text Placeholder 3">
            <a:extLst>
              <a:ext uri="{FF2B5EF4-FFF2-40B4-BE49-F238E27FC236}">
                <a16:creationId xmlns:a16="http://schemas.microsoft.com/office/drawing/2014/main" id="{D9F71CED-5046-4E47-AB85-9D39CDD41C54}"/>
              </a:ext>
            </a:extLst>
          </p:cNvPr>
          <p:cNvSpPr>
            <a:spLocks noGrp="1"/>
          </p:cNvSpPr>
          <p:nvPr>
            <p:ph type="body" sz="quarter" idx="10"/>
          </p:nvPr>
        </p:nvSpPr>
        <p:spPr>
          <a:xfrm>
            <a:off x="4778494" y="1626761"/>
            <a:ext cx="6929080" cy="4475275"/>
          </a:xfrm>
          <a:prstGeom prst="rect">
            <a:avLst/>
          </a:prstGeom>
        </p:spPr>
        <p:txBody>
          <a:bodyPr/>
          <a:lstStyle>
            <a:lvl1pPr>
              <a:defRPr sz="2000">
                <a:solidFill>
                  <a:schemeClr val="tx1">
                    <a:lumMod val="85000"/>
                    <a:lumOff val="15000"/>
                  </a:schemeClr>
                </a:solidFill>
              </a:defRPr>
            </a:lvl1pPr>
            <a:lvl2pPr>
              <a:defRPr sz="2000">
                <a:solidFill>
                  <a:schemeClr val="tx1">
                    <a:lumMod val="85000"/>
                    <a:lumOff val="15000"/>
                  </a:schemeClr>
                </a:solidFill>
              </a:defRPr>
            </a:lvl2pPr>
            <a:lvl3pPr>
              <a:defRPr sz="2000">
                <a:solidFill>
                  <a:schemeClr val="tx1">
                    <a:lumMod val="85000"/>
                    <a:lumOff val="15000"/>
                  </a:schemeClr>
                </a:solidFill>
              </a:defRPr>
            </a:lvl3pPr>
            <a:lvl4pPr>
              <a:defRPr sz="2000">
                <a:solidFill>
                  <a:schemeClr val="tx1">
                    <a:lumMod val="85000"/>
                    <a:lumOff val="15000"/>
                  </a:schemeClr>
                </a:solidFill>
              </a:defRPr>
            </a:lvl4pPr>
            <a:lvl5pPr>
              <a:defRPr sz="2000">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451209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Headlin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C808054-F6A8-944C-B278-21B7816A849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
        <p:nvSpPr>
          <p:cNvPr id="4" name="Title 3">
            <a:extLst>
              <a:ext uri="{FF2B5EF4-FFF2-40B4-BE49-F238E27FC236}">
                <a16:creationId xmlns:a16="http://schemas.microsoft.com/office/drawing/2014/main" id="{D5C0545F-2DC0-AD4C-8EEE-A6BCC558EB6B}"/>
              </a:ext>
            </a:extLst>
          </p:cNvPr>
          <p:cNvSpPr>
            <a:spLocks noGrp="1"/>
          </p:cNvSpPr>
          <p:nvPr>
            <p:ph type="title"/>
          </p:nvPr>
        </p:nvSpPr>
        <p:spPr>
          <a:xfrm>
            <a:off x="746671" y="549105"/>
            <a:ext cx="5589735" cy="1508126"/>
          </a:xfrm>
          <a:prstGeom prst="rect">
            <a:avLst/>
          </a:prstGeom>
        </p:spPr>
        <p:txBody>
          <a:bodyPr/>
          <a:lstStyle>
            <a:lvl1pPr algn="l">
              <a:defRPr sz="4800" b="1">
                <a:solidFill>
                  <a:schemeClr val="tx1">
                    <a:lumMod val="85000"/>
                    <a:lumOff val="15000"/>
                  </a:schemeClr>
                </a:solidFill>
              </a:defRPr>
            </a:lvl1pPr>
          </a:lstStyle>
          <a:p>
            <a:r>
              <a:rPr lang="en-US" dirty="0"/>
              <a:t>Click to edit Master title style</a:t>
            </a:r>
          </a:p>
        </p:txBody>
      </p:sp>
      <p:sp>
        <p:nvSpPr>
          <p:cNvPr id="8" name="Text Placeholder 7">
            <a:extLst>
              <a:ext uri="{FF2B5EF4-FFF2-40B4-BE49-F238E27FC236}">
                <a16:creationId xmlns:a16="http://schemas.microsoft.com/office/drawing/2014/main" id="{24FB559D-C1CE-8747-8028-6E91AC21ED4A}"/>
              </a:ext>
            </a:extLst>
          </p:cNvPr>
          <p:cNvSpPr>
            <a:spLocks noGrp="1"/>
          </p:cNvSpPr>
          <p:nvPr>
            <p:ph type="body" sz="quarter" idx="10"/>
          </p:nvPr>
        </p:nvSpPr>
        <p:spPr>
          <a:xfrm>
            <a:off x="716214" y="2569639"/>
            <a:ext cx="5620192" cy="2819400"/>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16" name="Oval 15">
            <a:extLst>
              <a:ext uri="{FF2B5EF4-FFF2-40B4-BE49-F238E27FC236}">
                <a16:creationId xmlns:a16="http://schemas.microsoft.com/office/drawing/2014/main" id="{2161CA03-F831-9A42-BF8D-F5030C57A577}"/>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59C311CC-746C-5C46-89B4-F9CE6A041F6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A5B99CD3-B95E-F840-8F3D-AB25A49BDC62}"/>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D7CD11A5-EDD9-414D-B306-B9D1B117AEB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D8A6C9D4-8C2A-4640-9716-2730F8FF2E9E}"/>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D093E14-BD23-0340-992F-1DF17F14108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FA28637D-C818-6546-AB2C-45324A86CAF9}"/>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CBF5E8B9-B337-BE44-854D-3F30AE8FBB9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D86D418E-93D7-2244-8F5D-AC4BBD0618E3}"/>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8FD7F25D-6D0F-2A4F-AE75-3F187AD1802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0" name="Footer Placeholder 4">
            <a:extLst>
              <a:ext uri="{FF2B5EF4-FFF2-40B4-BE49-F238E27FC236}">
                <a16:creationId xmlns:a16="http://schemas.microsoft.com/office/drawing/2014/main" id="{15D04E4D-5087-D544-8EBB-71674727E0D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D770E198-EE0F-2449-B311-8220C7AF111B}"/>
              </a:ext>
            </a:extLst>
          </p:cNvPr>
          <p:cNvSpPr>
            <a:spLocks noGrp="1"/>
          </p:cNvSpPr>
          <p:nvPr>
            <p:ph type="pic" sz="quarter" idx="11"/>
          </p:nvPr>
        </p:nvSpPr>
        <p:spPr>
          <a:xfrm>
            <a:off x="6518618" y="469958"/>
            <a:ext cx="5159165" cy="7435199"/>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106573975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ing">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15" name="Picture Placeholder 4">
            <a:extLst>
              <a:ext uri="{FF2B5EF4-FFF2-40B4-BE49-F238E27FC236}">
                <a16:creationId xmlns:a16="http://schemas.microsoft.com/office/drawing/2014/main" id="{51FDC2C6-A8FE-6746-A135-C26E230B9948}"/>
              </a:ext>
            </a:extLst>
          </p:cNvPr>
          <p:cNvSpPr>
            <a:spLocks noGrp="1"/>
          </p:cNvSpPr>
          <p:nvPr>
            <p:ph type="pic" sz="quarter" idx="11"/>
          </p:nvPr>
        </p:nvSpPr>
        <p:spPr>
          <a:xfrm>
            <a:off x="7219950" y="963290"/>
            <a:ext cx="3421832" cy="4931420"/>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18" name="Title 4">
            <a:extLst>
              <a:ext uri="{FF2B5EF4-FFF2-40B4-BE49-F238E27FC236}">
                <a16:creationId xmlns:a16="http://schemas.microsoft.com/office/drawing/2014/main" id="{24A394E3-CEF4-434E-B8BA-A7752FE2FE1A}"/>
              </a:ext>
            </a:extLst>
          </p:cNvPr>
          <p:cNvSpPr>
            <a:spLocks noGrp="1"/>
          </p:cNvSpPr>
          <p:nvPr>
            <p:ph type="title" hasCustomPrompt="1"/>
          </p:nvPr>
        </p:nvSpPr>
        <p:spPr>
          <a:xfrm>
            <a:off x="628967" y="2040510"/>
            <a:ext cx="6289780" cy="2814411"/>
          </a:xfrm>
          <a:prstGeom prst="rect">
            <a:avLst/>
          </a:prstGeom>
        </p:spPr>
        <p:txBody>
          <a:bodyPr/>
          <a:lstStyle>
            <a:lvl1pPr algn="r">
              <a:defRPr sz="5400" b="0">
                <a:solidFill>
                  <a:schemeClr val="tx1">
                    <a:lumMod val="85000"/>
                    <a:lumOff val="15000"/>
                  </a:schemeClr>
                </a:solidFill>
              </a:defRPr>
            </a:lvl1pPr>
          </a:lstStyle>
          <a:p>
            <a:r>
              <a:rPr lang="en-US" dirty="0"/>
              <a:t>Section Heading</a:t>
            </a:r>
          </a:p>
        </p:txBody>
      </p:sp>
    </p:spTree>
    <p:extLst>
      <p:ext uri="{BB962C8B-B14F-4D97-AF65-F5344CB8AC3E}">
        <p14:creationId xmlns:p14="http://schemas.microsoft.com/office/powerpoint/2010/main" val="411143971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mp;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6834EBBD-F344-BC42-8A59-4A611AD90BE7}"/>
              </a:ext>
            </a:extLst>
          </p:cNvPr>
          <p:cNvSpPr>
            <a:spLocks noGrp="1"/>
          </p:cNvSpPr>
          <p:nvPr>
            <p:ph type="body" sz="quarter" idx="10"/>
          </p:nvPr>
        </p:nvSpPr>
        <p:spPr>
          <a:xfrm>
            <a:off x="463639" y="1656452"/>
            <a:ext cx="10683430" cy="426085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7850618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amp; no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360002521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98275199-1176-234D-B686-65D73C4BE20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241" y="0"/>
            <a:ext cx="1809906" cy="2057231"/>
          </a:xfrm>
          <a:prstGeom prst="rect">
            <a:avLst/>
          </a:prstGeom>
        </p:spPr>
      </p:pic>
      <p:sp>
        <p:nvSpPr>
          <p:cNvPr id="24" name="Title 1">
            <a:extLst>
              <a:ext uri="{FF2B5EF4-FFF2-40B4-BE49-F238E27FC236}">
                <a16:creationId xmlns:a16="http://schemas.microsoft.com/office/drawing/2014/main" id="{0B403B51-449A-F04D-8120-455AD1309D04}"/>
              </a:ext>
            </a:extLst>
          </p:cNvPr>
          <p:cNvSpPr>
            <a:spLocks noGrp="1"/>
          </p:cNvSpPr>
          <p:nvPr>
            <p:ph type="title"/>
          </p:nvPr>
        </p:nvSpPr>
        <p:spPr>
          <a:xfrm>
            <a:off x="385192" y="125608"/>
            <a:ext cx="9161579" cy="800554"/>
          </a:xfrm>
          <a:prstGeom prst="rect">
            <a:avLst/>
          </a:prstGeom>
        </p:spPr>
        <p:txBody>
          <a:bodyPr/>
          <a:lstStyle>
            <a:lvl1pPr>
              <a:defRPr sz="3200"/>
            </a:lvl1pPr>
          </a:lstStyle>
          <a:p>
            <a:r>
              <a:rPr lang="en-US"/>
              <a:t>Click to edit Master title style</a:t>
            </a:r>
            <a:endParaRPr lang="en-US" dirty="0"/>
          </a:p>
        </p:txBody>
      </p:sp>
      <p:sp>
        <p:nvSpPr>
          <p:cNvPr id="14" name="Content Placeholder 3">
            <a:extLst>
              <a:ext uri="{FF2B5EF4-FFF2-40B4-BE49-F238E27FC236}">
                <a16:creationId xmlns:a16="http://schemas.microsoft.com/office/drawing/2014/main" id="{780518AC-5284-4348-BFA3-EB2E7703C6E7}"/>
              </a:ext>
            </a:extLst>
          </p:cNvPr>
          <p:cNvSpPr>
            <a:spLocks noGrp="1"/>
          </p:cNvSpPr>
          <p:nvPr>
            <p:ph sz="half" idx="2"/>
          </p:nvPr>
        </p:nvSpPr>
        <p:spPr>
          <a:xfrm>
            <a:off x="6187415"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a:extLst>
              <a:ext uri="{FF2B5EF4-FFF2-40B4-BE49-F238E27FC236}">
                <a16:creationId xmlns:a16="http://schemas.microsoft.com/office/drawing/2014/main" id="{93CBE094-E58C-9C48-933C-D84E2D9153F7}"/>
              </a:ext>
            </a:extLst>
          </p:cNvPr>
          <p:cNvSpPr>
            <a:spLocks noGrp="1"/>
          </p:cNvSpPr>
          <p:nvPr>
            <p:ph sz="half" idx="10"/>
          </p:nvPr>
        </p:nvSpPr>
        <p:spPr>
          <a:xfrm>
            <a:off x="695760"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E64AE565-3152-D84D-A473-D02463E77880}"/>
              </a:ext>
            </a:extLst>
          </p:cNvPr>
          <p:cNvSpPr txBox="1">
            <a:spLocks/>
          </p:cNvSpPr>
          <p:nvPr userDrawn="1"/>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a:t>
            </a:fld>
            <a:endParaRPr lang="en-IN" dirty="0"/>
          </a:p>
        </p:txBody>
      </p:sp>
      <p:sp>
        <p:nvSpPr>
          <p:cNvPr id="18" name="Oval 17">
            <a:extLst>
              <a:ext uri="{FF2B5EF4-FFF2-40B4-BE49-F238E27FC236}">
                <a16:creationId xmlns:a16="http://schemas.microsoft.com/office/drawing/2014/main" id="{9908D209-98BF-2A4B-8298-8ECBD9E9DA5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EB6C49EE-74EB-734C-ADC5-B157448EAC83}"/>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92A4171B-28D4-784C-BD71-4A2D84F793E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1" name="Oval 20">
            <a:extLst>
              <a:ext uri="{FF2B5EF4-FFF2-40B4-BE49-F238E27FC236}">
                <a16:creationId xmlns:a16="http://schemas.microsoft.com/office/drawing/2014/main" id="{B778F22A-8EA5-CB4E-A80D-9B523B637ADF}"/>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2" name="Oval 21">
            <a:extLst>
              <a:ext uri="{FF2B5EF4-FFF2-40B4-BE49-F238E27FC236}">
                <a16:creationId xmlns:a16="http://schemas.microsoft.com/office/drawing/2014/main" id="{38298B80-281F-9B47-8E7B-22546316352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A738F259-801C-0A4D-BB5F-2913FC195DB0}"/>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05109AEC-F46C-9343-8876-241CA7F0CF01}"/>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6" name="Oval 35">
            <a:extLst>
              <a:ext uri="{FF2B5EF4-FFF2-40B4-BE49-F238E27FC236}">
                <a16:creationId xmlns:a16="http://schemas.microsoft.com/office/drawing/2014/main" id="{63965890-881F-0548-9AA6-6BEDB629FF4A}"/>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C8A682B1-016E-8448-9F6D-DA4F5A7FD212}"/>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8" name="TextBox 37">
            <a:extLst>
              <a:ext uri="{FF2B5EF4-FFF2-40B4-BE49-F238E27FC236}">
                <a16:creationId xmlns:a16="http://schemas.microsoft.com/office/drawing/2014/main" id="{AF073868-2303-4649-B151-B5A1C678C25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7" name="Footer Placeholder 4">
            <a:extLst>
              <a:ext uri="{FF2B5EF4-FFF2-40B4-BE49-F238E27FC236}">
                <a16:creationId xmlns:a16="http://schemas.microsoft.com/office/drawing/2014/main" id="{8E51ABC6-722D-AE40-BF6A-71179F5BF15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5" name="Rectangle">
            <a:extLst>
              <a:ext uri="{FF2B5EF4-FFF2-40B4-BE49-F238E27FC236}">
                <a16:creationId xmlns:a16="http://schemas.microsoft.com/office/drawing/2014/main" id="{5F1593E0-C9DB-A34D-A37F-5F91CD76862C}"/>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pic>
        <p:nvPicPr>
          <p:cNvPr id="28" name="Picture 27">
            <a:extLst>
              <a:ext uri="{FF2B5EF4-FFF2-40B4-BE49-F238E27FC236}">
                <a16:creationId xmlns:a16="http://schemas.microsoft.com/office/drawing/2014/main" id="{29A265A8-3ECE-064E-8900-221003CE633C}"/>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3505623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Righ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8FD5DEF-8845-E346-A3B7-5EF31727D72E}"/>
              </a:ext>
            </a:extLst>
          </p:cNvPr>
          <p:cNvSpPr>
            <a:spLocks noGrp="1"/>
          </p:cNvSpPr>
          <p:nvPr>
            <p:ph type="pic" sz="quarter" idx="13"/>
          </p:nvPr>
        </p:nvSpPr>
        <p:spPr>
          <a:xfrm>
            <a:off x="5925312" y="0"/>
            <a:ext cx="6305119" cy="6884988"/>
          </a:xfrm>
          <a:solidFill>
            <a:schemeClr val="bg1">
              <a:lumMod val="50000"/>
            </a:schemeClr>
          </a:solidFill>
        </p:spPr>
        <p:txBody>
          <a:bodyPr/>
          <a:lstStyle>
            <a:lvl1pPr marL="0" indent="0">
              <a:buNone/>
              <a:defRPr>
                <a:noFill/>
              </a:defRPr>
            </a:lvl1pPr>
          </a:lstStyle>
          <a:p>
            <a:r>
              <a:rPr lang="en-US"/>
              <a:t>Click icon to add picture</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9" name="Title 1">
            <a:extLst>
              <a:ext uri="{FF2B5EF4-FFF2-40B4-BE49-F238E27FC236}">
                <a16:creationId xmlns:a16="http://schemas.microsoft.com/office/drawing/2014/main" id="{3E7C1AFB-42A8-7C43-8A0A-F4D5B06C7553}"/>
              </a:ext>
            </a:extLst>
          </p:cNvPr>
          <p:cNvSpPr>
            <a:spLocks noGrp="1"/>
          </p:cNvSpPr>
          <p:nvPr>
            <p:ph type="title"/>
          </p:nvPr>
        </p:nvSpPr>
        <p:spPr>
          <a:xfrm>
            <a:off x="609601" y="366047"/>
            <a:ext cx="4968240" cy="1508126"/>
          </a:xfrm>
          <a:prstGeom prst="rect">
            <a:avLst/>
          </a:prstGeom>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995CB6CA-D25C-644C-9DDA-C9C031EB14CA}"/>
              </a:ext>
            </a:extLst>
          </p:cNvPr>
          <p:cNvSpPr>
            <a:spLocks noGrp="1"/>
          </p:cNvSpPr>
          <p:nvPr>
            <p:ph type="body" sz="quarter" idx="12"/>
          </p:nvPr>
        </p:nvSpPr>
        <p:spPr>
          <a:xfrm>
            <a:off x="609600" y="2198913"/>
            <a:ext cx="4968240" cy="4136799"/>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Oval 16">
            <a:extLst>
              <a:ext uri="{FF2B5EF4-FFF2-40B4-BE49-F238E27FC236}">
                <a16:creationId xmlns:a16="http://schemas.microsoft.com/office/drawing/2014/main" id="{823F7FCB-6635-8547-A913-042F71665ECE}"/>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84C5EAA-9890-6D4F-B6DD-06E08EC943C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BB514545-6D0C-734A-9600-67C80E4F962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1D795F89-F616-B045-A0F1-65C5B7C1C16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06854A1C-013F-CD42-A9D1-FDBB4C667153}"/>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09422DF1-0EFA-C742-BB28-AAF9C6054EA1}"/>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B78A4FCD-EC75-884E-AFE1-DE4786E9B4A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2" name="Oval 31">
            <a:extLst>
              <a:ext uri="{FF2B5EF4-FFF2-40B4-BE49-F238E27FC236}">
                <a16:creationId xmlns:a16="http://schemas.microsoft.com/office/drawing/2014/main" id="{E0ECCD77-613C-5543-B304-CB32BE0607B5}"/>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C93EA8AD-0425-A242-AD86-5A3F4710A1F8}"/>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4" name="TextBox 33">
            <a:extLst>
              <a:ext uri="{FF2B5EF4-FFF2-40B4-BE49-F238E27FC236}">
                <a16:creationId xmlns:a16="http://schemas.microsoft.com/office/drawing/2014/main" id="{F77D096F-E9B5-AA45-BCC4-A3F00ECC15DF}"/>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FCC531F1-94DC-5846-B783-81E4F7B3D18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1" name="Picture 20">
            <a:extLst>
              <a:ext uri="{FF2B5EF4-FFF2-40B4-BE49-F238E27FC236}">
                <a16:creationId xmlns:a16="http://schemas.microsoft.com/office/drawing/2014/main" id="{8A4F94BF-A772-AC48-B5A7-5FBACF8733E0}"/>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4" name="Picture 23">
            <a:extLst>
              <a:ext uri="{FF2B5EF4-FFF2-40B4-BE49-F238E27FC236}">
                <a16:creationId xmlns:a16="http://schemas.microsoft.com/office/drawing/2014/main" id="{B295EA3E-423D-EE4B-A1D4-2CC9DF1734C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122641983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Top">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3" name="Picture Placeholder 2">
            <a:extLst>
              <a:ext uri="{FF2B5EF4-FFF2-40B4-BE49-F238E27FC236}">
                <a16:creationId xmlns:a16="http://schemas.microsoft.com/office/drawing/2014/main" id="{61E50E3B-71A1-7143-B226-BC52CDEF4081}"/>
              </a:ext>
            </a:extLst>
          </p:cNvPr>
          <p:cNvSpPr>
            <a:spLocks noGrp="1"/>
          </p:cNvSpPr>
          <p:nvPr>
            <p:ph type="pic" sz="quarter" idx="10"/>
          </p:nvPr>
        </p:nvSpPr>
        <p:spPr>
          <a:xfrm>
            <a:off x="-42430" y="0"/>
            <a:ext cx="12230432" cy="4297363"/>
          </a:xfrm>
          <a:solidFill>
            <a:schemeClr val="bg1">
              <a:lumMod val="50000"/>
            </a:schemeClr>
          </a:solidFill>
        </p:spPr>
        <p:txBody>
          <a:bodyPr/>
          <a:lstStyle>
            <a:lvl1pPr>
              <a:defRPr>
                <a:no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6A4B1AF3-67B6-7549-90E1-391138404C9D}"/>
              </a:ext>
            </a:extLst>
          </p:cNvPr>
          <p:cNvSpPr>
            <a:spLocks noGrp="1"/>
          </p:cNvSpPr>
          <p:nvPr>
            <p:ph type="title"/>
          </p:nvPr>
        </p:nvSpPr>
        <p:spPr>
          <a:xfrm>
            <a:off x="810000" y="4800600"/>
            <a:ext cx="10561418" cy="566738"/>
          </a:xfrm>
        </p:spPr>
        <p:txBody>
          <a:bodyPr anchor="b">
            <a:normAutofit/>
          </a:bodyPr>
          <a:lstStyle>
            <a:lvl1pPr algn="l">
              <a:defRPr sz="2400" b="0">
                <a:solidFill>
                  <a:schemeClr val="tx1">
                    <a:lumMod val="85000"/>
                    <a:lumOff val="15000"/>
                  </a:schemeClr>
                </a:solidFill>
              </a:defRPr>
            </a:lvl1pPr>
          </a:lstStyle>
          <a:p>
            <a:r>
              <a:rPr lang="en-US" dirty="0"/>
              <a:t>Click to edit Master title style</a:t>
            </a:r>
          </a:p>
        </p:txBody>
      </p:sp>
      <p:sp>
        <p:nvSpPr>
          <p:cNvPr id="10" name="Text Placeholder 3">
            <a:extLst>
              <a:ext uri="{FF2B5EF4-FFF2-40B4-BE49-F238E27FC236}">
                <a16:creationId xmlns:a16="http://schemas.microsoft.com/office/drawing/2014/main" id="{4ED528F5-3E4C-C645-AA07-F1CE93C10175}"/>
              </a:ext>
            </a:extLst>
          </p:cNvPr>
          <p:cNvSpPr>
            <a:spLocks noGrp="1"/>
          </p:cNvSpPr>
          <p:nvPr>
            <p:ph type="body" sz="half" idx="11"/>
          </p:nvPr>
        </p:nvSpPr>
        <p:spPr>
          <a:xfrm>
            <a:off x="810000" y="5367338"/>
            <a:ext cx="10561418" cy="493712"/>
          </a:xfrm>
        </p:spPr>
        <p:txBody>
          <a:bodyPr>
            <a:normAutofit/>
          </a:bodyPr>
          <a:lstStyle>
            <a:lvl1pPr marL="0" indent="0">
              <a:buNone/>
              <a:defRPr sz="12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7" name="Oval 16">
            <a:extLst>
              <a:ext uri="{FF2B5EF4-FFF2-40B4-BE49-F238E27FC236}">
                <a16:creationId xmlns:a16="http://schemas.microsoft.com/office/drawing/2014/main" id="{46B0CBD1-34C8-DA42-9F50-61C10F7A0E0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422BA68C-503B-F348-9865-CE71E28D303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2C885681-6F08-F34A-91C1-1CCA0A3A9BD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A61E0FD0-C7A1-F442-8BF9-9AAFDD98CED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F5FBBC50-F96B-8A46-AD87-A9EF28413F10}"/>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8D2F63F-8326-1B46-957C-930CAA61C76C}"/>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6F206250-E97E-0943-8036-5AD1C0F9E728}"/>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519B677C-CE8F-2D44-A748-C339BF7F525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6CA763AF-8998-DE4A-84AF-BB772C446EEB}"/>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19FC6FB5-83E4-834D-B047-49459EDAF9A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2" name="Footer Placeholder 4">
            <a:extLst>
              <a:ext uri="{FF2B5EF4-FFF2-40B4-BE49-F238E27FC236}">
                <a16:creationId xmlns:a16="http://schemas.microsoft.com/office/drawing/2014/main" id="{34387320-F11C-1C4A-8DFF-F21E5E7026E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bg2">
                    <a:lumMod val="75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3829CEF4-3AF8-184B-95F2-0FC5EAC2EA0A}"/>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1" name="Picture 20">
            <a:extLst>
              <a:ext uri="{FF2B5EF4-FFF2-40B4-BE49-F238E27FC236}">
                <a16:creationId xmlns:a16="http://schemas.microsoft.com/office/drawing/2014/main" id="{38107E3C-871C-F844-B04A-4891E2CD262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36943" y="469958"/>
            <a:ext cx="1078963" cy="420346"/>
          </a:xfrm>
          <a:prstGeom prst="rect">
            <a:avLst/>
          </a:prstGeom>
        </p:spPr>
      </p:pic>
    </p:spTree>
    <p:extLst>
      <p:ext uri="{BB962C8B-B14F-4D97-AF65-F5344CB8AC3E}">
        <p14:creationId xmlns:p14="http://schemas.microsoft.com/office/powerpoint/2010/main" val="90511557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xfrm>
            <a:off x="11946249" y="6642855"/>
            <a:ext cx="245751" cy="225709"/>
          </a:xfrm>
          <a:prstGeom prst="rect">
            <a:avLst/>
          </a:prstGeom>
          <a:ln w="12700">
            <a:miter lim="400000"/>
          </a:ln>
        </p:spPr>
        <p:txBody>
          <a:bodyPr wrap="none" lIns="45719" rIns="45719">
            <a:spAutoFit/>
          </a:bodyPr>
          <a:lstStyle>
            <a:lvl1pPr>
              <a:defRPr sz="1100">
                <a:solidFill>
                  <a:srgbClr val="929292"/>
                </a:solidFill>
              </a:defRPr>
            </a:lvl1pPr>
          </a:lstStyle>
          <a:p>
            <a:fld id="{86CB4B4D-7CA3-9044-876B-883B54F8677D}" type="slidenum">
              <a:rPr/>
              <a:pPr/>
              <a:t>‹#›</a:t>
            </a:fld>
            <a:endParaRPr dirty="0"/>
          </a:p>
        </p:txBody>
      </p:sp>
      <p:sp>
        <p:nvSpPr>
          <p:cNvPr id="15" name="Title Placeholder 1">
            <a:extLst>
              <a:ext uri="{FF2B5EF4-FFF2-40B4-BE49-F238E27FC236}">
                <a16:creationId xmlns:a16="http://schemas.microsoft.com/office/drawing/2014/main" id="{ACB1658E-5C68-CB43-BACB-788A5B6410CF}"/>
              </a:ext>
            </a:extLst>
          </p:cNvPr>
          <p:cNvSpPr>
            <a:spLocks noGrp="1"/>
          </p:cNvSpPr>
          <p:nvPr>
            <p:ph type="title"/>
          </p:nvPr>
        </p:nvSpPr>
        <p:spPr>
          <a:xfrm>
            <a:off x="810000" y="447188"/>
            <a:ext cx="10571998" cy="970450"/>
          </a:xfrm>
          <a:prstGeom prst="rect">
            <a:avLst/>
          </a:prstGeom>
          <a:effectLst/>
        </p:spPr>
        <p:txBody>
          <a:bodyPr vert="horz" lIns="91440" tIns="45720" rIns="91440" bIns="45720" rtlCol="0" anchor="ctr">
            <a:noAutofit/>
          </a:bodyPr>
          <a:lstStyle/>
          <a:p>
            <a:r>
              <a:rPr lang="en-US" dirty="0"/>
              <a:t>Click to edit Master title style</a:t>
            </a:r>
          </a:p>
        </p:txBody>
      </p:sp>
      <p:sp>
        <p:nvSpPr>
          <p:cNvPr id="16" name="Text Placeholder 2">
            <a:extLst>
              <a:ext uri="{FF2B5EF4-FFF2-40B4-BE49-F238E27FC236}">
                <a16:creationId xmlns:a16="http://schemas.microsoft.com/office/drawing/2014/main" id="{9DDF0C4F-9045-3548-9802-128CB5B0C295}"/>
              </a:ext>
            </a:extLst>
          </p:cNvPr>
          <p:cNvSpPr>
            <a:spLocks noGrp="1"/>
          </p:cNvSpPr>
          <p:nvPr>
            <p:ph type="body" idx="1"/>
          </p:nvPr>
        </p:nvSpPr>
        <p:spPr>
          <a:xfrm>
            <a:off x="818713" y="1906476"/>
            <a:ext cx="10563285" cy="3674397"/>
          </a:xfrm>
          <a:prstGeom prst="rect">
            <a:avLst/>
          </a:prstGeom>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Date Placeholder 3">
            <a:extLst>
              <a:ext uri="{FF2B5EF4-FFF2-40B4-BE49-F238E27FC236}">
                <a16:creationId xmlns:a16="http://schemas.microsoft.com/office/drawing/2014/main" id="{82CF39F0-44BA-E647-AA99-658BDDE798D9}"/>
              </a:ext>
            </a:extLst>
          </p:cNvPr>
          <p:cNvSpPr>
            <a:spLocks noGrp="1"/>
          </p:cNvSpPr>
          <p:nvPr>
            <p:ph type="dt" sz="half" idx="2"/>
          </p:nvPr>
        </p:nvSpPr>
        <p:spPr>
          <a:xfrm>
            <a:off x="8771467" y="749850"/>
            <a:ext cx="2351122" cy="365125"/>
          </a:xfrm>
          <a:prstGeom prst="rect">
            <a:avLst/>
          </a:prstGeom>
        </p:spPr>
        <p:txBody>
          <a:bodyPr vert="horz" lIns="91440" tIns="45720" rIns="91440" bIns="45720" rtlCol="0" anchor="b"/>
          <a:lstStyle>
            <a:lvl1pPr algn="r">
              <a:defRPr sz="2000">
                <a:solidFill>
                  <a:schemeClr val="tx1">
                    <a:lumMod val="85000"/>
                    <a:lumOff val="15000"/>
                  </a:schemeClr>
                </a:solidFill>
              </a:defRPr>
            </a:lvl1pPr>
          </a:lstStyle>
          <a:p>
            <a:fld id="{0AC1B52D-7485-264C-B4F3-6A96EBB94E64}" type="datetime3">
              <a:rPr lang="en-IN" smtClean="0"/>
              <a:pPr/>
              <a:t>5 April 2021</a:t>
            </a:fld>
            <a:endParaRPr lang="en-US" dirty="0"/>
          </a:p>
        </p:txBody>
      </p:sp>
      <p:sp>
        <p:nvSpPr>
          <p:cNvPr id="2" name="Oval 1">
            <a:extLst>
              <a:ext uri="{FF2B5EF4-FFF2-40B4-BE49-F238E27FC236}">
                <a16:creationId xmlns:a16="http://schemas.microsoft.com/office/drawing/2014/main" id="{A307519A-E37F-4748-9265-06035F60EDA4}"/>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9" name="Oval 8">
            <a:extLst>
              <a:ext uri="{FF2B5EF4-FFF2-40B4-BE49-F238E27FC236}">
                <a16:creationId xmlns:a16="http://schemas.microsoft.com/office/drawing/2014/main" id="{3401688B-5BBF-494D-A11B-601370B2C360}"/>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a:extLst>
              <a:ext uri="{FF2B5EF4-FFF2-40B4-BE49-F238E27FC236}">
                <a16:creationId xmlns:a16="http://schemas.microsoft.com/office/drawing/2014/main" id="{FA4F81A8-2C73-3246-8DF2-B7994515FA8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3" name="Oval 12">
            <a:extLst>
              <a:ext uri="{FF2B5EF4-FFF2-40B4-BE49-F238E27FC236}">
                <a16:creationId xmlns:a16="http://schemas.microsoft.com/office/drawing/2014/main" id="{EA9F8BC5-62B8-154A-8456-2FF4CA07D3B9}"/>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07783601-7305-E24D-BE5B-DCE43F9C003B}"/>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2F196B8D-1B4E-4B47-9FDA-4B816603B824}"/>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 name="TextBox 2">
            <a:extLst>
              <a:ext uri="{FF2B5EF4-FFF2-40B4-BE49-F238E27FC236}">
                <a16:creationId xmlns:a16="http://schemas.microsoft.com/office/drawing/2014/main" id="{8A5BE025-9E92-B24D-B3B5-E5C787C7D03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19" name="Oval 18">
            <a:extLst>
              <a:ext uri="{FF2B5EF4-FFF2-40B4-BE49-F238E27FC236}">
                <a16:creationId xmlns:a16="http://schemas.microsoft.com/office/drawing/2014/main" id="{E03F16BB-3F8A-7744-842C-5CEE50C7ECC4}"/>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TextBox 19">
            <a:extLst>
              <a:ext uri="{FF2B5EF4-FFF2-40B4-BE49-F238E27FC236}">
                <a16:creationId xmlns:a16="http://schemas.microsoft.com/office/drawing/2014/main" id="{B8B9ED89-C260-6545-B790-2DD3B26ED52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21" name="TextBox 20">
            <a:extLst>
              <a:ext uri="{FF2B5EF4-FFF2-40B4-BE49-F238E27FC236}">
                <a16:creationId xmlns:a16="http://schemas.microsoft.com/office/drawing/2014/main" id="{D1699DF4-495D-5342-BA47-C4329DE33F7D}"/>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BF94B498-FE55-AB43-864B-02ED9B508FED}"/>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3705404239"/>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15" r:id="rId3"/>
    <p:sldLayoutId id="2147483710" r:id="rId4"/>
    <p:sldLayoutId id="2147483708" r:id="rId5"/>
    <p:sldLayoutId id="2147483720" r:id="rId6"/>
    <p:sldLayoutId id="2147483713" r:id="rId7"/>
    <p:sldLayoutId id="2147483716" r:id="rId8"/>
    <p:sldLayoutId id="2147483717" r:id="rId9"/>
    <p:sldLayoutId id="2147483718" r:id="rId10"/>
    <p:sldLayoutId id="2147483719" r:id="rId11"/>
  </p:sldLayoutIdLst>
  <p:transition spd="med"/>
  <p:hf hdr="0"/>
  <p:txStyles>
    <p:titleStyle>
      <a:lvl1pPr marL="0" marR="0" indent="0" algn="l" defTabSz="914400" rtl="0" eaLnBrk="1" latinLnBrk="0" hangingPunct="1">
        <a:lnSpc>
          <a:spcPct val="100000"/>
        </a:lnSpc>
        <a:spcBef>
          <a:spcPts val="0"/>
        </a:spcBef>
        <a:spcAft>
          <a:spcPts val="0"/>
        </a:spcAft>
        <a:buClrTx/>
        <a:buSzTx/>
        <a:buFontTx/>
        <a:buNone/>
        <a:tabLst/>
        <a:defRPr sz="4000" b="1" i="0" u="none" strike="noStrike" cap="none" spc="0" baseline="0">
          <a:ln>
            <a:noFill/>
          </a:ln>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sym typeface="Calibri Light"/>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1pPr>
      <a:lvl2pPr marL="0" marR="0" indent="457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2pPr>
      <a:lvl3pPr marL="0" marR="0" indent="914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3pPr>
      <a:lvl4pPr marL="0" marR="0" indent="1371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4pPr>
      <a:lvl5pPr marL="0" marR="0" indent="18288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5pPr>
      <a:lvl6pPr marL="0" marR="0" indent="22860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6pPr>
      <a:lvl7pPr marL="0" marR="0" indent="2743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7pPr>
      <a:lvl8pPr marL="0" marR="0" indent="3200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8pPr>
      <a:lvl9pPr marL="0" marR="0" indent="3657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package" Target="../embeddings/Microsoft_Word_Document3.docx"/><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package" Target="../embeddings/Microsoft_Word_Document4.docx"/><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Word_Document.docx"/><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package" Target="../embeddings/Microsoft_Word_Document1.docx"/><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package" Target="../embeddings/Microsoft_Word_Document2.docx"/><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B17A6B-AA9B-1C4A-BFE4-731C53BEA7D8}"/>
              </a:ext>
            </a:extLst>
          </p:cNvPr>
          <p:cNvSpPr>
            <a:spLocks noGrp="1"/>
          </p:cNvSpPr>
          <p:nvPr>
            <p:ph type="title"/>
          </p:nvPr>
        </p:nvSpPr>
        <p:spPr>
          <a:xfrm>
            <a:off x="250649" y="2009027"/>
            <a:ext cx="7820259" cy="2814411"/>
          </a:xfrm>
        </p:spPr>
        <p:txBody>
          <a:bodyPr/>
          <a:lstStyle/>
          <a:p>
            <a:pPr fontAlgn="base"/>
            <a:r>
              <a:rPr lang="en-US" sz="4400" dirty="0"/>
              <a:t>CEIR </a:t>
            </a:r>
            <a:br>
              <a:rPr lang="en-US" sz="4400" dirty="0"/>
            </a:br>
            <a:br>
              <a:rPr lang="en-US" sz="4400" dirty="0"/>
            </a:br>
            <a:r>
              <a:rPr lang="en-US" sz="3200" dirty="0"/>
              <a:t>Consignment Feature -Training Manual</a:t>
            </a:r>
            <a:endParaRPr lang="en-IN" sz="3200" dirty="0"/>
          </a:p>
        </p:txBody>
      </p:sp>
      <p:sp>
        <p:nvSpPr>
          <p:cNvPr id="5" name="Footer Placeholder 4">
            <a:extLst>
              <a:ext uri="{FF2B5EF4-FFF2-40B4-BE49-F238E27FC236}">
                <a16:creationId xmlns:a16="http://schemas.microsoft.com/office/drawing/2014/main" id="{299EF076-EAE8-8247-8839-32CF1F995506}"/>
              </a:ext>
            </a:extLst>
          </p:cNvPr>
          <p:cNvSpPr>
            <a:spLocks noGrp="1"/>
          </p:cNvSpPr>
          <p:nvPr>
            <p:ph type="ftr" sz="quarter" idx="3"/>
          </p:nvPr>
        </p:nvSpPr>
        <p:spPr/>
        <p:txBody>
          <a:bodyPr/>
          <a:lstStyle/>
          <a:p>
            <a:r>
              <a:rPr lang="en-US" dirty="0"/>
              <a:t>© 2019-2020 </a:t>
            </a:r>
            <a:r>
              <a:rPr lang="en-IN" dirty="0" err="1"/>
              <a:t>Sterlite</a:t>
            </a:r>
            <a:r>
              <a:rPr lang="en-IN"/>
              <a:t> Technologies Limited</a:t>
            </a:r>
            <a:endParaRPr lang="en-US" dirty="0"/>
          </a:p>
        </p:txBody>
      </p:sp>
      <p:pic>
        <p:nvPicPr>
          <p:cNvPr id="8" name="Picture Placeholder 7">
            <a:extLst>
              <a:ext uri="{FF2B5EF4-FFF2-40B4-BE49-F238E27FC236}">
                <a16:creationId xmlns:a16="http://schemas.microsoft.com/office/drawing/2014/main" id="{30A63DC5-559E-0D46-8DE6-1089F24AD316}"/>
              </a:ext>
            </a:extLst>
          </p:cNvPr>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a:stretch>
            <a:fillRect/>
          </a:stretch>
        </p:blipFill>
        <p:spPr>
          <a:xfrm>
            <a:off x="7321078" y="491792"/>
            <a:ext cx="4058445" cy="5848882"/>
          </a:xfrm>
        </p:spPr>
      </p:pic>
    </p:spTree>
    <p:extLst>
      <p:ext uri="{BB962C8B-B14F-4D97-AF65-F5344CB8AC3E}">
        <p14:creationId xmlns:p14="http://schemas.microsoft.com/office/powerpoint/2010/main" val="111892276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3C3E630-A265-41AB-937F-37F671084AD5}"/>
              </a:ext>
            </a:extLst>
          </p:cNvPr>
          <p:cNvPicPr>
            <a:picLocks noChangeAspect="1"/>
          </p:cNvPicPr>
          <p:nvPr/>
        </p:nvPicPr>
        <p:blipFill>
          <a:blip r:embed="rId2"/>
          <a:stretch>
            <a:fillRect/>
          </a:stretch>
        </p:blipFill>
        <p:spPr>
          <a:xfrm>
            <a:off x="1035139" y="1261560"/>
            <a:ext cx="10245392" cy="4846213"/>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View All Consignment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Oval Callout 5"/>
          <p:cNvSpPr/>
          <p:nvPr/>
        </p:nvSpPr>
        <p:spPr>
          <a:xfrm>
            <a:off x="8903338" y="499411"/>
            <a:ext cx="1261108" cy="476069"/>
          </a:xfrm>
          <a:prstGeom prst="wedgeEllipseCallout">
            <a:avLst>
              <a:gd name="adj1" fmla="val 55147"/>
              <a:gd name="adj2" fmla="val 11441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mn-lt"/>
                <a:ea typeface="+mn-ea"/>
                <a:cs typeface="+mn-cs"/>
                <a:sym typeface="Calibri"/>
              </a:rPr>
              <a:t>Register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8" name="Oval Callout 7"/>
          <p:cNvSpPr/>
          <p:nvPr/>
        </p:nvSpPr>
        <p:spPr>
          <a:xfrm>
            <a:off x="4970685" y="737309"/>
            <a:ext cx="1125315" cy="476069"/>
          </a:xfrm>
          <a:prstGeom prst="wedgeEllipseCallout">
            <a:avLst>
              <a:gd name="adj1" fmla="val -113946"/>
              <a:gd name="adj2" fmla="val 133604"/>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mn-lt"/>
                <a:ea typeface="+mn-ea"/>
                <a:cs typeface="+mn-cs"/>
                <a:sym typeface="Calibri"/>
              </a:rPr>
              <a:t>Filters</a:t>
            </a:r>
            <a:endParaRPr kumimoji="0" lang="en-US" b="0" i="0" u="none" strike="noStrike" cap="none" spc="0" normalizeH="0" baseline="0" dirty="0">
              <a:ln>
                <a:noFill/>
              </a:ln>
              <a:solidFill>
                <a:srgbClr val="000000"/>
              </a:solidFill>
              <a:effectLst/>
              <a:uFillTx/>
              <a:latin typeface="+mn-lt"/>
              <a:ea typeface="+mn-ea"/>
              <a:cs typeface="+mn-cs"/>
              <a:sym typeface="Calibri"/>
            </a:endParaRPr>
          </a:p>
        </p:txBody>
      </p:sp>
      <p:sp>
        <p:nvSpPr>
          <p:cNvPr id="9" name="Oval Callout 8"/>
          <p:cNvSpPr/>
          <p:nvPr/>
        </p:nvSpPr>
        <p:spPr>
          <a:xfrm>
            <a:off x="3550949" y="2428215"/>
            <a:ext cx="845205" cy="432789"/>
          </a:xfrm>
          <a:prstGeom prst="wedgeEllipseCallout">
            <a:avLst>
              <a:gd name="adj1" fmla="val -130294"/>
              <a:gd name="adj2" fmla="val 4189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Calibri"/>
              </a:rPr>
              <a:t>Export</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0" name="Oval Callout 9"/>
          <p:cNvSpPr/>
          <p:nvPr/>
        </p:nvSpPr>
        <p:spPr>
          <a:xfrm>
            <a:off x="4213082" y="5924446"/>
            <a:ext cx="1882918" cy="822302"/>
          </a:xfrm>
          <a:prstGeom prst="wedgeEllipseCallout">
            <a:avLst>
              <a:gd name="adj1" fmla="val -44465"/>
              <a:gd name="adj2" fmla="val -126861"/>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600" dirty="0"/>
              <a:t>View All Consignment</a:t>
            </a:r>
            <a:endParaRPr kumimoji="0" lang="en-US" sz="1600" b="0" i="0" u="none" strike="noStrike" cap="none" spc="0" normalizeH="0" baseline="0" dirty="0">
              <a:ln>
                <a:noFill/>
              </a:ln>
              <a:solidFill>
                <a:srgbClr val="000000"/>
              </a:solidFill>
              <a:effectLst/>
              <a:uFillTx/>
              <a:latin typeface="+mn-lt"/>
              <a:ea typeface="+mn-ea"/>
              <a:cs typeface="+mn-cs"/>
              <a:sym typeface="Calibri"/>
            </a:endParaRPr>
          </a:p>
        </p:txBody>
      </p:sp>
      <p:sp>
        <p:nvSpPr>
          <p:cNvPr id="11" name="Oval Callout 10"/>
          <p:cNvSpPr/>
          <p:nvPr/>
        </p:nvSpPr>
        <p:spPr>
          <a:xfrm>
            <a:off x="10730735" y="5079377"/>
            <a:ext cx="1193433" cy="1644607"/>
          </a:xfrm>
          <a:prstGeom prst="wedgeEllipseCallout">
            <a:avLst>
              <a:gd name="adj1" fmla="val -111390"/>
              <a:gd name="adj2" fmla="val -6950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Calibri"/>
              </a:rPr>
              <a:t>Action like View, Edit,</a:t>
            </a:r>
            <a:r>
              <a:rPr kumimoji="0" lang="en-US" sz="1400" b="0" i="0" u="none" strike="noStrike" cap="none" spc="0" normalizeH="0" dirty="0">
                <a:ln>
                  <a:noFill/>
                </a:ln>
                <a:solidFill>
                  <a:srgbClr val="000000"/>
                </a:solidFill>
                <a:effectLst/>
                <a:uFillTx/>
                <a:latin typeface="+mn-lt"/>
                <a:ea typeface="+mn-ea"/>
                <a:cs typeface="+mn-cs"/>
                <a:sym typeface="Calibri"/>
              </a:rPr>
              <a:t> Delete, History</a:t>
            </a:r>
            <a:endParaRPr kumimoji="0" lang="en-US" sz="1400" b="0" i="0" u="none" strike="noStrike" cap="none" spc="0" normalizeH="0" baseline="0" dirty="0">
              <a:ln>
                <a:noFill/>
              </a:ln>
              <a:solidFill>
                <a:srgbClr val="000000"/>
              </a:solidFill>
              <a:effectLst/>
              <a:uFillTx/>
              <a:latin typeface="+mn-lt"/>
              <a:ea typeface="+mn-ea"/>
              <a:cs typeface="+mn-cs"/>
              <a:sym typeface="Calibri"/>
            </a:endParaRPr>
          </a:p>
        </p:txBody>
      </p:sp>
      <p:sp>
        <p:nvSpPr>
          <p:cNvPr id="14" name="Oval Callout 8">
            <a:extLst>
              <a:ext uri="{FF2B5EF4-FFF2-40B4-BE49-F238E27FC236}">
                <a16:creationId xmlns:a16="http://schemas.microsoft.com/office/drawing/2014/main" id="{12E79A1C-F4E8-4EEC-839F-B87BC906940E}"/>
              </a:ext>
            </a:extLst>
          </p:cNvPr>
          <p:cNvSpPr/>
          <p:nvPr/>
        </p:nvSpPr>
        <p:spPr>
          <a:xfrm>
            <a:off x="77355" y="1879276"/>
            <a:ext cx="911469" cy="649185"/>
          </a:xfrm>
          <a:prstGeom prst="wedgeEllipseCallout">
            <a:avLst>
              <a:gd name="adj1" fmla="val 98017"/>
              <a:gd name="adj2" fmla="val 86589"/>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n-lt"/>
                <a:ea typeface="+mn-ea"/>
                <a:cs typeface="+mn-cs"/>
                <a:sym typeface="Calibri"/>
              </a:rPr>
              <a:t>Clear all filters</a:t>
            </a:r>
          </a:p>
        </p:txBody>
      </p:sp>
    </p:spTree>
    <p:extLst>
      <p:ext uri="{BB962C8B-B14F-4D97-AF65-F5344CB8AC3E}">
        <p14:creationId xmlns:p14="http://schemas.microsoft.com/office/powerpoint/2010/main" val="135722106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Action List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376351952"/>
              </p:ext>
            </p:extLst>
          </p:nvPr>
        </p:nvGraphicFramePr>
        <p:xfrm>
          <a:off x="623888" y="1073150"/>
          <a:ext cx="9988550" cy="5029200"/>
        </p:xfrm>
        <a:graphic>
          <a:graphicData uri="http://schemas.openxmlformats.org/presentationml/2006/ole">
            <mc:AlternateContent xmlns:mc="http://schemas.openxmlformats.org/markup-compatibility/2006">
              <mc:Choice xmlns:v="urn:schemas-microsoft-com:vml" Requires="v">
                <p:oleObj name="Document" r:id="rId2" imgW="8361404" imgH="4529164" progId="Word.Document.12">
                  <p:embed/>
                </p:oleObj>
              </mc:Choice>
              <mc:Fallback>
                <p:oleObj name="Document" r:id="rId2" imgW="8361404" imgH="4529164" progId="Word.Document.12">
                  <p:embed/>
                  <p:pic>
                    <p:nvPicPr>
                      <p:cNvPr id="0" name=""/>
                      <p:cNvPicPr/>
                      <p:nvPr/>
                    </p:nvPicPr>
                    <p:blipFill>
                      <a:blip r:embed="rId3"/>
                      <a:stretch>
                        <a:fillRect/>
                      </a:stretch>
                    </p:blipFill>
                    <p:spPr>
                      <a:xfrm>
                        <a:off x="623888" y="1073150"/>
                        <a:ext cx="9988550" cy="5029200"/>
                      </a:xfrm>
                      <a:prstGeom prst="rect">
                        <a:avLst/>
                      </a:prstGeom>
                    </p:spPr>
                  </p:pic>
                </p:oleObj>
              </mc:Fallback>
            </mc:AlternateContent>
          </a:graphicData>
        </a:graphic>
      </p:graphicFrame>
      <p:sp>
        <p:nvSpPr>
          <p:cNvPr id="7" name="Oval Callout 6"/>
          <p:cNvSpPr/>
          <p:nvPr/>
        </p:nvSpPr>
        <p:spPr>
          <a:xfrm>
            <a:off x="10075225" y="3909815"/>
            <a:ext cx="1971818" cy="2207237"/>
          </a:xfrm>
          <a:prstGeom prst="wedgeEllipseCallout">
            <a:avLst>
              <a:gd name="adj1" fmla="val -86532"/>
              <a:gd name="adj2" fmla="val -64025"/>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Actio</a:t>
            </a:r>
            <a:r>
              <a:rPr lang="en-US" sz="1600" dirty="0">
                <a:latin typeface="Arial" panose="020B0604020202020204" pitchFamily="34" charset="0"/>
                <a:cs typeface="Arial" panose="020B0604020202020204" pitchFamily="34" charset="0"/>
              </a:rPr>
              <a:t>n are enabled / disabled based on the state of the consignment. </a:t>
            </a:r>
            <a:endPar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Tree>
    <p:extLst>
      <p:ext uri="{BB962C8B-B14F-4D97-AF65-F5344CB8AC3E}">
        <p14:creationId xmlns:p14="http://schemas.microsoft.com/office/powerpoint/2010/main" val="71440228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Actions Enabled/ Disabled for Importer </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12</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978229456"/>
              </p:ext>
            </p:extLst>
          </p:nvPr>
        </p:nvGraphicFramePr>
        <p:xfrm>
          <a:off x="209550" y="1132417"/>
          <a:ext cx="8926513" cy="5721350"/>
        </p:xfrm>
        <a:graphic>
          <a:graphicData uri="http://schemas.openxmlformats.org/presentationml/2006/ole">
            <mc:AlternateContent xmlns:mc="http://schemas.openxmlformats.org/markup-compatibility/2006">
              <mc:Choice xmlns:v="urn:schemas-microsoft-com:vml" Requires="v">
                <p:oleObj name="Document" r:id="rId2" imgW="7024604" imgH="4505468" progId="Word.Document.12">
                  <p:embed/>
                </p:oleObj>
              </mc:Choice>
              <mc:Fallback>
                <p:oleObj name="Document" r:id="rId2" imgW="7024604" imgH="4505468" progId="Word.Document.12">
                  <p:embed/>
                  <p:pic>
                    <p:nvPicPr>
                      <p:cNvPr id="12" name="Object 11"/>
                      <p:cNvPicPr/>
                      <p:nvPr/>
                    </p:nvPicPr>
                    <p:blipFill>
                      <a:blip r:embed="rId3"/>
                      <a:stretch>
                        <a:fillRect/>
                      </a:stretch>
                    </p:blipFill>
                    <p:spPr>
                      <a:xfrm>
                        <a:off x="209550" y="1132417"/>
                        <a:ext cx="8926513" cy="5721350"/>
                      </a:xfrm>
                      <a:prstGeom prst="rect">
                        <a:avLst/>
                      </a:prstGeom>
                    </p:spPr>
                  </p:pic>
                </p:oleObj>
              </mc:Fallback>
            </mc:AlternateContent>
          </a:graphicData>
        </a:graphic>
      </p:graphicFrame>
    </p:spTree>
    <p:extLst>
      <p:ext uri="{BB962C8B-B14F-4D97-AF65-F5344CB8AC3E}">
        <p14:creationId xmlns:p14="http://schemas.microsoft.com/office/powerpoint/2010/main" val="158653444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D519C-0C86-4955-9E3D-3571ED55D861}"/>
              </a:ext>
            </a:extLst>
          </p:cNvPr>
          <p:cNvSpPr>
            <a:spLocks noGrp="1"/>
          </p:cNvSpPr>
          <p:nvPr>
            <p:ph type="title"/>
          </p:nvPr>
        </p:nvSpPr>
        <p:spPr/>
        <p:txBody>
          <a:bodyPr/>
          <a:lstStyle/>
          <a:p>
            <a:r>
              <a:rPr lang="en-IN" dirty="0"/>
              <a:t>CEIR Admin Portal</a:t>
            </a:r>
          </a:p>
        </p:txBody>
      </p:sp>
      <p:sp>
        <p:nvSpPr>
          <p:cNvPr id="4" name="Slide Number Placeholder 3">
            <a:extLst>
              <a:ext uri="{FF2B5EF4-FFF2-40B4-BE49-F238E27FC236}">
                <a16:creationId xmlns:a16="http://schemas.microsoft.com/office/drawing/2014/main" id="{96641201-0BFE-4585-B140-35A5E5DDAF0E}"/>
              </a:ext>
            </a:extLst>
          </p:cNvPr>
          <p:cNvSpPr>
            <a:spLocks noGrp="1"/>
          </p:cNvSpPr>
          <p:nvPr>
            <p:ph type="sldNum" sz="quarter" idx="2"/>
          </p:nvPr>
        </p:nvSpPr>
        <p:spPr/>
        <p:txBody>
          <a:bodyPr/>
          <a:lstStyle/>
          <a:p>
            <a:fld id="{86CB4B4D-7CA3-9044-876B-883B54F8677D}" type="slidenum">
              <a:rPr lang="en-IN" smtClean="0"/>
              <a:pPr/>
              <a:t>13</a:t>
            </a:fld>
            <a:endParaRPr lang="en-IN"/>
          </a:p>
        </p:txBody>
      </p:sp>
      <p:sp>
        <p:nvSpPr>
          <p:cNvPr id="5" name="Footer Placeholder 4">
            <a:extLst>
              <a:ext uri="{FF2B5EF4-FFF2-40B4-BE49-F238E27FC236}">
                <a16:creationId xmlns:a16="http://schemas.microsoft.com/office/drawing/2014/main" id="{9544FF05-E3E9-4715-84EE-342121DE9E05}"/>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11" name="Picture 10">
            <a:extLst>
              <a:ext uri="{FF2B5EF4-FFF2-40B4-BE49-F238E27FC236}">
                <a16:creationId xmlns:a16="http://schemas.microsoft.com/office/drawing/2014/main" id="{5C366540-8A81-4B0C-A504-C28B270A5530}"/>
              </a:ext>
            </a:extLst>
          </p:cNvPr>
          <p:cNvPicPr>
            <a:picLocks noChangeAspect="1"/>
          </p:cNvPicPr>
          <p:nvPr/>
        </p:nvPicPr>
        <p:blipFill>
          <a:blip r:embed="rId2"/>
          <a:stretch>
            <a:fillRect/>
          </a:stretch>
        </p:blipFill>
        <p:spPr>
          <a:xfrm>
            <a:off x="493172" y="1906140"/>
            <a:ext cx="9928643" cy="1776641"/>
          </a:xfrm>
          <a:prstGeom prst="rect">
            <a:avLst/>
          </a:prstGeom>
        </p:spPr>
      </p:pic>
      <p:sp>
        <p:nvSpPr>
          <p:cNvPr id="12" name="Text Placeholder 2">
            <a:extLst>
              <a:ext uri="{FF2B5EF4-FFF2-40B4-BE49-F238E27FC236}">
                <a16:creationId xmlns:a16="http://schemas.microsoft.com/office/drawing/2014/main" id="{5AAB90B6-92C0-4B55-A89A-CAD7CD7922C3}"/>
              </a:ext>
            </a:extLst>
          </p:cNvPr>
          <p:cNvSpPr>
            <a:spLocks noGrp="1"/>
          </p:cNvSpPr>
          <p:nvPr>
            <p:ph type="body" sz="quarter" idx="10"/>
          </p:nvPr>
        </p:nvSpPr>
        <p:spPr>
          <a:xfrm>
            <a:off x="463639" y="1271561"/>
            <a:ext cx="9805776" cy="601201"/>
          </a:xfrm>
        </p:spPr>
        <p:txBody>
          <a:bodyPr>
            <a:normAutofit/>
          </a:bodyPr>
          <a:lstStyle/>
          <a:p>
            <a:pPr marL="342900" indent="-342900"/>
            <a:r>
              <a:rPr lang="en-IN" sz="1600" dirty="0"/>
              <a:t>By default, consignments with status “Pending approval from CEIR Admin” will be displayed in the CEIR Admin queue. </a:t>
            </a:r>
          </a:p>
        </p:txBody>
      </p:sp>
      <p:sp>
        <p:nvSpPr>
          <p:cNvPr id="16" name="Text Placeholder 2">
            <a:extLst>
              <a:ext uri="{FF2B5EF4-FFF2-40B4-BE49-F238E27FC236}">
                <a16:creationId xmlns:a16="http://schemas.microsoft.com/office/drawing/2014/main" id="{06BC3C92-959F-45B6-972E-E1FB00C8A1D4}"/>
              </a:ext>
            </a:extLst>
          </p:cNvPr>
          <p:cNvSpPr txBox="1">
            <a:spLocks/>
          </p:cNvSpPr>
          <p:nvPr/>
        </p:nvSpPr>
        <p:spPr>
          <a:xfrm>
            <a:off x="616039" y="3801012"/>
            <a:ext cx="9805776" cy="621519"/>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342900" indent="-342900"/>
            <a:r>
              <a:rPr lang="en-IN" sz="1600" dirty="0"/>
              <a:t>In case CEIR Admin wishes to view consignments in any other state, they can use the filter options to display the same.</a:t>
            </a:r>
          </a:p>
        </p:txBody>
      </p:sp>
      <p:pic>
        <p:nvPicPr>
          <p:cNvPr id="3" name="Picture 2">
            <a:extLst>
              <a:ext uri="{FF2B5EF4-FFF2-40B4-BE49-F238E27FC236}">
                <a16:creationId xmlns:a16="http://schemas.microsoft.com/office/drawing/2014/main" id="{D3211E7A-10D5-45C3-A2D1-D4BCE206EDBF}"/>
              </a:ext>
            </a:extLst>
          </p:cNvPr>
          <p:cNvPicPr>
            <a:picLocks noChangeAspect="1"/>
          </p:cNvPicPr>
          <p:nvPr/>
        </p:nvPicPr>
        <p:blipFill>
          <a:blip r:embed="rId3"/>
          <a:stretch>
            <a:fillRect/>
          </a:stretch>
        </p:blipFill>
        <p:spPr>
          <a:xfrm>
            <a:off x="493172" y="4552664"/>
            <a:ext cx="9928643" cy="583629"/>
          </a:xfrm>
          <a:prstGeom prst="rect">
            <a:avLst/>
          </a:prstGeom>
        </p:spPr>
      </p:pic>
    </p:spTree>
    <p:extLst>
      <p:ext uri="{BB962C8B-B14F-4D97-AF65-F5344CB8AC3E}">
        <p14:creationId xmlns:p14="http://schemas.microsoft.com/office/powerpoint/2010/main" val="421128925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2749B-9143-4F2C-BD62-96544BB681D2}"/>
              </a:ext>
            </a:extLst>
          </p:cNvPr>
          <p:cNvSpPr>
            <a:spLocks noGrp="1"/>
          </p:cNvSpPr>
          <p:nvPr>
            <p:ph type="title"/>
          </p:nvPr>
        </p:nvSpPr>
        <p:spPr/>
        <p:txBody>
          <a:bodyPr/>
          <a:lstStyle/>
          <a:p>
            <a:r>
              <a:rPr lang="en-IN" dirty="0"/>
              <a:t>CEIR Admin Portal (contd.)</a:t>
            </a:r>
          </a:p>
        </p:txBody>
      </p:sp>
      <p:sp>
        <p:nvSpPr>
          <p:cNvPr id="4" name="Slide Number Placeholder 3">
            <a:extLst>
              <a:ext uri="{FF2B5EF4-FFF2-40B4-BE49-F238E27FC236}">
                <a16:creationId xmlns:a16="http://schemas.microsoft.com/office/drawing/2014/main" id="{39AE928F-B2E6-49EE-AC89-3C27118851FF}"/>
              </a:ext>
            </a:extLst>
          </p:cNvPr>
          <p:cNvSpPr>
            <a:spLocks noGrp="1"/>
          </p:cNvSpPr>
          <p:nvPr>
            <p:ph type="sldNum" sz="quarter" idx="2"/>
          </p:nvPr>
        </p:nvSpPr>
        <p:spPr/>
        <p:txBody>
          <a:bodyPr/>
          <a:lstStyle/>
          <a:p>
            <a:fld id="{86CB4B4D-7CA3-9044-876B-883B54F8677D}" type="slidenum">
              <a:rPr lang="en-IN" smtClean="0"/>
              <a:pPr/>
              <a:t>14</a:t>
            </a:fld>
            <a:endParaRPr lang="en-IN"/>
          </a:p>
        </p:txBody>
      </p:sp>
      <p:sp>
        <p:nvSpPr>
          <p:cNvPr id="5" name="Footer Placeholder 4">
            <a:extLst>
              <a:ext uri="{FF2B5EF4-FFF2-40B4-BE49-F238E27FC236}">
                <a16:creationId xmlns:a16="http://schemas.microsoft.com/office/drawing/2014/main" id="{FAD1F517-776C-4A14-8812-A80C19F6872E}"/>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Text Placeholder 2">
            <a:extLst>
              <a:ext uri="{FF2B5EF4-FFF2-40B4-BE49-F238E27FC236}">
                <a16:creationId xmlns:a16="http://schemas.microsoft.com/office/drawing/2014/main" id="{A5815D55-7689-448F-B681-E000F2E23920}"/>
              </a:ext>
            </a:extLst>
          </p:cNvPr>
          <p:cNvSpPr>
            <a:spLocks noGrp="1"/>
          </p:cNvSpPr>
          <p:nvPr>
            <p:ph type="body" sz="quarter" idx="10"/>
          </p:nvPr>
        </p:nvSpPr>
        <p:spPr>
          <a:xfrm>
            <a:off x="404363" y="4884570"/>
            <a:ext cx="9928642" cy="1640055"/>
          </a:xfrm>
        </p:spPr>
        <p:txBody>
          <a:bodyPr>
            <a:normAutofit fontScale="92500" lnSpcReduction="10000"/>
          </a:bodyPr>
          <a:lstStyle/>
          <a:p>
            <a:pPr marL="342900" indent="-342900"/>
            <a:r>
              <a:rPr lang="en-IN" sz="1600" dirty="0"/>
              <a:t>For consignment status </a:t>
            </a:r>
            <a:r>
              <a:rPr lang="en-IN" sz="1600" b="1" dirty="0"/>
              <a:t>PENDING APPROVAL FROM CEIR ADMIN</a:t>
            </a:r>
            <a:r>
              <a:rPr lang="en-IN" sz="1600" dirty="0"/>
              <a:t>, actions like View, Approve, Reject and Withdraw all will be enabled for CEIR Admin.</a:t>
            </a:r>
          </a:p>
          <a:p>
            <a:pPr marL="342900" indent="-342900"/>
            <a:r>
              <a:rPr lang="en-IN" sz="1600" dirty="0"/>
              <a:t>For consignment status </a:t>
            </a:r>
            <a:r>
              <a:rPr lang="en-IN" sz="1600" b="1" dirty="0"/>
              <a:t>REJECTED BY CEIR ADMIN </a:t>
            </a:r>
            <a:r>
              <a:rPr lang="en-IN" sz="1600" dirty="0"/>
              <a:t>, actions like View, Approve and Withdraw will be enabled for CEIR Admin.</a:t>
            </a:r>
          </a:p>
          <a:p>
            <a:pPr marL="342900" indent="-342900"/>
            <a:r>
              <a:rPr lang="en-IN" sz="1600" dirty="0"/>
              <a:t>For consignment status </a:t>
            </a:r>
            <a:r>
              <a:rPr lang="en-IN" sz="1600" b="1" dirty="0"/>
              <a:t>WITHDRAWN BY CEIR</a:t>
            </a:r>
            <a:r>
              <a:rPr lang="en-IN" sz="1600" dirty="0"/>
              <a:t>, only View option will be enabled for CEIR Admin.</a:t>
            </a:r>
          </a:p>
          <a:p>
            <a:pPr marL="342900" indent="-342900"/>
            <a:r>
              <a:rPr lang="en-IN" sz="1600" dirty="0"/>
              <a:t>All other states will have only View option enabled for CEIR Admin.</a:t>
            </a:r>
          </a:p>
        </p:txBody>
      </p:sp>
      <p:pic>
        <p:nvPicPr>
          <p:cNvPr id="8" name="Picture 7">
            <a:extLst>
              <a:ext uri="{FF2B5EF4-FFF2-40B4-BE49-F238E27FC236}">
                <a16:creationId xmlns:a16="http://schemas.microsoft.com/office/drawing/2014/main" id="{3060F5BE-F3EB-4157-A46A-B844BC459400}"/>
              </a:ext>
            </a:extLst>
          </p:cNvPr>
          <p:cNvPicPr>
            <a:picLocks noChangeAspect="1"/>
          </p:cNvPicPr>
          <p:nvPr/>
        </p:nvPicPr>
        <p:blipFill>
          <a:blip r:embed="rId2"/>
          <a:stretch>
            <a:fillRect/>
          </a:stretch>
        </p:blipFill>
        <p:spPr>
          <a:xfrm>
            <a:off x="278353" y="949956"/>
            <a:ext cx="9931786" cy="1784948"/>
          </a:xfrm>
          <a:prstGeom prst="rect">
            <a:avLst/>
          </a:prstGeom>
        </p:spPr>
      </p:pic>
      <p:pic>
        <p:nvPicPr>
          <p:cNvPr id="6" name="Picture 5">
            <a:extLst>
              <a:ext uri="{FF2B5EF4-FFF2-40B4-BE49-F238E27FC236}">
                <a16:creationId xmlns:a16="http://schemas.microsoft.com/office/drawing/2014/main" id="{9249222E-A253-4A0E-A576-4348BDD59305}"/>
              </a:ext>
            </a:extLst>
          </p:cNvPr>
          <p:cNvPicPr>
            <a:picLocks noChangeAspect="1"/>
          </p:cNvPicPr>
          <p:nvPr/>
        </p:nvPicPr>
        <p:blipFill>
          <a:blip r:embed="rId3"/>
          <a:stretch>
            <a:fillRect/>
          </a:stretch>
        </p:blipFill>
        <p:spPr>
          <a:xfrm>
            <a:off x="281496" y="2811216"/>
            <a:ext cx="9928643" cy="2019591"/>
          </a:xfrm>
          <a:prstGeom prst="rect">
            <a:avLst/>
          </a:prstGeom>
        </p:spPr>
      </p:pic>
    </p:spTree>
    <p:extLst>
      <p:ext uri="{BB962C8B-B14F-4D97-AF65-F5344CB8AC3E}">
        <p14:creationId xmlns:p14="http://schemas.microsoft.com/office/powerpoint/2010/main" val="153794326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D519C-0C86-4955-9E3D-3571ED55D861}"/>
              </a:ext>
            </a:extLst>
          </p:cNvPr>
          <p:cNvSpPr>
            <a:spLocks noGrp="1"/>
          </p:cNvSpPr>
          <p:nvPr>
            <p:ph type="title"/>
          </p:nvPr>
        </p:nvSpPr>
        <p:spPr/>
        <p:txBody>
          <a:bodyPr/>
          <a:lstStyle/>
          <a:p>
            <a:r>
              <a:rPr lang="en-IN" dirty="0"/>
              <a:t>Custom Portal</a:t>
            </a:r>
          </a:p>
        </p:txBody>
      </p:sp>
      <p:sp>
        <p:nvSpPr>
          <p:cNvPr id="4" name="Slide Number Placeholder 3">
            <a:extLst>
              <a:ext uri="{FF2B5EF4-FFF2-40B4-BE49-F238E27FC236}">
                <a16:creationId xmlns:a16="http://schemas.microsoft.com/office/drawing/2014/main" id="{96641201-0BFE-4585-B140-35A5E5DDAF0E}"/>
              </a:ext>
            </a:extLst>
          </p:cNvPr>
          <p:cNvSpPr>
            <a:spLocks noGrp="1"/>
          </p:cNvSpPr>
          <p:nvPr>
            <p:ph type="sldNum" sz="quarter" idx="2"/>
          </p:nvPr>
        </p:nvSpPr>
        <p:spPr/>
        <p:txBody>
          <a:bodyPr/>
          <a:lstStyle/>
          <a:p>
            <a:fld id="{86CB4B4D-7CA3-9044-876B-883B54F8677D}" type="slidenum">
              <a:rPr lang="en-IN" smtClean="0"/>
              <a:pPr/>
              <a:t>15</a:t>
            </a:fld>
            <a:endParaRPr lang="en-IN"/>
          </a:p>
        </p:txBody>
      </p:sp>
      <p:sp>
        <p:nvSpPr>
          <p:cNvPr id="5" name="Footer Placeholder 4">
            <a:extLst>
              <a:ext uri="{FF2B5EF4-FFF2-40B4-BE49-F238E27FC236}">
                <a16:creationId xmlns:a16="http://schemas.microsoft.com/office/drawing/2014/main" id="{9544FF05-E3E9-4715-84EE-342121DE9E05}"/>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2" name="Text Placeholder 2">
            <a:extLst>
              <a:ext uri="{FF2B5EF4-FFF2-40B4-BE49-F238E27FC236}">
                <a16:creationId xmlns:a16="http://schemas.microsoft.com/office/drawing/2014/main" id="{5AAB90B6-92C0-4B55-A89A-CAD7CD7922C3}"/>
              </a:ext>
            </a:extLst>
          </p:cNvPr>
          <p:cNvSpPr>
            <a:spLocks noGrp="1"/>
          </p:cNvSpPr>
          <p:nvPr>
            <p:ph type="body" sz="quarter" idx="10"/>
          </p:nvPr>
        </p:nvSpPr>
        <p:spPr>
          <a:xfrm>
            <a:off x="463639" y="1271561"/>
            <a:ext cx="9805776" cy="601201"/>
          </a:xfrm>
        </p:spPr>
        <p:txBody>
          <a:bodyPr>
            <a:normAutofit/>
          </a:bodyPr>
          <a:lstStyle/>
          <a:p>
            <a:pPr marL="342900" indent="-342900"/>
            <a:r>
              <a:rPr lang="en-IN" sz="1600" dirty="0"/>
              <a:t>By default, consignments with status “Pending clearance from Custom” will be displayed in the Custom queue. </a:t>
            </a:r>
          </a:p>
        </p:txBody>
      </p:sp>
      <p:sp>
        <p:nvSpPr>
          <p:cNvPr id="16" name="Text Placeholder 2">
            <a:extLst>
              <a:ext uri="{FF2B5EF4-FFF2-40B4-BE49-F238E27FC236}">
                <a16:creationId xmlns:a16="http://schemas.microsoft.com/office/drawing/2014/main" id="{06BC3C92-959F-45B6-972E-E1FB00C8A1D4}"/>
              </a:ext>
            </a:extLst>
          </p:cNvPr>
          <p:cNvSpPr txBox="1">
            <a:spLocks/>
          </p:cNvSpPr>
          <p:nvPr/>
        </p:nvSpPr>
        <p:spPr>
          <a:xfrm>
            <a:off x="616039" y="3801012"/>
            <a:ext cx="9805776" cy="621519"/>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342900" indent="-342900"/>
            <a:r>
              <a:rPr lang="en-IN" sz="1600" dirty="0"/>
              <a:t>In case Custom wishes to view consignments in any other state, they can use the filter options to display the same.</a:t>
            </a:r>
          </a:p>
        </p:txBody>
      </p:sp>
      <p:pic>
        <p:nvPicPr>
          <p:cNvPr id="8" name="Picture 7">
            <a:extLst>
              <a:ext uri="{FF2B5EF4-FFF2-40B4-BE49-F238E27FC236}">
                <a16:creationId xmlns:a16="http://schemas.microsoft.com/office/drawing/2014/main" id="{96913494-851E-479A-A610-652F7F3BA0E6}"/>
              </a:ext>
            </a:extLst>
          </p:cNvPr>
          <p:cNvPicPr>
            <a:picLocks noChangeAspect="1"/>
          </p:cNvPicPr>
          <p:nvPr/>
        </p:nvPicPr>
        <p:blipFill>
          <a:blip r:embed="rId2"/>
          <a:stretch>
            <a:fillRect/>
          </a:stretch>
        </p:blipFill>
        <p:spPr>
          <a:xfrm>
            <a:off x="554605" y="4503754"/>
            <a:ext cx="9928643" cy="583629"/>
          </a:xfrm>
          <a:prstGeom prst="rect">
            <a:avLst/>
          </a:prstGeom>
        </p:spPr>
      </p:pic>
      <p:pic>
        <p:nvPicPr>
          <p:cNvPr id="3" name="Picture 2">
            <a:extLst>
              <a:ext uri="{FF2B5EF4-FFF2-40B4-BE49-F238E27FC236}">
                <a16:creationId xmlns:a16="http://schemas.microsoft.com/office/drawing/2014/main" id="{9CAE8209-3DB3-4DD7-8930-1D0CFD912378}"/>
              </a:ext>
            </a:extLst>
          </p:cNvPr>
          <p:cNvPicPr>
            <a:picLocks noChangeAspect="1"/>
          </p:cNvPicPr>
          <p:nvPr/>
        </p:nvPicPr>
        <p:blipFill>
          <a:blip r:embed="rId3"/>
          <a:stretch>
            <a:fillRect/>
          </a:stretch>
        </p:blipFill>
        <p:spPr>
          <a:xfrm>
            <a:off x="574930" y="1848287"/>
            <a:ext cx="9908317" cy="2011963"/>
          </a:xfrm>
          <a:prstGeom prst="rect">
            <a:avLst/>
          </a:prstGeom>
        </p:spPr>
      </p:pic>
    </p:spTree>
    <p:extLst>
      <p:ext uri="{BB962C8B-B14F-4D97-AF65-F5344CB8AC3E}">
        <p14:creationId xmlns:p14="http://schemas.microsoft.com/office/powerpoint/2010/main" val="317250151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0CB74-028F-4A31-8A61-63389BE8A0F1}"/>
              </a:ext>
            </a:extLst>
          </p:cNvPr>
          <p:cNvSpPr>
            <a:spLocks noGrp="1"/>
          </p:cNvSpPr>
          <p:nvPr>
            <p:ph type="title"/>
          </p:nvPr>
        </p:nvSpPr>
        <p:spPr/>
        <p:txBody>
          <a:bodyPr/>
          <a:lstStyle/>
          <a:p>
            <a:r>
              <a:rPr lang="en-IN" dirty="0"/>
              <a:t>Custom Portal (Contd.)</a:t>
            </a:r>
          </a:p>
        </p:txBody>
      </p:sp>
      <p:sp>
        <p:nvSpPr>
          <p:cNvPr id="4" name="Slide Number Placeholder 3">
            <a:extLst>
              <a:ext uri="{FF2B5EF4-FFF2-40B4-BE49-F238E27FC236}">
                <a16:creationId xmlns:a16="http://schemas.microsoft.com/office/drawing/2014/main" id="{5B30A2F5-96E7-44A2-8A3C-2E712971AB66}"/>
              </a:ext>
            </a:extLst>
          </p:cNvPr>
          <p:cNvSpPr>
            <a:spLocks noGrp="1"/>
          </p:cNvSpPr>
          <p:nvPr>
            <p:ph type="sldNum" sz="quarter" idx="2"/>
          </p:nvPr>
        </p:nvSpPr>
        <p:spPr/>
        <p:txBody>
          <a:bodyPr/>
          <a:lstStyle/>
          <a:p>
            <a:fld id="{86CB4B4D-7CA3-9044-876B-883B54F8677D}" type="slidenum">
              <a:rPr lang="en-IN" smtClean="0"/>
              <a:pPr/>
              <a:t>16</a:t>
            </a:fld>
            <a:endParaRPr lang="en-IN"/>
          </a:p>
        </p:txBody>
      </p:sp>
      <p:sp>
        <p:nvSpPr>
          <p:cNvPr id="5" name="Footer Placeholder 4">
            <a:extLst>
              <a:ext uri="{FF2B5EF4-FFF2-40B4-BE49-F238E27FC236}">
                <a16:creationId xmlns:a16="http://schemas.microsoft.com/office/drawing/2014/main" id="{EF708815-88C3-4FAA-8455-4F2126A30E1E}"/>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 Placeholder 2">
            <a:extLst>
              <a:ext uri="{FF2B5EF4-FFF2-40B4-BE49-F238E27FC236}">
                <a16:creationId xmlns:a16="http://schemas.microsoft.com/office/drawing/2014/main" id="{2AD17A07-6EDA-4D16-B88E-E1431AE996A8}"/>
              </a:ext>
            </a:extLst>
          </p:cNvPr>
          <p:cNvSpPr>
            <a:spLocks noGrp="1"/>
          </p:cNvSpPr>
          <p:nvPr>
            <p:ph type="body" sz="quarter" idx="10"/>
          </p:nvPr>
        </p:nvSpPr>
        <p:spPr>
          <a:xfrm>
            <a:off x="463638" y="1391259"/>
            <a:ext cx="10261511" cy="2037741"/>
          </a:xfrm>
        </p:spPr>
        <p:txBody>
          <a:bodyPr>
            <a:normAutofit/>
          </a:bodyPr>
          <a:lstStyle/>
          <a:p>
            <a:pPr marL="342900" indent="-342900"/>
            <a:r>
              <a:rPr lang="en-IN" sz="1600" dirty="0"/>
              <a:t>For consignment status </a:t>
            </a:r>
            <a:r>
              <a:rPr lang="en-IN" sz="1600" b="1" dirty="0"/>
              <a:t>PENDING CLEARANCE FROM CUSTOM</a:t>
            </a:r>
            <a:r>
              <a:rPr lang="en-IN" sz="1600" dirty="0"/>
              <a:t>, actions like Download, View, Approve and Reject will be enabled for Custom.</a:t>
            </a:r>
          </a:p>
          <a:p>
            <a:pPr marL="342900" indent="-342900"/>
            <a:r>
              <a:rPr lang="en-IN" sz="1600" dirty="0"/>
              <a:t>For consignment status </a:t>
            </a:r>
            <a:r>
              <a:rPr lang="en-IN" sz="1600" b="1" dirty="0"/>
              <a:t>REJECTED BY CUSTOM</a:t>
            </a:r>
            <a:r>
              <a:rPr lang="en-IN" sz="1600" dirty="0"/>
              <a:t>, actions like Download, View, and Approve will be enabled for Custom.</a:t>
            </a:r>
          </a:p>
          <a:p>
            <a:pPr marL="342900" indent="-342900"/>
            <a:r>
              <a:rPr lang="en-IN" sz="1600" dirty="0"/>
              <a:t>For consignment status </a:t>
            </a:r>
            <a:r>
              <a:rPr lang="en-IN" sz="1600" b="1" dirty="0"/>
              <a:t>APPROVED</a:t>
            </a:r>
            <a:r>
              <a:rPr lang="en-IN" sz="1600" dirty="0"/>
              <a:t>, actions like Download, View and Reject will be enabled for Custom.</a:t>
            </a:r>
          </a:p>
          <a:p>
            <a:pPr marL="342900" indent="-342900"/>
            <a:r>
              <a:rPr lang="en-IN" sz="1600" dirty="0"/>
              <a:t>All other states will have only View option available for Custom.</a:t>
            </a:r>
          </a:p>
        </p:txBody>
      </p:sp>
    </p:spTree>
    <p:extLst>
      <p:ext uri="{BB962C8B-B14F-4D97-AF65-F5344CB8AC3E}">
        <p14:creationId xmlns:p14="http://schemas.microsoft.com/office/powerpoint/2010/main" val="407772709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1934-E6ED-40E8-BD1F-B0516E5D8A99}"/>
              </a:ext>
            </a:extLst>
          </p:cNvPr>
          <p:cNvSpPr>
            <a:spLocks noGrp="1"/>
          </p:cNvSpPr>
          <p:nvPr>
            <p:ph type="title"/>
          </p:nvPr>
        </p:nvSpPr>
        <p:spPr/>
        <p:txBody>
          <a:bodyPr/>
          <a:lstStyle/>
          <a:p>
            <a:r>
              <a:rPr lang="en-IN" dirty="0"/>
              <a:t>Consignment Flow</a:t>
            </a:r>
          </a:p>
        </p:txBody>
      </p:sp>
      <p:sp>
        <p:nvSpPr>
          <p:cNvPr id="3" name="Text Placeholder 2">
            <a:extLst>
              <a:ext uri="{FF2B5EF4-FFF2-40B4-BE49-F238E27FC236}">
                <a16:creationId xmlns:a16="http://schemas.microsoft.com/office/drawing/2014/main" id="{1BCD559A-EA60-42FF-8BB6-A53C57406774}"/>
              </a:ext>
            </a:extLst>
          </p:cNvPr>
          <p:cNvSpPr>
            <a:spLocks noGrp="1"/>
          </p:cNvSpPr>
          <p:nvPr>
            <p:ph type="body" sz="quarter" idx="10"/>
          </p:nvPr>
        </p:nvSpPr>
        <p:spPr>
          <a:xfrm>
            <a:off x="463638" y="1089462"/>
            <a:ext cx="11245141" cy="5440550"/>
          </a:xfrm>
        </p:spPr>
        <p:txBody>
          <a:bodyPr>
            <a:normAutofit fontScale="55000" lnSpcReduction="20000"/>
          </a:bodyPr>
          <a:lstStyle/>
          <a:p>
            <a:pPr>
              <a:lnSpc>
                <a:spcPct val="120000"/>
              </a:lnSpc>
              <a:spcBef>
                <a:spcPts val="0"/>
              </a:spcBef>
            </a:pPr>
            <a:r>
              <a:rPr lang="en-IN" sz="2200" dirty="0"/>
              <a:t>Importer registers a consignment. </a:t>
            </a:r>
          </a:p>
          <a:p>
            <a:pPr marL="0" indent="0">
              <a:lnSpc>
                <a:spcPct val="120000"/>
              </a:lnSpc>
              <a:spcBef>
                <a:spcPts val="0"/>
              </a:spcBef>
              <a:buNone/>
            </a:pPr>
            <a:r>
              <a:rPr lang="en-IN" sz="2200" i="1" dirty="0"/>
              <a:t>      In order to register a consignment, an Importer needs to furnish the following details:</a:t>
            </a:r>
          </a:p>
          <a:p>
            <a:pPr marL="457200" lvl="1" indent="0">
              <a:lnSpc>
                <a:spcPct val="120000"/>
              </a:lnSpc>
              <a:spcBef>
                <a:spcPts val="0"/>
              </a:spcBef>
              <a:buNone/>
            </a:pPr>
            <a:r>
              <a:rPr lang="en-IN" sz="2200" i="1" dirty="0">
                <a:sym typeface="Wingdings" panose="05000000000000000000" pitchFamily="2" charset="2"/>
              </a:rPr>
              <a:t> </a:t>
            </a:r>
            <a:r>
              <a:rPr lang="en-IN" sz="2200" i="1" dirty="0"/>
              <a:t>Supplier / Manufacturer id, 			</a:t>
            </a:r>
            <a:r>
              <a:rPr lang="en-IN" sz="2200" i="1" dirty="0">
                <a:sym typeface="Wingdings" panose="05000000000000000000" pitchFamily="2" charset="2"/>
              </a:rPr>
              <a:t> </a:t>
            </a:r>
            <a:r>
              <a:rPr lang="en-IN" sz="2200" i="1" dirty="0"/>
              <a:t>Supplier / Manufacturer name, </a:t>
            </a:r>
          </a:p>
          <a:p>
            <a:pPr marL="457200" lvl="1" indent="0">
              <a:lnSpc>
                <a:spcPct val="120000"/>
              </a:lnSpc>
              <a:spcBef>
                <a:spcPts val="0"/>
              </a:spcBef>
              <a:buNone/>
            </a:pPr>
            <a:r>
              <a:rPr lang="en-IN" sz="2200" i="1" dirty="0">
                <a:sym typeface="Wingdings" panose="05000000000000000000" pitchFamily="2" charset="2"/>
              </a:rPr>
              <a:t> </a:t>
            </a:r>
            <a:r>
              <a:rPr lang="en-IN" sz="2200" i="1" dirty="0"/>
              <a:t>Consignment number (if any), 			</a:t>
            </a:r>
            <a:r>
              <a:rPr lang="en-IN" sz="2200" i="1" dirty="0">
                <a:sym typeface="Wingdings" panose="05000000000000000000" pitchFamily="2" charset="2"/>
              </a:rPr>
              <a:t> </a:t>
            </a:r>
            <a:r>
              <a:rPr lang="en-IN" sz="2200" i="1" dirty="0"/>
              <a:t>Expected dispatch and arrival date for the consignment, </a:t>
            </a:r>
          </a:p>
          <a:p>
            <a:pPr marL="457200" lvl="1" indent="0">
              <a:lnSpc>
                <a:spcPct val="120000"/>
              </a:lnSpc>
              <a:spcBef>
                <a:spcPts val="0"/>
              </a:spcBef>
              <a:buNone/>
            </a:pPr>
            <a:r>
              <a:rPr lang="en-IN" sz="2200" i="1" dirty="0">
                <a:sym typeface="Wingdings" panose="05000000000000000000" pitchFamily="2" charset="2"/>
              </a:rPr>
              <a:t> E</a:t>
            </a:r>
            <a:r>
              <a:rPr lang="en-IN" sz="2200" i="1" dirty="0"/>
              <a:t>xpected arrival port 			</a:t>
            </a:r>
            <a:r>
              <a:rPr lang="en-IN" sz="2200" i="1" dirty="0">
                <a:sym typeface="Wingdings" panose="05000000000000000000" pitchFamily="2" charset="2"/>
              </a:rPr>
              <a:t> </a:t>
            </a:r>
            <a:r>
              <a:rPr lang="en-IN" sz="2200" i="1" dirty="0"/>
              <a:t>Device Originating Country, </a:t>
            </a:r>
          </a:p>
          <a:p>
            <a:pPr marL="457200" lvl="1" indent="0">
              <a:lnSpc>
                <a:spcPct val="120000"/>
              </a:lnSpc>
              <a:spcBef>
                <a:spcPts val="0"/>
              </a:spcBef>
              <a:buNone/>
            </a:pPr>
            <a:r>
              <a:rPr lang="en-IN" sz="2200" i="1" dirty="0">
                <a:sym typeface="Wingdings" panose="05000000000000000000" pitchFamily="2" charset="2"/>
              </a:rPr>
              <a:t> </a:t>
            </a:r>
            <a:r>
              <a:rPr lang="en-IN" sz="2200" i="1" dirty="0"/>
              <a:t>Total price and quantity of the devices in consignment,  	</a:t>
            </a:r>
            <a:r>
              <a:rPr lang="en-IN" sz="2200" i="1" dirty="0">
                <a:sym typeface="Wingdings" panose="05000000000000000000" pitchFamily="2" charset="2"/>
              </a:rPr>
              <a:t> </a:t>
            </a:r>
            <a:r>
              <a:rPr lang="en-IN" sz="2200" i="1" dirty="0"/>
              <a:t>Bulk device information</a:t>
            </a:r>
          </a:p>
          <a:p>
            <a:pPr marL="457200" lvl="1" indent="0">
              <a:lnSpc>
                <a:spcPct val="120000"/>
              </a:lnSpc>
              <a:spcBef>
                <a:spcPts val="0"/>
              </a:spcBef>
              <a:buNone/>
            </a:pPr>
            <a:endParaRPr lang="en-IN" sz="2200" dirty="0"/>
          </a:p>
          <a:p>
            <a:pPr marL="457200" lvl="1" indent="0">
              <a:lnSpc>
                <a:spcPct val="120000"/>
              </a:lnSpc>
              <a:spcBef>
                <a:spcPts val="0"/>
              </a:spcBef>
              <a:buNone/>
            </a:pPr>
            <a:r>
              <a:rPr lang="en-IN" sz="2200" dirty="0"/>
              <a:t>A unique Transaction ID is generated for each new consignment which is registered. This transaction id can be used in future for raising grievance (if any) regarding the consignment. The transaction ID will be used for tracking the consignment at any state. Importer will pay tax with reference to the transaction ID. Status = </a:t>
            </a:r>
            <a:r>
              <a:rPr lang="en-IN" sz="2200" b="1" dirty="0"/>
              <a:t>NEW</a:t>
            </a:r>
          </a:p>
          <a:p>
            <a:pPr marL="0" indent="0">
              <a:lnSpc>
                <a:spcPct val="120000"/>
              </a:lnSpc>
              <a:spcBef>
                <a:spcPts val="0"/>
              </a:spcBef>
              <a:buNone/>
            </a:pPr>
            <a:endParaRPr lang="en-IN" sz="2200" b="1" dirty="0"/>
          </a:p>
          <a:p>
            <a:pPr>
              <a:lnSpc>
                <a:spcPct val="120000"/>
              </a:lnSpc>
              <a:spcBef>
                <a:spcPts val="0"/>
              </a:spcBef>
            </a:pPr>
            <a:r>
              <a:rPr lang="en-IN" sz="2200" dirty="0"/>
              <a:t>System processing is being done at the backend. Status = </a:t>
            </a:r>
            <a:r>
              <a:rPr lang="en-IN" sz="2200" b="1" dirty="0"/>
              <a:t>PROCESSING</a:t>
            </a:r>
          </a:p>
          <a:p>
            <a:pPr lvl="1">
              <a:lnSpc>
                <a:spcPct val="120000"/>
              </a:lnSpc>
              <a:spcBef>
                <a:spcPts val="0"/>
              </a:spcBef>
            </a:pPr>
            <a:r>
              <a:rPr lang="en-IN" sz="2200" dirty="0"/>
              <a:t>In case the consignment is rejected by system. Status = </a:t>
            </a:r>
            <a:r>
              <a:rPr lang="en-IN" sz="2200" b="1" dirty="0"/>
              <a:t>REJECTED BY SYSTEM</a:t>
            </a:r>
          </a:p>
          <a:p>
            <a:pPr lvl="1">
              <a:lnSpc>
                <a:spcPct val="120000"/>
              </a:lnSpc>
              <a:spcBef>
                <a:spcPts val="0"/>
              </a:spcBef>
            </a:pPr>
            <a:r>
              <a:rPr lang="en-IN" sz="2200" dirty="0"/>
              <a:t>System rejects the consignment in case there is some issue with the format of the file uploaded or any policy violation is done. The format of the file is available for download on the register consignment screen. </a:t>
            </a:r>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marL="457200" lvl="1" indent="0">
              <a:lnSpc>
                <a:spcPct val="120000"/>
              </a:lnSpc>
              <a:spcBef>
                <a:spcPts val="0"/>
              </a:spcBef>
              <a:buNone/>
            </a:pPr>
            <a:r>
              <a:rPr lang="en-IN" dirty="0"/>
              <a:t> </a:t>
            </a:r>
          </a:p>
          <a:p>
            <a:pPr lvl="1">
              <a:lnSpc>
                <a:spcPct val="120000"/>
              </a:lnSpc>
              <a:spcBef>
                <a:spcPts val="0"/>
              </a:spcBef>
            </a:pPr>
            <a:endParaRPr lang="en-IN" dirty="0"/>
          </a:p>
          <a:p>
            <a:pPr marL="457200" lvl="1" indent="0">
              <a:lnSpc>
                <a:spcPct val="120000"/>
              </a:lnSpc>
              <a:spcBef>
                <a:spcPts val="0"/>
              </a:spcBef>
              <a:buNone/>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a:lnSpc>
                <a:spcPct val="120000"/>
              </a:lnSpc>
              <a:spcBef>
                <a:spcPts val="0"/>
              </a:spcBef>
            </a:pPr>
            <a:endParaRPr lang="en-IN" dirty="0"/>
          </a:p>
        </p:txBody>
      </p:sp>
      <p:sp>
        <p:nvSpPr>
          <p:cNvPr id="4" name="Slide Number Placeholder 3">
            <a:extLst>
              <a:ext uri="{FF2B5EF4-FFF2-40B4-BE49-F238E27FC236}">
                <a16:creationId xmlns:a16="http://schemas.microsoft.com/office/drawing/2014/main" id="{00EB7374-C9D4-413F-BC29-E8A8B9D9DAA6}"/>
              </a:ext>
            </a:extLst>
          </p:cNvPr>
          <p:cNvSpPr>
            <a:spLocks noGrp="1"/>
          </p:cNvSpPr>
          <p:nvPr>
            <p:ph type="sldNum" sz="quarter" idx="2"/>
          </p:nvPr>
        </p:nvSpPr>
        <p:spPr/>
        <p:txBody>
          <a:bodyPr/>
          <a:lstStyle/>
          <a:p>
            <a:fld id="{86CB4B4D-7CA3-9044-876B-883B54F8677D}" type="slidenum">
              <a:rPr lang="en-IN" smtClean="0"/>
              <a:pPr/>
              <a:t>17</a:t>
            </a:fld>
            <a:endParaRPr lang="en-IN"/>
          </a:p>
        </p:txBody>
      </p:sp>
      <p:sp>
        <p:nvSpPr>
          <p:cNvPr id="5" name="Footer Placeholder 4">
            <a:extLst>
              <a:ext uri="{FF2B5EF4-FFF2-40B4-BE49-F238E27FC236}">
                <a16:creationId xmlns:a16="http://schemas.microsoft.com/office/drawing/2014/main" id="{06875C95-AC7B-41F0-B28B-1FE52F550C2E}"/>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6" name="Picture 5">
            <a:extLst>
              <a:ext uri="{FF2B5EF4-FFF2-40B4-BE49-F238E27FC236}">
                <a16:creationId xmlns:a16="http://schemas.microsoft.com/office/drawing/2014/main" id="{F7F5EDED-4DCB-4884-B3FD-E1E7A38120D2}"/>
              </a:ext>
            </a:extLst>
          </p:cNvPr>
          <p:cNvPicPr>
            <a:picLocks noChangeAspect="1"/>
          </p:cNvPicPr>
          <p:nvPr/>
        </p:nvPicPr>
        <p:blipFill>
          <a:blip r:embed="rId2"/>
          <a:stretch>
            <a:fillRect/>
          </a:stretch>
        </p:blipFill>
        <p:spPr>
          <a:xfrm>
            <a:off x="993502" y="4075425"/>
            <a:ext cx="8010525" cy="2000250"/>
          </a:xfrm>
          <a:prstGeom prst="rect">
            <a:avLst/>
          </a:prstGeom>
        </p:spPr>
      </p:pic>
    </p:spTree>
    <p:extLst>
      <p:ext uri="{BB962C8B-B14F-4D97-AF65-F5344CB8AC3E}">
        <p14:creationId xmlns:p14="http://schemas.microsoft.com/office/powerpoint/2010/main" val="183476623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35B0-E014-4AB8-88DC-3E6330746C6D}"/>
              </a:ext>
            </a:extLst>
          </p:cNvPr>
          <p:cNvSpPr>
            <a:spLocks noGrp="1"/>
          </p:cNvSpPr>
          <p:nvPr>
            <p:ph type="title"/>
          </p:nvPr>
        </p:nvSpPr>
        <p:spPr/>
        <p:txBody>
          <a:bodyPr/>
          <a:lstStyle/>
          <a:p>
            <a:r>
              <a:rPr lang="en-IN" dirty="0"/>
              <a:t>Consignment Flow ( contd..)</a:t>
            </a:r>
          </a:p>
        </p:txBody>
      </p:sp>
      <p:sp>
        <p:nvSpPr>
          <p:cNvPr id="4" name="Slide Number Placeholder 3">
            <a:extLst>
              <a:ext uri="{FF2B5EF4-FFF2-40B4-BE49-F238E27FC236}">
                <a16:creationId xmlns:a16="http://schemas.microsoft.com/office/drawing/2014/main" id="{040CDBD0-3064-460A-A681-A80145FFCDEF}"/>
              </a:ext>
            </a:extLst>
          </p:cNvPr>
          <p:cNvSpPr>
            <a:spLocks noGrp="1"/>
          </p:cNvSpPr>
          <p:nvPr>
            <p:ph type="sldNum" sz="quarter" idx="2"/>
          </p:nvPr>
        </p:nvSpPr>
        <p:spPr/>
        <p:txBody>
          <a:bodyPr/>
          <a:lstStyle/>
          <a:p>
            <a:fld id="{86CB4B4D-7CA3-9044-876B-883B54F8677D}" type="slidenum">
              <a:rPr lang="en-IN" smtClean="0"/>
              <a:pPr/>
              <a:t>18</a:t>
            </a:fld>
            <a:endParaRPr lang="en-IN"/>
          </a:p>
        </p:txBody>
      </p:sp>
      <p:sp>
        <p:nvSpPr>
          <p:cNvPr id="5" name="Footer Placeholder 4">
            <a:extLst>
              <a:ext uri="{FF2B5EF4-FFF2-40B4-BE49-F238E27FC236}">
                <a16:creationId xmlns:a16="http://schemas.microsoft.com/office/drawing/2014/main" id="{2911119D-0EC3-400C-9F0D-BB1EDE5E511C}"/>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 Placeholder 2">
            <a:extLst>
              <a:ext uri="{FF2B5EF4-FFF2-40B4-BE49-F238E27FC236}">
                <a16:creationId xmlns:a16="http://schemas.microsoft.com/office/drawing/2014/main" id="{A569B4C5-1A7A-4CB0-9E4A-F12044213DE5}"/>
              </a:ext>
            </a:extLst>
          </p:cNvPr>
          <p:cNvSpPr>
            <a:spLocks noGrp="1"/>
          </p:cNvSpPr>
          <p:nvPr>
            <p:ph type="body" sz="quarter" idx="10"/>
          </p:nvPr>
        </p:nvSpPr>
        <p:spPr>
          <a:xfrm>
            <a:off x="463638" y="1317438"/>
            <a:ext cx="11245141" cy="4984595"/>
          </a:xfrm>
        </p:spPr>
        <p:txBody>
          <a:bodyPr>
            <a:normAutofit fontScale="77500" lnSpcReduction="20000"/>
          </a:bodyPr>
          <a:lstStyle/>
          <a:p>
            <a:pPr>
              <a:lnSpc>
                <a:spcPct val="120000"/>
              </a:lnSpc>
              <a:spcBef>
                <a:spcPts val="0"/>
              </a:spcBef>
            </a:pPr>
            <a:r>
              <a:rPr lang="en-IN" dirty="0"/>
              <a:t>After successful internal processing, the consignment is sent to the CEIR Admin queue for Approval/ Rejection. Status = </a:t>
            </a:r>
            <a:r>
              <a:rPr lang="en-IN" b="1" dirty="0"/>
              <a:t>PENDING APPROVAL FROM CEIR ADMIN</a:t>
            </a:r>
            <a:r>
              <a:rPr lang="en-IN" dirty="0"/>
              <a:t>.  </a:t>
            </a:r>
            <a:endParaRPr lang="en-IN" b="1" dirty="0"/>
          </a:p>
          <a:p>
            <a:pPr lvl="1">
              <a:lnSpc>
                <a:spcPct val="120000"/>
              </a:lnSpc>
              <a:spcBef>
                <a:spcPts val="0"/>
              </a:spcBef>
            </a:pPr>
            <a:r>
              <a:rPr lang="en-IN" dirty="0"/>
              <a:t>CEIR Admin rejects the consignment. Status = </a:t>
            </a:r>
            <a:r>
              <a:rPr lang="en-IN" b="1" dirty="0"/>
              <a:t>REJECTED BY CEIR</a:t>
            </a:r>
            <a:r>
              <a:rPr lang="en-IN" dirty="0"/>
              <a:t>.</a:t>
            </a:r>
            <a:r>
              <a:rPr lang="en-IN" b="1" dirty="0">
                <a:solidFill>
                  <a:srgbClr val="4B1FBF"/>
                </a:solidFill>
              </a:rPr>
              <a:t> Email</a:t>
            </a:r>
            <a:r>
              <a:rPr lang="en-IN" dirty="0"/>
              <a:t> is sent to Importer and CEIR Admin. </a:t>
            </a:r>
            <a:r>
              <a:rPr lang="en-IN" b="1" dirty="0">
                <a:solidFill>
                  <a:srgbClr val="4B1FBF"/>
                </a:solidFill>
              </a:rPr>
              <a:t>Notifications</a:t>
            </a:r>
            <a:r>
              <a:rPr lang="en-IN" dirty="0"/>
              <a:t> is also displayed on the Importer dashboard.</a:t>
            </a:r>
            <a:endParaRPr lang="en-IN" b="1" dirty="0"/>
          </a:p>
          <a:p>
            <a:pPr lvl="1">
              <a:lnSpc>
                <a:spcPct val="120000"/>
              </a:lnSpc>
              <a:spcBef>
                <a:spcPts val="0"/>
              </a:spcBef>
            </a:pPr>
            <a:r>
              <a:rPr lang="en-IN" dirty="0"/>
              <a:t>CEIR Admin can also withdraw consignment. Status = </a:t>
            </a:r>
            <a:r>
              <a:rPr lang="en-IN" b="1" dirty="0"/>
              <a:t>WITHDRAWN BY CEIR. </a:t>
            </a:r>
            <a:r>
              <a:rPr lang="en-IN" dirty="0"/>
              <a:t>This can be done in scenarios like Importer didn’t turn up for claiming the consignment for more than allowed timelines and custom would want to auction the devices. Custom would then raise a request to CEIR Admin for Withdrawal of the consignment.</a:t>
            </a:r>
          </a:p>
          <a:p>
            <a:pPr>
              <a:lnSpc>
                <a:spcPct val="120000"/>
              </a:lnSpc>
              <a:spcBef>
                <a:spcPts val="0"/>
              </a:spcBef>
            </a:pPr>
            <a:endParaRPr lang="en-IN" dirty="0"/>
          </a:p>
          <a:p>
            <a:pPr>
              <a:lnSpc>
                <a:spcPct val="120000"/>
              </a:lnSpc>
              <a:spcBef>
                <a:spcPts val="0"/>
              </a:spcBef>
            </a:pPr>
            <a:r>
              <a:rPr lang="en-IN" dirty="0"/>
              <a:t>CEIR Authority approves the consignment. The consignment is sent to the custom queue for clearance by custom. Status = </a:t>
            </a:r>
            <a:r>
              <a:rPr lang="en-IN" b="1" dirty="0"/>
              <a:t>PENDING CLEARANCE BY CUSTOM</a:t>
            </a:r>
            <a:r>
              <a:rPr lang="en-IN" dirty="0"/>
              <a:t>. </a:t>
            </a:r>
            <a:r>
              <a:rPr lang="en-IN" b="1" dirty="0">
                <a:solidFill>
                  <a:srgbClr val="4B1FBF"/>
                </a:solidFill>
              </a:rPr>
              <a:t>Email</a:t>
            </a:r>
            <a:r>
              <a:rPr lang="en-IN" dirty="0"/>
              <a:t> is sent to Importer and CEIR Admin. </a:t>
            </a:r>
            <a:r>
              <a:rPr lang="en-IN" b="1" dirty="0">
                <a:solidFill>
                  <a:srgbClr val="4B1FBF"/>
                </a:solidFill>
              </a:rPr>
              <a:t>Notifications</a:t>
            </a:r>
            <a:r>
              <a:rPr lang="en-IN" dirty="0"/>
              <a:t> are also displayed on the Importer and CEIR Admin dashboard.</a:t>
            </a:r>
            <a:endParaRPr lang="en-IN" b="1" dirty="0"/>
          </a:p>
          <a:p>
            <a:pPr marL="0" indent="0">
              <a:lnSpc>
                <a:spcPct val="120000"/>
              </a:lnSpc>
              <a:spcBef>
                <a:spcPts val="0"/>
              </a:spcBef>
              <a:buNone/>
            </a:pPr>
            <a:r>
              <a:rPr lang="en-IN" b="1" dirty="0"/>
              <a:t>      </a:t>
            </a:r>
          </a:p>
          <a:p>
            <a:pPr lvl="1">
              <a:lnSpc>
                <a:spcPct val="120000"/>
              </a:lnSpc>
              <a:spcBef>
                <a:spcPts val="0"/>
              </a:spcBef>
            </a:pPr>
            <a:r>
              <a:rPr lang="en-IN" dirty="0"/>
              <a:t>Custom clears the consignment. Status = </a:t>
            </a:r>
            <a:r>
              <a:rPr lang="en-IN" b="1" dirty="0"/>
              <a:t>APPROVED . </a:t>
            </a:r>
            <a:r>
              <a:rPr lang="en-IN" b="1" dirty="0">
                <a:solidFill>
                  <a:srgbClr val="4B1FBF"/>
                </a:solidFill>
              </a:rPr>
              <a:t>Email</a:t>
            </a:r>
            <a:r>
              <a:rPr lang="en-IN" dirty="0"/>
              <a:t> is sent to Importer and CEIR Admin. </a:t>
            </a:r>
            <a:r>
              <a:rPr lang="en-IN" b="1" dirty="0">
                <a:solidFill>
                  <a:srgbClr val="4B1FBF"/>
                </a:solidFill>
              </a:rPr>
              <a:t>Notifications</a:t>
            </a:r>
            <a:r>
              <a:rPr lang="en-IN" dirty="0"/>
              <a:t> are also displayed on the Importer and CEIR Admin dashboard.</a:t>
            </a:r>
            <a:endParaRPr lang="en-IN" b="1" dirty="0"/>
          </a:p>
          <a:p>
            <a:pPr lvl="1">
              <a:lnSpc>
                <a:spcPct val="120000"/>
              </a:lnSpc>
              <a:spcBef>
                <a:spcPts val="0"/>
              </a:spcBef>
            </a:pPr>
            <a:r>
              <a:rPr lang="en-IN" dirty="0"/>
              <a:t>Custom rejects the consignment. Status = </a:t>
            </a:r>
            <a:r>
              <a:rPr lang="en-IN" b="1" dirty="0"/>
              <a:t>REJECTED BY CUSTOM .</a:t>
            </a:r>
            <a:r>
              <a:rPr lang="en-IN" b="1" dirty="0">
                <a:solidFill>
                  <a:srgbClr val="4B1FBF"/>
                </a:solidFill>
              </a:rPr>
              <a:t> Email</a:t>
            </a:r>
            <a:r>
              <a:rPr lang="en-IN" dirty="0"/>
              <a:t> is sent to Importer and CEIR Admin. </a:t>
            </a:r>
            <a:r>
              <a:rPr lang="en-IN" b="1" dirty="0">
                <a:solidFill>
                  <a:srgbClr val="4B1FBF"/>
                </a:solidFill>
              </a:rPr>
              <a:t>Notifications</a:t>
            </a:r>
            <a:r>
              <a:rPr lang="en-IN" dirty="0"/>
              <a:t> are also displayed on the Importer and CEIR Admin dashboard.</a:t>
            </a:r>
            <a:endParaRPr lang="en-IN" b="1" dirty="0"/>
          </a:p>
          <a:p>
            <a:pPr lvl="1">
              <a:lnSpc>
                <a:spcPct val="120000"/>
              </a:lnSpc>
              <a:spcBef>
                <a:spcPts val="0"/>
              </a:spcBef>
            </a:pPr>
            <a:r>
              <a:rPr lang="en-IN" dirty="0"/>
              <a:t>Custom can reject consignment in case Importer is unable to produce Type Approved Certificate.</a:t>
            </a:r>
          </a:p>
          <a:p>
            <a:pPr marL="457200" lvl="1" indent="0">
              <a:lnSpc>
                <a:spcPct val="120000"/>
              </a:lnSpc>
              <a:spcBef>
                <a:spcPts val="0"/>
              </a:spcBef>
              <a:buNone/>
            </a:pPr>
            <a:endParaRPr lang="en-IN" b="1" dirty="0"/>
          </a:p>
          <a:p>
            <a:pPr>
              <a:lnSpc>
                <a:spcPct val="120000"/>
              </a:lnSpc>
              <a:spcBef>
                <a:spcPts val="0"/>
              </a:spcBef>
            </a:pPr>
            <a:r>
              <a:rPr lang="en-IN" dirty="0"/>
              <a:t>Importer can also withdraw consignment when it is in either NEW/ REJECTED BY SYSTEM state. Status = </a:t>
            </a:r>
            <a:r>
              <a:rPr lang="en-IN" b="1" dirty="0"/>
              <a:t>WITHDRAWN BY IMPORTER </a:t>
            </a:r>
          </a:p>
          <a:p>
            <a:pPr marL="0" indent="0">
              <a:lnSpc>
                <a:spcPct val="120000"/>
              </a:lnSpc>
              <a:spcBef>
                <a:spcPts val="0"/>
              </a:spcBef>
              <a:buNone/>
            </a:pPr>
            <a:endParaRPr lang="en-IN" b="1" dirty="0"/>
          </a:p>
        </p:txBody>
      </p:sp>
    </p:spTree>
    <p:extLst>
      <p:ext uri="{BB962C8B-B14F-4D97-AF65-F5344CB8AC3E}">
        <p14:creationId xmlns:p14="http://schemas.microsoft.com/office/powerpoint/2010/main" val="19977829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45FC-BBA7-4CA0-9D74-07483CDDE299}"/>
              </a:ext>
            </a:extLst>
          </p:cNvPr>
          <p:cNvSpPr>
            <a:spLocks noGrp="1"/>
          </p:cNvSpPr>
          <p:nvPr>
            <p:ph type="title"/>
          </p:nvPr>
        </p:nvSpPr>
        <p:spPr/>
        <p:txBody>
          <a:bodyPr/>
          <a:lstStyle/>
          <a:p>
            <a:r>
              <a:rPr lang="en-IN" dirty="0"/>
              <a:t>Email samples</a:t>
            </a:r>
          </a:p>
        </p:txBody>
      </p:sp>
      <p:sp>
        <p:nvSpPr>
          <p:cNvPr id="4" name="Slide Number Placeholder 3">
            <a:extLst>
              <a:ext uri="{FF2B5EF4-FFF2-40B4-BE49-F238E27FC236}">
                <a16:creationId xmlns:a16="http://schemas.microsoft.com/office/drawing/2014/main" id="{5F1CF690-F825-4751-BDA4-6E57716E1890}"/>
              </a:ext>
            </a:extLst>
          </p:cNvPr>
          <p:cNvSpPr>
            <a:spLocks noGrp="1"/>
          </p:cNvSpPr>
          <p:nvPr>
            <p:ph type="sldNum" sz="quarter" idx="2"/>
          </p:nvPr>
        </p:nvSpPr>
        <p:spPr/>
        <p:txBody>
          <a:bodyPr/>
          <a:lstStyle/>
          <a:p>
            <a:fld id="{86CB4B4D-7CA3-9044-876B-883B54F8677D}" type="slidenum">
              <a:rPr lang="en-IN" smtClean="0"/>
              <a:pPr/>
              <a:t>19</a:t>
            </a:fld>
            <a:endParaRPr lang="en-IN"/>
          </a:p>
        </p:txBody>
      </p:sp>
      <p:sp>
        <p:nvSpPr>
          <p:cNvPr id="5" name="Footer Placeholder 4">
            <a:extLst>
              <a:ext uri="{FF2B5EF4-FFF2-40B4-BE49-F238E27FC236}">
                <a16:creationId xmlns:a16="http://schemas.microsoft.com/office/drawing/2014/main" id="{11088C84-26BE-4358-8E94-CCCD5061A6F0}"/>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6" name="Picture 5">
            <a:extLst>
              <a:ext uri="{FF2B5EF4-FFF2-40B4-BE49-F238E27FC236}">
                <a16:creationId xmlns:a16="http://schemas.microsoft.com/office/drawing/2014/main" id="{71B71EFC-2658-4230-8176-CE6828F00623}"/>
              </a:ext>
            </a:extLst>
          </p:cNvPr>
          <p:cNvPicPr>
            <a:picLocks noChangeAspect="1"/>
          </p:cNvPicPr>
          <p:nvPr/>
        </p:nvPicPr>
        <p:blipFill>
          <a:blip r:embed="rId2"/>
          <a:stretch>
            <a:fillRect/>
          </a:stretch>
        </p:blipFill>
        <p:spPr>
          <a:xfrm>
            <a:off x="409039" y="1704168"/>
            <a:ext cx="5220964" cy="1460505"/>
          </a:xfrm>
          <a:prstGeom prst="rect">
            <a:avLst/>
          </a:prstGeom>
          <a:ln>
            <a:solidFill>
              <a:srgbClr val="1A47C5"/>
            </a:solidFill>
          </a:ln>
        </p:spPr>
      </p:pic>
      <p:pic>
        <p:nvPicPr>
          <p:cNvPr id="7" name="Picture 6">
            <a:extLst>
              <a:ext uri="{FF2B5EF4-FFF2-40B4-BE49-F238E27FC236}">
                <a16:creationId xmlns:a16="http://schemas.microsoft.com/office/drawing/2014/main" id="{A0E359A1-114C-4203-B605-6F2034093F9D}"/>
              </a:ext>
            </a:extLst>
          </p:cNvPr>
          <p:cNvPicPr>
            <a:picLocks noChangeAspect="1"/>
          </p:cNvPicPr>
          <p:nvPr/>
        </p:nvPicPr>
        <p:blipFill>
          <a:blip r:embed="rId3"/>
          <a:stretch>
            <a:fillRect/>
          </a:stretch>
        </p:blipFill>
        <p:spPr>
          <a:xfrm>
            <a:off x="6280325" y="1704168"/>
            <a:ext cx="5328969" cy="1540736"/>
          </a:xfrm>
          <a:prstGeom prst="rect">
            <a:avLst/>
          </a:prstGeom>
          <a:ln>
            <a:solidFill>
              <a:srgbClr val="1A47C5"/>
            </a:solidFill>
          </a:ln>
        </p:spPr>
      </p:pic>
      <p:pic>
        <p:nvPicPr>
          <p:cNvPr id="8" name="Picture 7">
            <a:extLst>
              <a:ext uri="{FF2B5EF4-FFF2-40B4-BE49-F238E27FC236}">
                <a16:creationId xmlns:a16="http://schemas.microsoft.com/office/drawing/2014/main" id="{94E0FB14-6134-4C6F-B9B2-C4225AE8F132}"/>
              </a:ext>
            </a:extLst>
          </p:cNvPr>
          <p:cNvPicPr>
            <a:picLocks noChangeAspect="1"/>
          </p:cNvPicPr>
          <p:nvPr/>
        </p:nvPicPr>
        <p:blipFill>
          <a:blip r:embed="rId4"/>
          <a:stretch>
            <a:fillRect/>
          </a:stretch>
        </p:blipFill>
        <p:spPr>
          <a:xfrm>
            <a:off x="463639" y="4043824"/>
            <a:ext cx="5111768" cy="1460505"/>
          </a:xfrm>
          <a:prstGeom prst="rect">
            <a:avLst/>
          </a:prstGeom>
          <a:ln>
            <a:solidFill>
              <a:srgbClr val="4B1FBF"/>
            </a:solidFill>
          </a:ln>
        </p:spPr>
      </p:pic>
      <p:pic>
        <p:nvPicPr>
          <p:cNvPr id="9" name="Picture 8">
            <a:extLst>
              <a:ext uri="{FF2B5EF4-FFF2-40B4-BE49-F238E27FC236}">
                <a16:creationId xmlns:a16="http://schemas.microsoft.com/office/drawing/2014/main" id="{C98545F1-6EFD-4D5B-AA2E-9949B874F936}"/>
              </a:ext>
            </a:extLst>
          </p:cNvPr>
          <p:cNvPicPr>
            <a:picLocks noChangeAspect="1"/>
          </p:cNvPicPr>
          <p:nvPr/>
        </p:nvPicPr>
        <p:blipFill>
          <a:blip r:embed="rId5"/>
          <a:stretch>
            <a:fillRect/>
          </a:stretch>
        </p:blipFill>
        <p:spPr>
          <a:xfrm>
            <a:off x="6280325" y="4043823"/>
            <a:ext cx="5539846" cy="1460505"/>
          </a:xfrm>
          <a:prstGeom prst="rect">
            <a:avLst/>
          </a:prstGeom>
          <a:ln>
            <a:solidFill>
              <a:srgbClr val="4B1FBF"/>
            </a:solidFill>
          </a:ln>
        </p:spPr>
      </p:pic>
      <p:sp>
        <p:nvSpPr>
          <p:cNvPr id="10" name="Speech Bubble: Oval 9">
            <a:extLst>
              <a:ext uri="{FF2B5EF4-FFF2-40B4-BE49-F238E27FC236}">
                <a16:creationId xmlns:a16="http://schemas.microsoft.com/office/drawing/2014/main" id="{282A59AF-F4FB-4E69-8708-5FE87F9E6BEE}"/>
              </a:ext>
            </a:extLst>
          </p:cNvPr>
          <p:cNvSpPr/>
          <p:nvPr/>
        </p:nvSpPr>
        <p:spPr>
          <a:xfrm>
            <a:off x="2339788" y="1056758"/>
            <a:ext cx="2537012" cy="519348"/>
          </a:xfrm>
          <a:prstGeom prst="wedgeEllipseCallou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Approved by CEIR</a:t>
            </a:r>
          </a:p>
        </p:txBody>
      </p:sp>
      <p:sp>
        <p:nvSpPr>
          <p:cNvPr id="11" name="Speech Bubble: Oval 10">
            <a:extLst>
              <a:ext uri="{FF2B5EF4-FFF2-40B4-BE49-F238E27FC236}">
                <a16:creationId xmlns:a16="http://schemas.microsoft.com/office/drawing/2014/main" id="{C451C5F6-338C-4281-A1A5-2D525844945A}"/>
              </a:ext>
            </a:extLst>
          </p:cNvPr>
          <p:cNvSpPr/>
          <p:nvPr/>
        </p:nvSpPr>
        <p:spPr>
          <a:xfrm>
            <a:off x="7091082" y="3385627"/>
            <a:ext cx="3068233" cy="519348"/>
          </a:xfrm>
          <a:prstGeom prst="wedgeEllipseCallou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Cleared by Custom</a:t>
            </a:r>
          </a:p>
        </p:txBody>
      </p:sp>
      <p:sp>
        <p:nvSpPr>
          <p:cNvPr id="12" name="Speech Bubble: Oval 11">
            <a:extLst>
              <a:ext uri="{FF2B5EF4-FFF2-40B4-BE49-F238E27FC236}">
                <a16:creationId xmlns:a16="http://schemas.microsoft.com/office/drawing/2014/main" id="{5028F59A-D6B5-4E47-B3F8-3CB4B9B153D3}"/>
              </a:ext>
            </a:extLst>
          </p:cNvPr>
          <p:cNvSpPr/>
          <p:nvPr/>
        </p:nvSpPr>
        <p:spPr>
          <a:xfrm>
            <a:off x="7736541" y="1012872"/>
            <a:ext cx="2537012" cy="519348"/>
          </a:xfrm>
          <a:prstGeom prst="wedgeEllipseCallou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Rejected by CEIR</a:t>
            </a:r>
          </a:p>
        </p:txBody>
      </p:sp>
      <p:sp>
        <p:nvSpPr>
          <p:cNvPr id="13" name="Speech Bubble: Oval 12">
            <a:extLst>
              <a:ext uri="{FF2B5EF4-FFF2-40B4-BE49-F238E27FC236}">
                <a16:creationId xmlns:a16="http://schemas.microsoft.com/office/drawing/2014/main" id="{069CFAFB-0829-4839-BF07-20105CEFFB2A}"/>
              </a:ext>
            </a:extLst>
          </p:cNvPr>
          <p:cNvSpPr/>
          <p:nvPr/>
        </p:nvSpPr>
        <p:spPr>
          <a:xfrm>
            <a:off x="1385370" y="3370439"/>
            <a:ext cx="3382594" cy="519348"/>
          </a:xfrm>
          <a:prstGeom prst="wedgeEllipseCallou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Rejected by Custom</a:t>
            </a:r>
          </a:p>
        </p:txBody>
      </p:sp>
      <p:sp>
        <p:nvSpPr>
          <p:cNvPr id="3" name="Rectangle 2">
            <a:extLst>
              <a:ext uri="{FF2B5EF4-FFF2-40B4-BE49-F238E27FC236}">
                <a16:creationId xmlns:a16="http://schemas.microsoft.com/office/drawing/2014/main" id="{1B74C83D-7EFC-492D-AF18-4F2E28422D4E}"/>
              </a:ext>
            </a:extLst>
          </p:cNvPr>
          <p:cNvSpPr/>
          <p:nvPr/>
        </p:nvSpPr>
        <p:spPr>
          <a:xfrm>
            <a:off x="409039" y="5694210"/>
            <a:ext cx="11306711" cy="734945"/>
          </a:xfrm>
          <a:prstGeom prst="rect">
            <a:avLst/>
          </a:prstGeom>
        </p:spPr>
        <p:txBody>
          <a:bodyPr wrap="square">
            <a:spAutoFit/>
          </a:bodyPr>
          <a:lstStyle/>
          <a:p>
            <a:pPr>
              <a:lnSpc>
                <a:spcPct val="120000"/>
              </a:lnSpc>
            </a:pPr>
            <a:r>
              <a:rPr lang="en-IN" dirty="0"/>
              <a:t>Email contents can be configured from the System Admin portal. This will be explained in detail in the system configuration training. </a:t>
            </a:r>
            <a:endParaRPr lang="en-IN" b="1" dirty="0"/>
          </a:p>
        </p:txBody>
      </p:sp>
    </p:spTree>
    <p:extLst>
      <p:ext uri="{BB962C8B-B14F-4D97-AF65-F5344CB8AC3E}">
        <p14:creationId xmlns:p14="http://schemas.microsoft.com/office/powerpoint/2010/main" val="198906363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BE0C3-87AE-0943-A53B-F9CE4DFF1CC5}"/>
              </a:ext>
            </a:extLst>
          </p:cNvPr>
          <p:cNvSpPr>
            <a:spLocks noGrp="1"/>
          </p:cNvSpPr>
          <p:nvPr>
            <p:ph type="sldNum" sz="quarter" idx="2"/>
          </p:nvPr>
        </p:nvSpPr>
        <p:spPr>
          <a:xfrm>
            <a:off x="11924168" y="6605588"/>
            <a:ext cx="163827" cy="261610"/>
          </a:xfrm>
        </p:spPr>
        <p:txBody>
          <a:bodyPr/>
          <a:lstStyle/>
          <a:p>
            <a:fld id="{86CB4B4D-7CA3-9044-876B-883B54F8677D}" type="slidenum">
              <a:rPr lang="en-IN" smtClean="0"/>
              <a:pPr/>
              <a:t>2</a:t>
            </a:fld>
            <a:endParaRPr lang="en-IN"/>
          </a:p>
        </p:txBody>
      </p:sp>
      <p:sp>
        <p:nvSpPr>
          <p:cNvPr id="3" name="Footer Placeholder 2">
            <a:extLst>
              <a:ext uri="{FF2B5EF4-FFF2-40B4-BE49-F238E27FC236}">
                <a16:creationId xmlns:a16="http://schemas.microsoft.com/office/drawing/2014/main" id="{3328E7DB-2793-0B46-BBAF-24FAA454F1B4}"/>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Placeholder 7">
            <a:extLst>
              <a:ext uri="{FF2B5EF4-FFF2-40B4-BE49-F238E27FC236}">
                <a16:creationId xmlns:a16="http://schemas.microsoft.com/office/drawing/2014/main" id="{DE4BA928-EDD1-E145-8CBC-756D850A3604}"/>
              </a:ext>
            </a:extLst>
          </p:cNvPr>
          <p:cNvPicPr>
            <a:picLocks noGrp="1" noChangeAspect="1"/>
          </p:cNvPicPr>
          <p:nvPr>
            <p:ph type="pic" sz="quarter" idx="11"/>
          </p:nvPr>
        </p:nvPicPr>
        <p:blipFill rotWithShape="1">
          <a:blip r:embed="rId2" cstate="email">
            <a:extLst>
              <a:ext uri="{28A0092B-C50C-407E-A947-70E740481C1C}">
                <a14:useLocalDpi xmlns:a14="http://schemas.microsoft.com/office/drawing/2010/main"/>
              </a:ext>
            </a:extLst>
          </a:blip>
          <a:srcRect/>
          <a:stretch/>
        </p:blipFill>
        <p:spPr>
          <a:xfrm>
            <a:off x="481273" y="492574"/>
            <a:ext cx="4004350" cy="5770922"/>
          </a:xfrm>
        </p:spPr>
      </p:pic>
      <p:sp>
        <p:nvSpPr>
          <p:cNvPr id="6"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760206" y="1053208"/>
            <a:ext cx="6929080" cy="4623692"/>
          </a:xfrm>
        </p:spPr>
        <p:txBody>
          <a:bodyPr>
            <a:normAutofit fontScale="77500" lnSpcReduction="20000"/>
          </a:bodyPr>
          <a:lstStyle/>
          <a:p>
            <a:pPr marL="0" indent="0">
              <a:buNone/>
            </a:pPr>
            <a:r>
              <a:rPr lang="en-US" sz="2400" b="1" dirty="0">
                <a:effectLst/>
              </a:rPr>
              <a:t>Consignment Feature</a:t>
            </a:r>
          </a:p>
          <a:p>
            <a:r>
              <a:rPr lang="en-US" sz="2400" b="1" dirty="0">
                <a:effectLst/>
              </a:rPr>
              <a:t>Feature </a:t>
            </a:r>
          </a:p>
          <a:p>
            <a:r>
              <a:rPr lang="en-US" sz="2400" b="1" dirty="0">
                <a:effectLst/>
              </a:rPr>
              <a:t>Stakeholder</a:t>
            </a:r>
          </a:p>
          <a:p>
            <a:r>
              <a:rPr lang="en-US" sz="2400" b="1" dirty="0">
                <a:effectLst/>
              </a:rPr>
              <a:t>State Diagram</a:t>
            </a:r>
          </a:p>
          <a:p>
            <a:r>
              <a:rPr lang="en-US" sz="2400" b="1" dirty="0">
                <a:effectLst/>
              </a:rPr>
              <a:t>UI Walk Thru</a:t>
            </a:r>
          </a:p>
          <a:p>
            <a:pPr lvl="1"/>
            <a:r>
              <a:rPr lang="en-US" sz="2400" b="1" dirty="0">
                <a:effectLst/>
              </a:rPr>
              <a:t>View All Consignment</a:t>
            </a:r>
          </a:p>
          <a:p>
            <a:pPr lvl="1"/>
            <a:r>
              <a:rPr lang="en-US" sz="2400" b="1" dirty="0">
                <a:effectLst/>
              </a:rPr>
              <a:t>View A Consignment</a:t>
            </a:r>
          </a:p>
          <a:p>
            <a:pPr lvl="1"/>
            <a:r>
              <a:rPr lang="en-US" sz="2400" b="1" dirty="0">
                <a:effectLst/>
              </a:rPr>
              <a:t>Register Consignment</a:t>
            </a:r>
          </a:p>
          <a:p>
            <a:pPr lvl="1"/>
            <a:r>
              <a:rPr lang="en-US" sz="2400" b="1" dirty="0">
                <a:effectLst/>
              </a:rPr>
              <a:t>Withdraw Consignment</a:t>
            </a:r>
          </a:p>
          <a:p>
            <a:pPr lvl="1"/>
            <a:r>
              <a:rPr lang="en-US" sz="2400" b="1" dirty="0">
                <a:effectLst/>
              </a:rPr>
              <a:t>Edit Consignment</a:t>
            </a:r>
          </a:p>
          <a:p>
            <a:pPr lvl="1"/>
            <a:r>
              <a:rPr lang="en-US" sz="2400" b="1" dirty="0">
                <a:effectLst/>
              </a:rPr>
              <a:t>View Consignment</a:t>
            </a:r>
          </a:p>
          <a:p>
            <a:pPr lvl="1"/>
            <a:r>
              <a:rPr lang="en-US" sz="2400" b="1" dirty="0">
                <a:effectLst/>
              </a:rPr>
              <a:t>Approve Consignment</a:t>
            </a:r>
          </a:p>
          <a:p>
            <a:pPr lvl="1"/>
            <a:r>
              <a:rPr lang="en-US" sz="2400" b="1" dirty="0">
                <a:effectLst/>
              </a:rPr>
              <a:t>Reject consignment</a:t>
            </a:r>
          </a:p>
          <a:p>
            <a:pPr lvl="1"/>
            <a:r>
              <a:rPr lang="en-US" sz="2400" b="1" dirty="0">
                <a:effectLst/>
              </a:rPr>
              <a:t>Clearance of a Consignment</a:t>
            </a:r>
          </a:p>
          <a:p>
            <a:pPr lvl="1"/>
            <a:endParaRPr lang="en-US" sz="2400" b="1" dirty="0">
              <a:effectLst/>
            </a:endParaRPr>
          </a:p>
          <a:p>
            <a:pPr marL="0" indent="0">
              <a:buNone/>
            </a:pPr>
            <a:endParaRPr lang="en-IN" sz="2400" dirty="0"/>
          </a:p>
          <a:p>
            <a:pPr marL="0" indent="0">
              <a:buNone/>
            </a:pPr>
            <a:endParaRPr lang="en-IN" sz="2400" b="1" dirty="0">
              <a:effectLst/>
            </a:endParaRPr>
          </a:p>
          <a:p>
            <a:pPr marL="0" indent="0" fontAlgn="base">
              <a:buNone/>
            </a:pPr>
            <a:endParaRPr lang="en-IN" sz="2400" b="1" dirty="0">
              <a:effectLst/>
            </a:endParaRPr>
          </a:p>
        </p:txBody>
      </p:sp>
    </p:spTree>
    <p:extLst>
      <p:ext uri="{BB962C8B-B14F-4D97-AF65-F5344CB8AC3E}">
        <p14:creationId xmlns:p14="http://schemas.microsoft.com/office/powerpoint/2010/main" val="39864674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Register Consignment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Box 5"/>
          <p:cNvSpPr txBox="1"/>
          <p:nvPr/>
        </p:nvSpPr>
        <p:spPr>
          <a:xfrm>
            <a:off x="8822856" y="1270071"/>
            <a:ext cx="3101312" cy="4247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u="sng"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Some Rules</a:t>
            </a:r>
            <a:r>
              <a:rPr kumimoji="0" lang="en-US" sz="1800" b="1" i="0" u="sng"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rPr>
              <a:t> to Follow</a:t>
            </a:r>
          </a:p>
          <a:p>
            <a:pPr marL="0" marR="0" indent="0" algn="l" defTabSz="914400" rtl="0" fontAlgn="auto" latinLnBrk="0" hangingPunct="0">
              <a:lnSpc>
                <a:spcPct val="100000"/>
              </a:lnSpc>
              <a:spcBef>
                <a:spcPts val="0"/>
              </a:spcBef>
              <a:spcAft>
                <a:spcPts val="0"/>
              </a:spcAft>
              <a:buClrTx/>
              <a:buSzTx/>
              <a:buFontTx/>
              <a:buNone/>
              <a:tabLst/>
            </a:pPr>
            <a:endParaRPr lang="en-US" baseline="0" dirty="0">
              <a:latin typeface="Arial" panose="020B0604020202020204" pitchFamily="34" charset="0"/>
              <a:cs typeface="Arial" panose="020B0604020202020204" pitchFamily="34" charset="0"/>
            </a:endParaRPr>
          </a:p>
          <a:p>
            <a:pPr marL="342900" marR="0" indent="-342900" algn="just" defTabSz="914400" rtl="0" fontAlgn="auto" latinLnBrk="0" hangingPunct="0">
              <a:lnSpc>
                <a:spcPct val="100000"/>
              </a:lnSpc>
              <a:spcBef>
                <a:spcPts val="0"/>
              </a:spcBef>
              <a:spcAft>
                <a:spcPts val="0"/>
              </a:spcAft>
              <a:buClrTx/>
              <a:buSzTx/>
              <a:buFont typeface="+mj-lt"/>
              <a:buAutoNum type="arabicPeriod"/>
              <a:tabLst/>
            </a:pPr>
            <a:r>
              <a:rPr kumimoji="0" lang="en-US" sz="1800" b="0" i="0" u="none"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rPr>
              <a:t>Expected Dispatch date should be less than Expected arrival date.</a:t>
            </a:r>
          </a:p>
          <a:p>
            <a:pPr marL="342900" marR="0" indent="-342900" algn="just" defTabSz="914400" rtl="0" fontAlgn="auto" latinLnBrk="0" hangingPunct="0">
              <a:lnSpc>
                <a:spcPct val="100000"/>
              </a:lnSpc>
              <a:spcBef>
                <a:spcPts val="0"/>
              </a:spcBef>
              <a:spcAft>
                <a:spcPts val="0"/>
              </a:spcAft>
              <a:buClrTx/>
              <a:buSzTx/>
              <a:buFont typeface="+mj-lt"/>
              <a:buAutoNum type="arabicPeriod"/>
              <a:tabLst/>
            </a:pPr>
            <a:endParaRPr lang="en-US" baseline="0" dirty="0">
              <a:latin typeface="Arial" panose="020B0604020202020204" pitchFamily="34" charset="0"/>
              <a:cs typeface="Arial" panose="020B0604020202020204" pitchFamily="34" charset="0"/>
            </a:endParaRPr>
          </a:p>
          <a:p>
            <a:pPr marL="342900" marR="0" indent="-342900" algn="just" defTabSz="914400" rtl="0" fontAlgn="auto" latinLnBrk="0" hangingPunct="0">
              <a:lnSpc>
                <a:spcPct val="100000"/>
              </a:lnSpc>
              <a:spcBef>
                <a:spcPts val="0"/>
              </a:spcBef>
              <a:spcAft>
                <a:spcPts val="0"/>
              </a:spcAft>
              <a:buClrTx/>
              <a:buSzTx/>
              <a:buFont typeface="+mj-lt"/>
              <a:buAutoNum type="arabicPeriod"/>
              <a:tabLst/>
            </a:pPr>
            <a:r>
              <a:rPr lang="en-US" baseline="0" dirty="0">
                <a:latin typeface="Arial" panose="020B0604020202020204" pitchFamily="34" charset="0"/>
                <a:cs typeface="Arial" panose="020B0604020202020204" pitchFamily="34" charset="0"/>
              </a:rPr>
              <a:t>If</a:t>
            </a:r>
            <a:r>
              <a:rPr lang="en-US" dirty="0">
                <a:latin typeface="Arial" panose="020B0604020202020204" pitchFamily="34" charset="0"/>
                <a:cs typeface="Arial" panose="020B0604020202020204" pitchFamily="34" charset="0"/>
              </a:rPr>
              <a:t> price is filled, the currency field will be displayed and it has to be filled.</a:t>
            </a:r>
            <a:endParaRPr kumimoji="0" lang="en-US" sz="1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a:p>
            <a:pPr marL="342900" marR="0" indent="-342900" algn="just" defTabSz="914400" rtl="0" fontAlgn="auto" latinLnBrk="0" hangingPunct="0">
              <a:lnSpc>
                <a:spcPct val="100000"/>
              </a:lnSpc>
              <a:spcBef>
                <a:spcPts val="0"/>
              </a:spcBef>
              <a:spcAft>
                <a:spcPts val="0"/>
              </a:spcAft>
              <a:buClrTx/>
              <a:buSzTx/>
              <a:buFont typeface="+mj-lt"/>
              <a:buAutoNum type="arabicPeriod"/>
              <a:tabLst/>
            </a:pPr>
            <a:endParaRPr lang="en-US" dirty="0">
              <a:latin typeface="Arial" panose="020B0604020202020204" pitchFamily="34" charset="0"/>
              <a:cs typeface="Arial" panose="020B0604020202020204" pitchFamily="34" charset="0"/>
            </a:endParaRPr>
          </a:p>
          <a:p>
            <a:pPr marL="342900" marR="0" indent="-342900" algn="just" defTabSz="914400" rtl="0" fontAlgn="auto" latinLnBrk="0" hangingPunct="0">
              <a:lnSpc>
                <a:spcPct val="100000"/>
              </a:lnSpc>
              <a:spcBef>
                <a:spcPts val="0"/>
              </a:spcBef>
              <a:spcAft>
                <a:spcPts val="0"/>
              </a:spcAft>
              <a:buClrTx/>
              <a:buSzTx/>
              <a:buFont typeface="+mj-lt"/>
              <a:buAutoNum type="arabicPeriod"/>
              <a:tabLst/>
            </a:pPr>
            <a:r>
              <a:rPr lang="en-US" dirty="0">
                <a:latin typeface="Arial" panose="020B0604020202020204" pitchFamily="34" charset="0"/>
                <a:cs typeface="Arial" panose="020B0604020202020204" pitchFamily="34" charset="0"/>
              </a:rPr>
              <a:t>To upload the file, use the system format. For any confusion, download the sample format.</a:t>
            </a:r>
            <a:endParaRPr kumimoji="0" lang="en-US" sz="1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pic>
        <p:nvPicPr>
          <p:cNvPr id="9" name="Picture 8">
            <a:extLst>
              <a:ext uri="{FF2B5EF4-FFF2-40B4-BE49-F238E27FC236}">
                <a16:creationId xmlns:a16="http://schemas.microsoft.com/office/drawing/2014/main" id="{7BD5B931-7DE2-4314-9055-5BA90F125699}"/>
              </a:ext>
            </a:extLst>
          </p:cNvPr>
          <p:cNvPicPr>
            <a:picLocks noChangeAspect="1"/>
          </p:cNvPicPr>
          <p:nvPr/>
        </p:nvPicPr>
        <p:blipFill>
          <a:blip r:embed="rId2"/>
          <a:stretch>
            <a:fillRect/>
          </a:stretch>
        </p:blipFill>
        <p:spPr>
          <a:xfrm>
            <a:off x="551798" y="1218937"/>
            <a:ext cx="7981950" cy="5181600"/>
          </a:xfrm>
          <a:prstGeom prst="rect">
            <a:avLst/>
          </a:prstGeom>
        </p:spPr>
      </p:pic>
    </p:spTree>
    <p:extLst>
      <p:ext uri="{BB962C8B-B14F-4D97-AF65-F5344CB8AC3E}">
        <p14:creationId xmlns:p14="http://schemas.microsoft.com/office/powerpoint/2010/main" val="326849561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7188924" y="4481691"/>
            <a:ext cx="4511688" cy="135838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sp>
        <p:nvSpPr>
          <p:cNvPr id="19" name="Rectangle 18"/>
          <p:cNvSpPr/>
          <p:nvPr/>
        </p:nvSpPr>
        <p:spPr>
          <a:xfrm>
            <a:off x="7101730" y="1447800"/>
            <a:ext cx="4511688" cy="135838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Edit Consignment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Oval 6"/>
          <p:cNvSpPr/>
          <p:nvPr/>
        </p:nvSpPr>
        <p:spPr>
          <a:xfrm>
            <a:off x="7607300" y="1814188"/>
            <a:ext cx="965200" cy="562627"/>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Rejected By System</a:t>
            </a:r>
          </a:p>
        </p:txBody>
      </p:sp>
      <p:sp>
        <p:nvSpPr>
          <p:cNvPr id="8" name="Oval 7"/>
          <p:cNvSpPr/>
          <p:nvPr/>
        </p:nvSpPr>
        <p:spPr>
          <a:xfrm>
            <a:off x="8826500" y="1704078"/>
            <a:ext cx="965200" cy="779023"/>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Rejected By CEIR Admin</a:t>
            </a:r>
          </a:p>
        </p:txBody>
      </p:sp>
      <p:sp>
        <p:nvSpPr>
          <p:cNvPr id="9" name="Oval 8"/>
          <p:cNvSpPr/>
          <p:nvPr/>
        </p:nvSpPr>
        <p:spPr>
          <a:xfrm>
            <a:off x="10096500" y="1812276"/>
            <a:ext cx="965200" cy="562627"/>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Rejected By Custom</a:t>
            </a:r>
          </a:p>
        </p:txBody>
      </p:sp>
      <p:cxnSp>
        <p:nvCxnSpPr>
          <p:cNvPr id="11" name="Straight Arrow Connector 10"/>
          <p:cNvCxnSpPr/>
          <p:nvPr/>
        </p:nvCxnSpPr>
        <p:spPr>
          <a:xfrm>
            <a:off x="9330692" y="2806185"/>
            <a:ext cx="0" cy="69850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2" name="Rectangle 11"/>
          <p:cNvSpPr/>
          <p:nvPr/>
        </p:nvSpPr>
        <p:spPr>
          <a:xfrm>
            <a:off x="8308342" y="3647387"/>
            <a:ext cx="2044700" cy="369330"/>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dirty="0"/>
              <a:t>Edit By Importer </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4" name="Oval 13"/>
          <p:cNvSpPr/>
          <p:nvPr/>
        </p:nvSpPr>
        <p:spPr>
          <a:xfrm>
            <a:off x="8877300" y="5160884"/>
            <a:ext cx="965200" cy="346231"/>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NEW</a:t>
            </a:r>
          </a:p>
        </p:txBody>
      </p:sp>
      <p:cxnSp>
        <p:nvCxnSpPr>
          <p:cNvPr id="15" name="Straight Arrow Connector 14"/>
          <p:cNvCxnSpPr/>
          <p:nvPr/>
        </p:nvCxnSpPr>
        <p:spPr>
          <a:xfrm>
            <a:off x="9330692" y="4356100"/>
            <a:ext cx="0" cy="69850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6" name="Rounded Rectangular Callout 5"/>
          <p:cNvSpPr/>
          <p:nvPr/>
        </p:nvSpPr>
        <p:spPr>
          <a:xfrm>
            <a:off x="8619492" y="405668"/>
            <a:ext cx="2258688" cy="715087"/>
          </a:xfrm>
          <a:prstGeom prst="wedgeRoundRectCallout">
            <a:avLst>
              <a:gd name="adj1" fmla="val -10470"/>
              <a:gd name="adj2" fmla="val 86291"/>
              <a:gd name="adj3" fmla="val 16667"/>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a:t>
            </a:r>
            <a:r>
              <a:rPr kumimoji="0" lang="en-US" sz="1800" b="0" i="0" u="none" strike="noStrike" cap="none" spc="0" normalizeH="0" baseline="0" dirty="0">
                <a:ln>
                  <a:noFill/>
                </a:ln>
                <a:solidFill>
                  <a:srgbClr val="000000"/>
                </a:solidFill>
                <a:effectLst/>
                <a:uFillTx/>
                <a:latin typeface="+mn-lt"/>
                <a:ea typeface="+mn-ea"/>
                <a:cs typeface="+mn-cs"/>
                <a:sym typeface="Calibri"/>
              </a:rPr>
              <a:t>nly allowed</a:t>
            </a:r>
            <a:r>
              <a:rPr kumimoji="0" lang="en-US" sz="1800" b="0" i="0" u="none" strike="noStrike" cap="none" spc="0" normalizeH="0" dirty="0">
                <a:ln>
                  <a:noFill/>
                </a:ln>
                <a:solidFill>
                  <a:srgbClr val="000000"/>
                </a:solidFill>
                <a:effectLst/>
                <a:uFillTx/>
                <a:latin typeface="+mn-lt"/>
                <a:ea typeface="+mn-ea"/>
                <a:cs typeface="+mn-cs"/>
                <a:sym typeface="Calibri"/>
              </a:rPr>
              <a:t> in rejected states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8" name="Rounded Rectangular Callout 17"/>
          <p:cNvSpPr/>
          <p:nvPr/>
        </p:nvSpPr>
        <p:spPr>
          <a:xfrm>
            <a:off x="9223698" y="5988228"/>
            <a:ext cx="2258688" cy="715087"/>
          </a:xfrm>
          <a:prstGeom prst="wedgeRoundRectCallout">
            <a:avLst>
              <a:gd name="adj1" fmla="val -24527"/>
              <a:gd name="adj2" fmla="val -63277"/>
              <a:gd name="adj3" fmla="val 16667"/>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Consignment moved back to NEW state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0" name="TextBox 9"/>
          <p:cNvSpPr txBox="1"/>
          <p:nvPr/>
        </p:nvSpPr>
        <p:spPr>
          <a:xfrm>
            <a:off x="406224" y="5283705"/>
            <a:ext cx="6203633"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What is Editable</a:t>
            </a:r>
          </a:p>
          <a:p>
            <a:pPr marL="285750" marR="0" indent="-285750" algn="l" defTabSz="914400" rtl="0" fontAlgn="auto" latinLnBrk="0" hangingPunct="0">
              <a:lnSpc>
                <a:spcPct val="100000"/>
              </a:lnSpc>
              <a:spcBef>
                <a:spcPts val="0"/>
              </a:spcBef>
              <a:spcAft>
                <a:spcPts val="0"/>
              </a:spcAft>
              <a:buClrTx/>
              <a:buSzTx/>
              <a:buFont typeface="Arial"/>
              <a:buChar char="•"/>
              <a:tabLst/>
            </a:pPr>
            <a:r>
              <a:rPr lang="en-US" dirty="0"/>
              <a:t>Fields in the form </a:t>
            </a:r>
          </a:p>
          <a:p>
            <a:pPr marL="285750" marR="0" indent="-285750" algn="l" defTabSz="914400" rtl="0" fontAlgn="auto" latinLnBrk="0" hangingPunct="0">
              <a:lnSpc>
                <a:spcPct val="100000"/>
              </a:lnSpc>
              <a:spcBef>
                <a:spcPts val="0"/>
              </a:spcBef>
              <a:spcAft>
                <a:spcPts val="0"/>
              </a:spcAft>
              <a:buClrTx/>
              <a:buSzTx/>
              <a:buFont typeface="Arial"/>
              <a:buChar char="•"/>
              <a:tabLst/>
            </a:pPr>
            <a:r>
              <a:rPr kumimoji="0" lang="en-US" sz="1800" b="0" i="0" u="none" strike="noStrike" cap="none" spc="0" normalizeH="0" baseline="0" dirty="0">
                <a:ln>
                  <a:noFill/>
                </a:ln>
                <a:solidFill>
                  <a:srgbClr val="000000"/>
                </a:solidFill>
                <a:effectLst/>
                <a:uFillTx/>
                <a:latin typeface="+mn-lt"/>
                <a:ea typeface="+mn-ea"/>
                <a:cs typeface="+mn-cs"/>
                <a:sym typeface="Calibri"/>
              </a:rPr>
              <a:t>File that</a:t>
            </a:r>
            <a:r>
              <a:rPr kumimoji="0" lang="en-US" sz="1800" b="0" i="0" u="none" strike="noStrike" cap="none" spc="0" normalizeH="0" dirty="0">
                <a:ln>
                  <a:noFill/>
                </a:ln>
                <a:solidFill>
                  <a:srgbClr val="000000"/>
                </a:solidFill>
                <a:effectLst/>
                <a:uFillTx/>
                <a:latin typeface="+mn-lt"/>
                <a:ea typeface="+mn-ea"/>
                <a:cs typeface="+mn-cs"/>
                <a:sym typeface="Calibri"/>
              </a:rPr>
              <a:t> </a:t>
            </a:r>
            <a:r>
              <a:rPr lang="en-US" dirty="0"/>
              <a:t>was initially uploaded.</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13" name="Picture 12">
            <a:extLst>
              <a:ext uri="{FF2B5EF4-FFF2-40B4-BE49-F238E27FC236}">
                <a16:creationId xmlns:a16="http://schemas.microsoft.com/office/drawing/2014/main" id="{023378F0-373E-43B4-844E-1B84A29F7529}"/>
              </a:ext>
            </a:extLst>
          </p:cNvPr>
          <p:cNvPicPr>
            <a:picLocks noChangeAspect="1"/>
          </p:cNvPicPr>
          <p:nvPr/>
        </p:nvPicPr>
        <p:blipFill>
          <a:blip r:embed="rId2"/>
          <a:stretch>
            <a:fillRect/>
          </a:stretch>
        </p:blipFill>
        <p:spPr>
          <a:xfrm>
            <a:off x="406224" y="1088761"/>
            <a:ext cx="6670493" cy="3796389"/>
          </a:xfrm>
          <a:prstGeom prst="rect">
            <a:avLst/>
          </a:prstGeom>
        </p:spPr>
      </p:pic>
    </p:spTree>
    <p:extLst>
      <p:ext uri="{BB962C8B-B14F-4D97-AF65-F5344CB8AC3E}">
        <p14:creationId xmlns:p14="http://schemas.microsoft.com/office/powerpoint/2010/main" val="215613916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View Consignment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22</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6" name="Picture 5">
            <a:extLst>
              <a:ext uri="{FF2B5EF4-FFF2-40B4-BE49-F238E27FC236}">
                <a16:creationId xmlns:a16="http://schemas.microsoft.com/office/drawing/2014/main" id="{4B867A79-6ED8-46B9-B21F-8CF56189D16F}"/>
              </a:ext>
            </a:extLst>
          </p:cNvPr>
          <p:cNvPicPr>
            <a:picLocks noChangeAspect="1"/>
          </p:cNvPicPr>
          <p:nvPr/>
        </p:nvPicPr>
        <p:blipFill>
          <a:blip r:embed="rId2"/>
          <a:stretch>
            <a:fillRect/>
          </a:stretch>
        </p:blipFill>
        <p:spPr>
          <a:xfrm>
            <a:off x="375957" y="1150342"/>
            <a:ext cx="7557997" cy="4171885"/>
          </a:xfrm>
          <a:prstGeom prst="rect">
            <a:avLst/>
          </a:prstGeom>
        </p:spPr>
      </p:pic>
      <p:sp>
        <p:nvSpPr>
          <p:cNvPr id="8" name="TextBox 7">
            <a:extLst>
              <a:ext uri="{FF2B5EF4-FFF2-40B4-BE49-F238E27FC236}">
                <a16:creationId xmlns:a16="http://schemas.microsoft.com/office/drawing/2014/main" id="{93D0BE34-3D31-42E7-A360-0C4853D7AF30}"/>
              </a:ext>
            </a:extLst>
          </p:cNvPr>
          <p:cNvSpPr txBox="1"/>
          <p:nvPr/>
        </p:nvSpPr>
        <p:spPr>
          <a:xfrm>
            <a:off x="463639" y="5571807"/>
            <a:ext cx="6203633"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latin typeface="Arial" panose="020B0604020202020204" pitchFamily="34" charset="0"/>
                <a:cs typeface="Arial" panose="020B0604020202020204" pitchFamily="34" charset="0"/>
              </a:rPr>
              <a:t>This screen is not editable. This is just to view the details filled in by the Importer.</a:t>
            </a:r>
            <a:endParaRPr kumimoji="0" lang="en-US" sz="1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
        <p:nvSpPr>
          <p:cNvPr id="9" name="Rectangle 8">
            <a:extLst>
              <a:ext uri="{FF2B5EF4-FFF2-40B4-BE49-F238E27FC236}">
                <a16:creationId xmlns:a16="http://schemas.microsoft.com/office/drawing/2014/main" id="{4A2D937D-AA31-48DB-A7CD-145AD5EE856B}"/>
              </a:ext>
            </a:extLst>
          </p:cNvPr>
          <p:cNvSpPr/>
          <p:nvPr/>
        </p:nvSpPr>
        <p:spPr>
          <a:xfrm>
            <a:off x="8220640" y="1308485"/>
            <a:ext cx="3703528" cy="3046988"/>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Who all can view the consignment?</a:t>
            </a:r>
          </a:p>
          <a:p>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latin typeface="Arial" panose="020B0604020202020204" pitchFamily="34" charset="0"/>
                <a:cs typeface="Arial" panose="020B0604020202020204" pitchFamily="34" charset="0"/>
              </a:rPr>
              <a:t>Importer </a:t>
            </a:r>
          </a:p>
          <a:p>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latin typeface="Arial" panose="020B0604020202020204" pitchFamily="34" charset="0"/>
                <a:cs typeface="Arial" panose="020B0604020202020204" pitchFamily="34" charset="0"/>
              </a:rPr>
              <a:t>CEIR Admin </a:t>
            </a:r>
          </a:p>
          <a:p>
            <a:pPr marL="342900" indent="-342900">
              <a:buFont typeface="Wingdings" panose="05000000000000000000" pitchFamily="2" charset="2"/>
              <a:buChar char="v"/>
            </a:pPr>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latin typeface="Arial" panose="020B0604020202020204" pitchFamily="34" charset="0"/>
                <a:cs typeface="Arial" panose="020B0604020202020204" pitchFamily="34" charset="0"/>
              </a:rPr>
              <a:t>Custom</a:t>
            </a:r>
          </a:p>
        </p:txBody>
      </p:sp>
    </p:spTree>
    <p:extLst>
      <p:ext uri="{BB962C8B-B14F-4D97-AF65-F5344CB8AC3E}">
        <p14:creationId xmlns:p14="http://schemas.microsoft.com/office/powerpoint/2010/main" val="83800944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System Processing</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p:cNvSpPr/>
          <p:nvPr/>
        </p:nvSpPr>
        <p:spPr>
          <a:xfrm>
            <a:off x="558799" y="1345673"/>
            <a:ext cx="10486479" cy="4154984"/>
          </a:xfrm>
          <a:prstGeom prst="rect">
            <a:avLst/>
          </a:prstGeom>
        </p:spPr>
        <p:txBody>
          <a:bodyPr wrap="square">
            <a:spAutoFit/>
          </a:bodyPr>
          <a:lstStyle/>
          <a:p>
            <a:pPr marL="342900" lvl="1" indent="-342900">
              <a:buFont typeface="Arial"/>
              <a:buChar char="•"/>
            </a:pPr>
            <a:r>
              <a:rPr lang="en-US" sz="2200" dirty="0">
                <a:latin typeface="Arial" panose="020B0604020202020204" pitchFamily="34" charset="0"/>
                <a:cs typeface="Arial" panose="020B0604020202020204" pitchFamily="34" charset="0"/>
              </a:rPr>
              <a:t>All NEW consignment will be processed in FIFO order  by the system</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Once the processing starts, the status is changed to PROCESSING to indicate that Work is in progress</a:t>
            </a:r>
          </a:p>
          <a:p>
            <a:pPr lvl="1" indent="0"/>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Once the processing is complete, the status is changed to either </a:t>
            </a:r>
            <a:r>
              <a:rPr lang="en-US" sz="2200" b="1" dirty="0">
                <a:latin typeface="Arial" panose="020B0604020202020204" pitchFamily="34" charset="0"/>
                <a:cs typeface="Arial" panose="020B0604020202020204" pitchFamily="34" charset="0"/>
              </a:rPr>
              <a:t>REJECTED_BY_SYSTEM </a:t>
            </a:r>
            <a:r>
              <a:rPr lang="en-US" sz="2200" dirty="0">
                <a:latin typeface="Arial" panose="020B0604020202020204" pitchFamily="34" charset="0"/>
                <a:cs typeface="Arial" panose="020B0604020202020204" pitchFamily="34" charset="0"/>
              </a:rPr>
              <a:t>or SUCCESS (</a:t>
            </a:r>
            <a:r>
              <a:rPr lang="en-US" sz="2200" b="1" dirty="0">
                <a:latin typeface="Arial" panose="020B0604020202020204" pitchFamily="34" charset="0"/>
                <a:cs typeface="Arial" panose="020B0604020202020204" pitchFamily="34" charset="0"/>
              </a:rPr>
              <a:t>PENDING_APPROVAL_FROM_</a:t>
            </a:r>
            <a:r>
              <a:rPr lang="en-US" sz="2200" b="1">
                <a:latin typeface="Arial" panose="020B0604020202020204" pitchFamily="34" charset="0"/>
                <a:cs typeface="Arial" panose="020B0604020202020204" pitchFamily="34" charset="0"/>
              </a:rPr>
              <a:t>CEIR_ADMIN</a:t>
            </a:r>
            <a:r>
              <a:rPr lang="en-US" sz="2200">
                <a:latin typeface="Arial" panose="020B0604020202020204" pitchFamily="34" charset="0"/>
                <a:cs typeface="Arial" panose="020B0604020202020204" pitchFamily="34" charset="0"/>
              </a:rPr>
              <a:t>)</a:t>
            </a:r>
            <a:endParaRPr lang="en-US" sz="2200" dirty="0">
              <a:latin typeface="Arial" panose="020B0604020202020204" pitchFamily="34" charset="0"/>
              <a:cs typeface="Arial" panose="020B0604020202020204" pitchFamily="34" charset="0"/>
            </a:endParaRPr>
          </a:p>
          <a:p>
            <a:pPr marL="342900" lvl="1" indent="-342900">
              <a:buFont typeface="Arial"/>
              <a:buChar char="•"/>
            </a:pPr>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Post processing an e-mail notification is sent to Importer in case of REJECTED_BY_SYSTEM and in case of SUCCESS email is sent to both Importer and CEIR Admin.</a:t>
            </a:r>
            <a:endParaRPr lang="en-US" sz="2400" dirty="0"/>
          </a:p>
        </p:txBody>
      </p:sp>
    </p:spTree>
    <p:extLst>
      <p:ext uri="{BB962C8B-B14F-4D97-AF65-F5344CB8AC3E}">
        <p14:creationId xmlns:p14="http://schemas.microsoft.com/office/powerpoint/2010/main" val="176515654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Consignment Withdrawn By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24</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3" name="Picture 2">
            <a:extLst>
              <a:ext uri="{FF2B5EF4-FFF2-40B4-BE49-F238E27FC236}">
                <a16:creationId xmlns:a16="http://schemas.microsoft.com/office/drawing/2014/main" id="{EB17A39C-7C18-4A65-993C-8FCA099B3B47}"/>
              </a:ext>
            </a:extLst>
          </p:cNvPr>
          <p:cNvPicPr>
            <a:picLocks noChangeAspect="1"/>
          </p:cNvPicPr>
          <p:nvPr/>
        </p:nvPicPr>
        <p:blipFill>
          <a:blip r:embed="rId2"/>
          <a:stretch>
            <a:fillRect/>
          </a:stretch>
        </p:blipFill>
        <p:spPr>
          <a:xfrm>
            <a:off x="267832" y="1174858"/>
            <a:ext cx="8563629" cy="3764890"/>
          </a:xfrm>
          <a:prstGeom prst="rect">
            <a:avLst/>
          </a:prstGeom>
        </p:spPr>
      </p:pic>
      <p:sp>
        <p:nvSpPr>
          <p:cNvPr id="7" name="Rectangle 6">
            <a:extLst>
              <a:ext uri="{FF2B5EF4-FFF2-40B4-BE49-F238E27FC236}">
                <a16:creationId xmlns:a16="http://schemas.microsoft.com/office/drawing/2014/main" id="{66ED917E-1232-4843-87D7-0A056330632A}"/>
              </a:ext>
            </a:extLst>
          </p:cNvPr>
          <p:cNvSpPr/>
          <p:nvPr/>
        </p:nvSpPr>
        <p:spPr>
          <a:xfrm>
            <a:off x="9027268" y="1308485"/>
            <a:ext cx="2896900" cy="163121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Importer can withdraw consignments in two states only</a:t>
            </a:r>
          </a:p>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New</a:t>
            </a:r>
          </a:p>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Rejected by System</a:t>
            </a:r>
          </a:p>
        </p:txBody>
      </p:sp>
    </p:spTree>
    <p:extLst>
      <p:ext uri="{BB962C8B-B14F-4D97-AF65-F5344CB8AC3E}">
        <p14:creationId xmlns:p14="http://schemas.microsoft.com/office/powerpoint/2010/main" val="227167195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Consignment Approved by CEIR Admin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3" name="Picture 2">
            <a:extLst>
              <a:ext uri="{FF2B5EF4-FFF2-40B4-BE49-F238E27FC236}">
                <a16:creationId xmlns:a16="http://schemas.microsoft.com/office/drawing/2014/main" id="{E1526B40-CCD0-4BBD-BA99-DF8326E785F5}"/>
              </a:ext>
            </a:extLst>
          </p:cNvPr>
          <p:cNvPicPr>
            <a:picLocks noChangeAspect="1"/>
          </p:cNvPicPr>
          <p:nvPr/>
        </p:nvPicPr>
        <p:blipFill>
          <a:blip r:embed="rId2"/>
          <a:stretch>
            <a:fillRect/>
          </a:stretch>
        </p:blipFill>
        <p:spPr>
          <a:xfrm>
            <a:off x="463639" y="1208280"/>
            <a:ext cx="9155884" cy="2663329"/>
          </a:xfrm>
          <a:prstGeom prst="rect">
            <a:avLst/>
          </a:prstGeom>
        </p:spPr>
      </p:pic>
      <p:sp>
        <p:nvSpPr>
          <p:cNvPr id="7" name="Rectangle 6">
            <a:extLst>
              <a:ext uri="{FF2B5EF4-FFF2-40B4-BE49-F238E27FC236}">
                <a16:creationId xmlns:a16="http://schemas.microsoft.com/office/drawing/2014/main" id="{EB79D122-8066-4CBC-8140-3E88689CEE42}"/>
              </a:ext>
            </a:extLst>
          </p:cNvPr>
          <p:cNvSpPr/>
          <p:nvPr/>
        </p:nvSpPr>
        <p:spPr>
          <a:xfrm>
            <a:off x="544749" y="4090437"/>
            <a:ext cx="9377464" cy="1015663"/>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Consignments after successful processing are sent to the CEIR Admin queue for Approval / Rejection.</a:t>
            </a:r>
          </a:p>
          <a:p>
            <a:r>
              <a:rPr lang="en-US" sz="2000" dirty="0">
                <a:latin typeface="Arial" panose="020B0604020202020204" pitchFamily="34" charset="0"/>
                <a:cs typeface="Arial" panose="020B0604020202020204" pitchFamily="34" charset="0"/>
              </a:rPr>
              <a:t>On Rejection, consignments are sent back to the Importer queue.</a:t>
            </a:r>
          </a:p>
        </p:txBody>
      </p:sp>
    </p:spTree>
    <p:extLst>
      <p:ext uri="{BB962C8B-B14F-4D97-AF65-F5344CB8AC3E}">
        <p14:creationId xmlns:p14="http://schemas.microsoft.com/office/powerpoint/2010/main" val="105060523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Consignment Rejected by CEIR Admin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a:extLst>
              <a:ext uri="{FF2B5EF4-FFF2-40B4-BE49-F238E27FC236}">
                <a16:creationId xmlns:a16="http://schemas.microsoft.com/office/drawing/2014/main" id="{A5041943-8441-44F1-BFCB-634384DDC87C}"/>
              </a:ext>
            </a:extLst>
          </p:cNvPr>
          <p:cNvSpPr/>
          <p:nvPr/>
        </p:nvSpPr>
        <p:spPr>
          <a:xfrm>
            <a:off x="463639" y="5228561"/>
            <a:ext cx="10136221"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CEIR Admin has the authority to reject any consignment. Remarks have to be updated for the same.</a:t>
            </a:r>
          </a:p>
        </p:txBody>
      </p:sp>
      <p:pic>
        <p:nvPicPr>
          <p:cNvPr id="3" name="Picture 2">
            <a:extLst>
              <a:ext uri="{FF2B5EF4-FFF2-40B4-BE49-F238E27FC236}">
                <a16:creationId xmlns:a16="http://schemas.microsoft.com/office/drawing/2014/main" id="{5184E4DA-741F-45A9-8D43-649429643508}"/>
              </a:ext>
            </a:extLst>
          </p:cNvPr>
          <p:cNvPicPr>
            <a:picLocks noChangeAspect="1"/>
          </p:cNvPicPr>
          <p:nvPr/>
        </p:nvPicPr>
        <p:blipFill>
          <a:blip r:embed="rId2"/>
          <a:stretch>
            <a:fillRect/>
          </a:stretch>
        </p:blipFill>
        <p:spPr>
          <a:xfrm>
            <a:off x="463639" y="1093184"/>
            <a:ext cx="10136221" cy="3883915"/>
          </a:xfrm>
          <a:prstGeom prst="rect">
            <a:avLst/>
          </a:prstGeom>
        </p:spPr>
      </p:pic>
    </p:spTree>
    <p:extLst>
      <p:ext uri="{BB962C8B-B14F-4D97-AF65-F5344CB8AC3E}">
        <p14:creationId xmlns:p14="http://schemas.microsoft.com/office/powerpoint/2010/main" val="317614960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Consignment Withdrawn By CEIR Admin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3" name="Picture 2">
            <a:extLst>
              <a:ext uri="{FF2B5EF4-FFF2-40B4-BE49-F238E27FC236}">
                <a16:creationId xmlns:a16="http://schemas.microsoft.com/office/drawing/2014/main" id="{2FEA6F4B-0556-46D7-8DEF-2310207214BE}"/>
              </a:ext>
            </a:extLst>
          </p:cNvPr>
          <p:cNvPicPr>
            <a:picLocks noChangeAspect="1"/>
          </p:cNvPicPr>
          <p:nvPr/>
        </p:nvPicPr>
        <p:blipFill>
          <a:blip r:embed="rId2"/>
          <a:stretch>
            <a:fillRect/>
          </a:stretch>
        </p:blipFill>
        <p:spPr>
          <a:xfrm>
            <a:off x="463639" y="1099937"/>
            <a:ext cx="10398868" cy="3690937"/>
          </a:xfrm>
          <a:prstGeom prst="rect">
            <a:avLst/>
          </a:prstGeom>
        </p:spPr>
      </p:pic>
      <p:sp>
        <p:nvSpPr>
          <p:cNvPr id="6" name="Rectangle 5">
            <a:extLst>
              <a:ext uri="{FF2B5EF4-FFF2-40B4-BE49-F238E27FC236}">
                <a16:creationId xmlns:a16="http://schemas.microsoft.com/office/drawing/2014/main" id="{01C8AA2D-A0CB-425B-A7C8-31CBC49CE274}"/>
              </a:ext>
            </a:extLst>
          </p:cNvPr>
          <p:cNvSpPr/>
          <p:nvPr/>
        </p:nvSpPr>
        <p:spPr>
          <a:xfrm>
            <a:off x="463639" y="5228561"/>
            <a:ext cx="10499433"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CEIR Admin has the authority to withdraw any consignment. Remarks have to be updated for the same.</a:t>
            </a:r>
          </a:p>
        </p:txBody>
      </p:sp>
    </p:spTree>
    <p:extLst>
      <p:ext uri="{BB962C8B-B14F-4D97-AF65-F5344CB8AC3E}">
        <p14:creationId xmlns:p14="http://schemas.microsoft.com/office/powerpoint/2010/main" val="3639984757"/>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a:xfrm>
            <a:off x="463639" y="213332"/>
            <a:ext cx="8805621" cy="800554"/>
          </a:xfrm>
        </p:spPr>
        <p:txBody>
          <a:bodyPr/>
          <a:lstStyle/>
          <a:p>
            <a:r>
              <a:rPr lang="en-IN" dirty="0"/>
              <a:t>Consignment cleared by Custom</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3" name="Picture 2">
            <a:extLst>
              <a:ext uri="{FF2B5EF4-FFF2-40B4-BE49-F238E27FC236}">
                <a16:creationId xmlns:a16="http://schemas.microsoft.com/office/drawing/2014/main" id="{0CE1BA3D-DBEC-4FA8-B811-F9E6AE63202A}"/>
              </a:ext>
            </a:extLst>
          </p:cNvPr>
          <p:cNvPicPr>
            <a:picLocks noChangeAspect="1"/>
          </p:cNvPicPr>
          <p:nvPr/>
        </p:nvPicPr>
        <p:blipFill>
          <a:blip r:embed="rId2"/>
          <a:stretch>
            <a:fillRect/>
          </a:stretch>
        </p:blipFill>
        <p:spPr>
          <a:xfrm>
            <a:off x="463639" y="1013886"/>
            <a:ext cx="9902757" cy="4006827"/>
          </a:xfrm>
          <a:prstGeom prst="rect">
            <a:avLst/>
          </a:prstGeom>
        </p:spPr>
      </p:pic>
      <p:sp>
        <p:nvSpPr>
          <p:cNvPr id="6" name="Rectangle 5">
            <a:extLst>
              <a:ext uri="{FF2B5EF4-FFF2-40B4-BE49-F238E27FC236}">
                <a16:creationId xmlns:a16="http://schemas.microsoft.com/office/drawing/2014/main" id="{4C0226D6-E02E-4415-9CF0-F6316652D17F}"/>
              </a:ext>
            </a:extLst>
          </p:cNvPr>
          <p:cNvSpPr/>
          <p:nvPr/>
        </p:nvSpPr>
        <p:spPr>
          <a:xfrm>
            <a:off x="389107" y="5044988"/>
            <a:ext cx="10554510" cy="1015663"/>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Consignments after approval by CEIR Admin are sent to the Customs queue for Clearance / Rejection.</a:t>
            </a:r>
          </a:p>
          <a:p>
            <a:r>
              <a:rPr lang="en-US" sz="2000" dirty="0">
                <a:latin typeface="Arial" panose="020B0604020202020204" pitchFamily="34" charset="0"/>
                <a:cs typeface="Arial" panose="020B0604020202020204" pitchFamily="34" charset="0"/>
              </a:rPr>
              <a:t>On Rejection, consignments are sent back to the Importer queue.</a:t>
            </a:r>
          </a:p>
        </p:txBody>
      </p:sp>
    </p:spTree>
    <p:extLst>
      <p:ext uri="{BB962C8B-B14F-4D97-AF65-F5344CB8AC3E}">
        <p14:creationId xmlns:p14="http://schemas.microsoft.com/office/powerpoint/2010/main" val="345176737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57B0-CD82-4054-9E63-D6DB263EF409}"/>
              </a:ext>
            </a:extLst>
          </p:cNvPr>
          <p:cNvSpPr>
            <a:spLocks noGrp="1"/>
          </p:cNvSpPr>
          <p:nvPr>
            <p:ph type="title"/>
          </p:nvPr>
        </p:nvSpPr>
        <p:spPr>
          <a:xfrm>
            <a:off x="463638" y="213332"/>
            <a:ext cx="10007137" cy="800554"/>
          </a:xfrm>
        </p:spPr>
        <p:txBody>
          <a:bodyPr/>
          <a:lstStyle/>
          <a:p>
            <a:r>
              <a:rPr lang="en-IN" dirty="0"/>
              <a:t>Consignment cleared by Custom ( Type Approval) </a:t>
            </a:r>
          </a:p>
        </p:txBody>
      </p:sp>
      <p:sp>
        <p:nvSpPr>
          <p:cNvPr id="4" name="Slide Number Placeholder 3">
            <a:extLst>
              <a:ext uri="{FF2B5EF4-FFF2-40B4-BE49-F238E27FC236}">
                <a16:creationId xmlns:a16="http://schemas.microsoft.com/office/drawing/2014/main" id="{5DB9C5AD-020C-4F4E-838A-82895BB78552}"/>
              </a:ext>
            </a:extLst>
          </p:cNvPr>
          <p:cNvSpPr>
            <a:spLocks noGrp="1"/>
          </p:cNvSpPr>
          <p:nvPr>
            <p:ph type="sldNum" sz="quarter" idx="2"/>
          </p:nvPr>
        </p:nvSpPr>
        <p:spPr/>
        <p:txBody>
          <a:bodyPr/>
          <a:lstStyle/>
          <a:p>
            <a:fld id="{86CB4B4D-7CA3-9044-876B-883B54F8677D}" type="slidenum">
              <a:rPr lang="en-IN" smtClean="0"/>
              <a:pPr/>
              <a:t>29</a:t>
            </a:fld>
            <a:endParaRPr lang="en-IN"/>
          </a:p>
        </p:txBody>
      </p:sp>
      <p:sp>
        <p:nvSpPr>
          <p:cNvPr id="5" name="Footer Placeholder 4">
            <a:extLst>
              <a:ext uri="{FF2B5EF4-FFF2-40B4-BE49-F238E27FC236}">
                <a16:creationId xmlns:a16="http://schemas.microsoft.com/office/drawing/2014/main" id="{2DB36DBA-8074-43E7-AFE1-3B3F6A687DA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6" name="Picture 5">
            <a:extLst>
              <a:ext uri="{FF2B5EF4-FFF2-40B4-BE49-F238E27FC236}">
                <a16:creationId xmlns:a16="http://schemas.microsoft.com/office/drawing/2014/main" id="{5CF1B2EF-19C9-49BE-A65D-670380BCB1B7}"/>
              </a:ext>
            </a:extLst>
          </p:cNvPr>
          <p:cNvPicPr>
            <a:picLocks noChangeAspect="1"/>
          </p:cNvPicPr>
          <p:nvPr/>
        </p:nvPicPr>
        <p:blipFill>
          <a:blip r:embed="rId2"/>
          <a:stretch>
            <a:fillRect/>
          </a:stretch>
        </p:blipFill>
        <p:spPr>
          <a:xfrm>
            <a:off x="463638" y="1320609"/>
            <a:ext cx="10769299" cy="3439649"/>
          </a:xfrm>
          <a:prstGeom prst="rect">
            <a:avLst/>
          </a:prstGeom>
        </p:spPr>
      </p:pic>
      <p:sp>
        <p:nvSpPr>
          <p:cNvPr id="7" name="Rectangle 6">
            <a:extLst>
              <a:ext uri="{FF2B5EF4-FFF2-40B4-BE49-F238E27FC236}">
                <a16:creationId xmlns:a16="http://schemas.microsoft.com/office/drawing/2014/main" id="{E013C436-0AD9-4EC3-93D8-78F142C44DFB}"/>
              </a:ext>
            </a:extLst>
          </p:cNvPr>
          <p:cNvSpPr/>
          <p:nvPr/>
        </p:nvSpPr>
        <p:spPr>
          <a:xfrm>
            <a:off x="463638" y="4854632"/>
            <a:ext cx="10554510" cy="1015663"/>
          </a:xfrm>
          <a:prstGeom prst="rect">
            <a:avLst/>
          </a:prstGeom>
        </p:spPr>
        <p:txBody>
          <a:bodyPr wrap="square">
            <a:spAutoFit/>
          </a:bodyPr>
          <a:lstStyle/>
          <a:p>
            <a:pPr algn="just"/>
            <a:r>
              <a:rPr lang="en-US" sz="2000" dirty="0">
                <a:latin typeface="Arial" panose="020B0604020202020204" pitchFamily="34" charset="0"/>
                <a:cs typeface="Arial" panose="020B0604020202020204" pitchFamily="34" charset="0"/>
              </a:rPr>
              <a:t>In case there are any devices whose TAC information is not present in the CEIR system, CUSTOM has to verify the TAC information at the time of clearance. They will be prompted for the same when they clear the consignment. </a:t>
            </a:r>
          </a:p>
        </p:txBody>
      </p:sp>
    </p:spTree>
    <p:extLst>
      <p:ext uri="{BB962C8B-B14F-4D97-AF65-F5344CB8AC3E}">
        <p14:creationId xmlns:p14="http://schemas.microsoft.com/office/powerpoint/2010/main" val="19359150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Feature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6324599" y="1790700"/>
            <a:ext cx="4469765" cy="3124200"/>
          </a:xfrm>
          <a:prstGeom prst="rect">
            <a:avLst/>
          </a:prstGeom>
          <a:noFill/>
        </p:spPr>
      </p:pic>
      <p:sp>
        <p:nvSpPr>
          <p:cNvPr id="8"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63639" y="2996308"/>
            <a:ext cx="5873661" cy="2232917"/>
          </a:xfrm>
        </p:spPr>
        <p:txBody>
          <a:bodyPr>
            <a:normAutofit fontScale="85000" lnSpcReduction="10000"/>
          </a:bodyPr>
          <a:lstStyle/>
          <a:p>
            <a:r>
              <a:rPr lang="en-US" sz="1800" dirty="0">
                <a:effectLst/>
              </a:rPr>
              <a:t>Importer orders a consignment</a:t>
            </a:r>
          </a:p>
          <a:p>
            <a:r>
              <a:rPr lang="en-US" sz="1800" dirty="0">
                <a:effectLst/>
              </a:rPr>
              <a:t>Get complete information from supplier</a:t>
            </a:r>
          </a:p>
          <a:p>
            <a:r>
              <a:rPr lang="en-US" sz="1800" dirty="0">
                <a:effectLst/>
              </a:rPr>
              <a:t>Register Consignment on CEIR Portal</a:t>
            </a:r>
          </a:p>
          <a:p>
            <a:r>
              <a:rPr lang="en-US" sz="1800" dirty="0">
                <a:effectLst/>
              </a:rPr>
              <a:t>CEIR Admin approves the consignment</a:t>
            </a:r>
          </a:p>
          <a:p>
            <a:r>
              <a:rPr lang="en-US" sz="1800" dirty="0">
                <a:effectLst/>
              </a:rPr>
              <a:t>Importer pays TAX for all the devices as per the consignment</a:t>
            </a:r>
          </a:p>
          <a:p>
            <a:r>
              <a:rPr lang="en-US" sz="1800" dirty="0">
                <a:effectLst/>
              </a:rPr>
              <a:t>Custom clears the consignment</a:t>
            </a:r>
          </a:p>
          <a:p>
            <a:r>
              <a:rPr lang="en-US" sz="1800" dirty="0">
                <a:effectLst/>
              </a:rPr>
              <a:t>Consignment is ready to be sold in the market</a:t>
            </a:r>
            <a:endParaRPr lang="en-IN" sz="1800" dirty="0"/>
          </a:p>
          <a:p>
            <a:pPr marL="0" indent="0">
              <a:buNone/>
            </a:pPr>
            <a:endParaRPr lang="en-IN" sz="2400" b="1" dirty="0">
              <a:effectLst/>
            </a:endParaRPr>
          </a:p>
          <a:p>
            <a:pPr marL="0" indent="0" fontAlgn="base">
              <a:buNone/>
            </a:pPr>
            <a:endParaRPr lang="en-IN" sz="2400" b="1" dirty="0">
              <a:effectLst/>
            </a:endParaRPr>
          </a:p>
        </p:txBody>
      </p:sp>
      <p:sp>
        <p:nvSpPr>
          <p:cNvPr id="9" name="Text Placeholder 5">
            <a:extLst>
              <a:ext uri="{FF2B5EF4-FFF2-40B4-BE49-F238E27FC236}">
                <a16:creationId xmlns:a16="http://schemas.microsoft.com/office/drawing/2014/main" id="{EF07E304-BE3C-EE44-91AB-CDEF382B607B}"/>
              </a:ext>
            </a:extLst>
          </p:cNvPr>
          <p:cNvSpPr txBox="1">
            <a:spLocks/>
          </p:cNvSpPr>
          <p:nvPr/>
        </p:nvSpPr>
        <p:spPr>
          <a:xfrm>
            <a:off x="374738" y="1013886"/>
            <a:ext cx="5873661" cy="4623692"/>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0" indent="0">
              <a:buNone/>
            </a:pPr>
            <a:endParaRPr lang="en-US" sz="1800" dirty="0">
              <a:effectLst/>
            </a:endParaRPr>
          </a:p>
          <a:p>
            <a:pPr marL="0" indent="0">
              <a:buNone/>
            </a:pPr>
            <a:r>
              <a:rPr lang="en-US" sz="1800" dirty="0">
                <a:effectLst/>
              </a:rPr>
              <a:t>Consignment Feature allows importer to register SIM based devices as ordered from supplier. The consignment details for device can be uploaded using this feature</a:t>
            </a:r>
          </a:p>
          <a:p>
            <a:pPr marL="0" indent="0">
              <a:buNone/>
            </a:pPr>
            <a:r>
              <a:rPr lang="en-US" sz="1800" dirty="0">
                <a:effectLst/>
              </a:rPr>
              <a:t>Typical flow is as follows:</a:t>
            </a:r>
          </a:p>
          <a:p>
            <a:pPr marL="0" indent="0">
              <a:buNone/>
            </a:pPr>
            <a:endParaRPr lang="en-US" sz="1800" dirty="0">
              <a:effectLst/>
            </a:endParaRPr>
          </a:p>
          <a:p>
            <a:pPr marL="0" indent="0" fontAlgn="base">
              <a:buFont typeface="Arial"/>
              <a:buNone/>
            </a:pPr>
            <a:endParaRPr lang="en-IN" sz="2400" b="1" dirty="0">
              <a:effectLst/>
            </a:endParaRPr>
          </a:p>
        </p:txBody>
      </p:sp>
    </p:spTree>
    <p:extLst>
      <p:ext uri="{BB962C8B-B14F-4D97-AF65-F5344CB8AC3E}">
        <p14:creationId xmlns:p14="http://schemas.microsoft.com/office/powerpoint/2010/main" val="1845953609"/>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Consignment Rejected by Custom</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3" name="Picture 2">
            <a:extLst>
              <a:ext uri="{FF2B5EF4-FFF2-40B4-BE49-F238E27FC236}">
                <a16:creationId xmlns:a16="http://schemas.microsoft.com/office/drawing/2014/main" id="{C15379E2-1660-4902-B409-4583B5CDAC7D}"/>
              </a:ext>
            </a:extLst>
          </p:cNvPr>
          <p:cNvPicPr>
            <a:picLocks noChangeAspect="1"/>
          </p:cNvPicPr>
          <p:nvPr/>
        </p:nvPicPr>
        <p:blipFill>
          <a:blip r:embed="rId2"/>
          <a:stretch>
            <a:fillRect/>
          </a:stretch>
        </p:blipFill>
        <p:spPr>
          <a:xfrm>
            <a:off x="463639" y="1115748"/>
            <a:ext cx="8797093" cy="3941867"/>
          </a:xfrm>
          <a:prstGeom prst="rect">
            <a:avLst/>
          </a:prstGeom>
        </p:spPr>
      </p:pic>
      <p:sp>
        <p:nvSpPr>
          <p:cNvPr id="6" name="Rectangle 5">
            <a:extLst>
              <a:ext uri="{FF2B5EF4-FFF2-40B4-BE49-F238E27FC236}">
                <a16:creationId xmlns:a16="http://schemas.microsoft.com/office/drawing/2014/main" id="{DB385236-904D-4752-86C5-CC09B66C2268}"/>
              </a:ext>
            </a:extLst>
          </p:cNvPr>
          <p:cNvSpPr/>
          <p:nvPr/>
        </p:nvSpPr>
        <p:spPr>
          <a:xfrm>
            <a:off x="389107" y="5159477"/>
            <a:ext cx="10554510" cy="163121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Customs can reject consignment in case </a:t>
            </a:r>
          </a:p>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Importer has not submitted Type approved certificate</a:t>
            </a:r>
          </a:p>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Importer has not filled tax </a:t>
            </a:r>
          </a:p>
          <a:p>
            <a:r>
              <a:rPr lang="en-US" sz="2000" dirty="0">
                <a:latin typeface="Arial" panose="020B0604020202020204" pitchFamily="34" charset="0"/>
                <a:cs typeface="Arial" panose="020B0604020202020204" pitchFamily="34" charset="0"/>
              </a:rPr>
              <a:t>After rejection the consignment does back to Importer queue. An email is sent to Importer and CEIR Admin to update about the rejection.  </a:t>
            </a:r>
          </a:p>
        </p:txBody>
      </p:sp>
    </p:spTree>
    <p:extLst>
      <p:ext uri="{BB962C8B-B14F-4D97-AF65-F5344CB8AC3E}">
        <p14:creationId xmlns:p14="http://schemas.microsoft.com/office/powerpoint/2010/main" val="3127013221"/>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D814-6513-4875-9BBD-F88CC8C0FFB5}"/>
              </a:ext>
            </a:extLst>
          </p:cNvPr>
          <p:cNvSpPr>
            <a:spLocks noGrp="1"/>
          </p:cNvSpPr>
          <p:nvPr>
            <p:ph type="title"/>
          </p:nvPr>
        </p:nvSpPr>
        <p:spPr>
          <a:xfrm>
            <a:off x="463639" y="230266"/>
            <a:ext cx="9070253" cy="800554"/>
          </a:xfrm>
        </p:spPr>
        <p:txBody>
          <a:bodyPr/>
          <a:lstStyle/>
          <a:p>
            <a:r>
              <a:rPr lang="en-IN" dirty="0"/>
              <a:t>Filter Consignments</a:t>
            </a:r>
          </a:p>
        </p:txBody>
      </p:sp>
      <p:sp>
        <p:nvSpPr>
          <p:cNvPr id="3" name="Text Placeholder 2">
            <a:extLst>
              <a:ext uri="{FF2B5EF4-FFF2-40B4-BE49-F238E27FC236}">
                <a16:creationId xmlns:a16="http://schemas.microsoft.com/office/drawing/2014/main" id="{75ABD7D3-F183-4E14-A18B-C2068DF4DDC3}"/>
              </a:ext>
            </a:extLst>
          </p:cNvPr>
          <p:cNvSpPr>
            <a:spLocks noGrp="1"/>
          </p:cNvSpPr>
          <p:nvPr>
            <p:ph type="body" sz="quarter" idx="10"/>
          </p:nvPr>
        </p:nvSpPr>
        <p:spPr>
          <a:xfrm>
            <a:off x="463639" y="1199252"/>
            <a:ext cx="10683430" cy="4260850"/>
          </a:xfrm>
        </p:spPr>
        <p:txBody>
          <a:bodyPr/>
          <a:lstStyle/>
          <a:p>
            <a:r>
              <a:rPr lang="en-IN" dirty="0"/>
              <a:t>Consignments can be filtered on the basis of </a:t>
            </a:r>
          </a:p>
          <a:p>
            <a:pPr lvl="1"/>
            <a:r>
              <a:rPr lang="en-IN" dirty="0"/>
              <a:t>Date filters</a:t>
            </a:r>
          </a:p>
          <a:p>
            <a:pPr lvl="1"/>
            <a:r>
              <a:rPr lang="en-IN" dirty="0"/>
              <a:t>Transaction ID</a:t>
            </a:r>
          </a:p>
          <a:p>
            <a:pPr lvl="1"/>
            <a:r>
              <a:rPr lang="en-IN" dirty="0"/>
              <a:t>Consignment Status</a:t>
            </a:r>
          </a:p>
          <a:p>
            <a:pPr lvl="1"/>
            <a:r>
              <a:rPr lang="en-IN" dirty="0"/>
              <a:t>TAX paid status</a:t>
            </a:r>
          </a:p>
          <a:p>
            <a:r>
              <a:rPr lang="en-IN" dirty="0"/>
              <a:t>The User ( Importer/ CEIR Admin/ Custom) can also use a combination of more than one filters to filter the consignments.</a:t>
            </a:r>
          </a:p>
          <a:p>
            <a:r>
              <a:rPr lang="en-IN" dirty="0"/>
              <a:t>Users  can view old consignments using the date filter. </a:t>
            </a:r>
          </a:p>
          <a:p>
            <a:endParaRPr lang="en-IN" dirty="0"/>
          </a:p>
        </p:txBody>
      </p:sp>
      <p:sp>
        <p:nvSpPr>
          <p:cNvPr id="4" name="Slide Number Placeholder 3">
            <a:extLst>
              <a:ext uri="{FF2B5EF4-FFF2-40B4-BE49-F238E27FC236}">
                <a16:creationId xmlns:a16="http://schemas.microsoft.com/office/drawing/2014/main" id="{44912C13-0721-42C6-A9E6-1E99328FF5E1}"/>
              </a:ext>
            </a:extLst>
          </p:cNvPr>
          <p:cNvSpPr>
            <a:spLocks noGrp="1"/>
          </p:cNvSpPr>
          <p:nvPr>
            <p:ph type="sldNum" sz="quarter" idx="2"/>
          </p:nvPr>
        </p:nvSpPr>
        <p:spPr/>
        <p:txBody>
          <a:bodyPr/>
          <a:lstStyle/>
          <a:p>
            <a:fld id="{86CB4B4D-7CA3-9044-876B-883B54F8677D}" type="slidenum">
              <a:rPr lang="en-IN" smtClean="0"/>
              <a:pPr/>
              <a:t>31</a:t>
            </a:fld>
            <a:endParaRPr lang="en-IN"/>
          </a:p>
        </p:txBody>
      </p:sp>
      <p:sp>
        <p:nvSpPr>
          <p:cNvPr id="5" name="Footer Placeholder 4">
            <a:extLst>
              <a:ext uri="{FF2B5EF4-FFF2-40B4-BE49-F238E27FC236}">
                <a16:creationId xmlns:a16="http://schemas.microsoft.com/office/drawing/2014/main" id="{D287A191-1F33-4510-AB31-6B2D4A8C47A5}"/>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6" name="Picture 5">
            <a:extLst>
              <a:ext uri="{FF2B5EF4-FFF2-40B4-BE49-F238E27FC236}">
                <a16:creationId xmlns:a16="http://schemas.microsoft.com/office/drawing/2014/main" id="{1968DE02-5BF6-4E63-BB15-E419249B86F3}"/>
              </a:ext>
            </a:extLst>
          </p:cNvPr>
          <p:cNvPicPr>
            <a:picLocks noChangeAspect="1"/>
          </p:cNvPicPr>
          <p:nvPr/>
        </p:nvPicPr>
        <p:blipFill>
          <a:blip r:embed="rId2"/>
          <a:stretch>
            <a:fillRect/>
          </a:stretch>
        </p:blipFill>
        <p:spPr>
          <a:xfrm>
            <a:off x="554605" y="4503754"/>
            <a:ext cx="9928643" cy="583629"/>
          </a:xfrm>
          <a:prstGeom prst="rect">
            <a:avLst/>
          </a:prstGeom>
        </p:spPr>
      </p:pic>
    </p:spTree>
    <p:extLst>
      <p:ext uri="{BB962C8B-B14F-4D97-AF65-F5344CB8AC3E}">
        <p14:creationId xmlns:p14="http://schemas.microsoft.com/office/powerpoint/2010/main" val="3502979358"/>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62514-10C6-460D-905D-DBB4274BB863}"/>
              </a:ext>
            </a:extLst>
          </p:cNvPr>
          <p:cNvSpPr>
            <a:spLocks noGrp="1"/>
          </p:cNvSpPr>
          <p:nvPr>
            <p:ph type="title"/>
          </p:nvPr>
        </p:nvSpPr>
        <p:spPr/>
        <p:txBody>
          <a:bodyPr/>
          <a:lstStyle/>
          <a:p>
            <a:r>
              <a:rPr lang="en-IN" dirty="0"/>
              <a:t>Export Consignments</a:t>
            </a:r>
          </a:p>
        </p:txBody>
      </p:sp>
      <p:sp>
        <p:nvSpPr>
          <p:cNvPr id="3" name="Text Placeholder 2">
            <a:extLst>
              <a:ext uri="{FF2B5EF4-FFF2-40B4-BE49-F238E27FC236}">
                <a16:creationId xmlns:a16="http://schemas.microsoft.com/office/drawing/2014/main" id="{7C468088-2DD1-451D-9EF0-DF58DF821A7A}"/>
              </a:ext>
            </a:extLst>
          </p:cNvPr>
          <p:cNvSpPr>
            <a:spLocks noGrp="1"/>
          </p:cNvSpPr>
          <p:nvPr>
            <p:ph type="body" sz="quarter" idx="10"/>
          </p:nvPr>
        </p:nvSpPr>
        <p:spPr>
          <a:xfrm>
            <a:off x="463639" y="1298575"/>
            <a:ext cx="10683430" cy="4260850"/>
          </a:xfrm>
        </p:spPr>
        <p:txBody>
          <a:bodyPr/>
          <a:lstStyle/>
          <a:p>
            <a:r>
              <a:rPr lang="en-IN" dirty="0"/>
              <a:t>Consignments can be exported in a .csv file using the export button.</a:t>
            </a:r>
          </a:p>
          <a:p>
            <a:pPr lvl="1"/>
            <a:r>
              <a:rPr lang="en-IN" dirty="0"/>
              <a:t>User ( Importer/ CEIR Admin/Custom) can export all consignments assigned to the respective user. </a:t>
            </a:r>
          </a:p>
          <a:p>
            <a:pPr lvl="1"/>
            <a:r>
              <a:rPr lang="en-IN" dirty="0"/>
              <a:t>User ( Importer/ CEIR Admin/Custom) can export filtered consignments.</a:t>
            </a:r>
          </a:p>
        </p:txBody>
      </p:sp>
      <p:sp>
        <p:nvSpPr>
          <p:cNvPr id="4" name="Slide Number Placeholder 3">
            <a:extLst>
              <a:ext uri="{FF2B5EF4-FFF2-40B4-BE49-F238E27FC236}">
                <a16:creationId xmlns:a16="http://schemas.microsoft.com/office/drawing/2014/main" id="{B602CF5C-8173-44E6-BBCC-A8CCC1855962}"/>
              </a:ext>
            </a:extLst>
          </p:cNvPr>
          <p:cNvSpPr>
            <a:spLocks noGrp="1"/>
          </p:cNvSpPr>
          <p:nvPr>
            <p:ph type="sldNum" sz="quarter" idx="2"/>
          </p:nvPr>
        </p:nvSpPr>
        <p:spPr/>
        <p:txBody>
          <a:bodyPr/>
          <a:lstStyle/>
          <a:p>
            <a:fld id="{86CB4B4D-7CA3-9044-876B-883B54F8677D}" type="slidenum">
              <a:rPr lang="en-IN" smtClean="0"/>
              <a:pPr/>
              <a:t>32</a:t>
            </a:fld>
            <a:endParaRPr lang="en-IN"/>
          </a:p>
        </p:txBody>
      </p:sp>
      <p:sp>
        <p:nvSpPr>
          <p:cNvPr id="5" name="Footer Placeholder 4">
            <a:extLst>
              <a:ext uri="{FF2B5EF4-FFF2-40B4-BE49-F238E27FC236}">
                <a16:creationId xmlns:a16="http://schemas.microsoft.com/office/drawing/2014/main" id="{ECBA57F9-93EB-4215-994B-63B274394AAA}"/>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6" name="Picture 5">
            <a:extLst>
              <a:ext uri="{FF2B5EF4-FFF2-40B4-BE49-F238E27FC236}">
                <a16:creationId xmlns:a16="http://schemas.microsoft.com/office/drawing/2014/main" id="{56AD79EB-8962-4095-A7AA-FD943313C1A2}"/>
              </a:ext>
            </a:extLst>
          </p:cNvPr>
          <p:cNvPicPr>
            <a:picLocks noChangeAspect="1"/>
          </p:cNvPicPr>
          <p:nvPr/>
        </p:nvPicPr>
        <p:blipFill>
          <a:blip r:embed="rId2"/>
          <a:stretch>
            <a:fillRect/>
          </a:stretch>
        </p:blipFill>
        <p:spPr>
          <a:xfrm>
            <a:off x="621944" y="3134784"/>
            <a:ext cx="10525125" cy="1790700"/>
          </a:xfrm>
          <a:prstGeom prst="rect">
            <a:avLst/>
          </a:prstGeom>
        </p:spPr>
      </p:pic>
    </p:spTree>
    <p:extLst>
      <p:ext uri="{BB962C8B-B14F-4D97-AF65-F5344CB8AC3E}">
        <p14:creationId xmlns:p14="http://schemas.microsoft.com/office/powerpoint/2010/main" val="465380801"/>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DEDF-1EDC-424D-B544-E24FEA0F04C1}"/>
              </a:ext>
            </a:extLst>
          </p:cNvPr>
          <p:cNvSpPr>
            <a:spLocks noGrp="1"/>
          </p:cNvSpPr>
          <p:nvPr>
            <p:ph type="title"/>
          </p:nvPr>
        </p:nvSpPr>
        <p:spPr/>
        <p:txBody>
          <a:bodyPr/>
          <a:lstStyle/>
          <a:p>
            <a:r>
              <a:rPr lang="en-IN" dirty="0"/>
              <a:t>Policy	</a:t>
            </a:r>
          </a:p>
        </p:txBody>
      </p:sp>
      <p:sp>
        <p:nvSpPr>
          <p:cNvPr id="3" name="Text Placeholder 2">
            <a:extLst>
              <a:ext uri="{FF2B5EF4-FFF2-40B4-BE49-F238E27FC236}">
                <a16:creationId xmlns:a16="http://schemas.microsoft.com/office/drawing/2014/main" id="{2C5AF06B-0155-4562-923B-1AA2D2FF23DA}"/>
              </a:ext>
            </a:extLst>
          </p:cNvPr>
          <p:cNvSpPr>
            <a:spLocks noGrp="1"/>
          </p:cNvSpPr>
          <p:nvPr>
            <p:ph type="body" sz="quarter" idx="10"/>
          </p:nvPr>
        </p:nvSpPr>
        <p:spPr/>
        <p:txBody>
          <a:bodyPr/>
          <a:lstStyle/>
          <a:p>
            <a:r>
              <a:rPr lang="en-IN" dirty="0"/>
              <a:t>Policy for grace and post grace period will be same for registering consignment</a:t>
            </a:r>
          </a:p>
          <a:p>
            <a:endParaRPr lang="en-IN" dirty="0"/>
          </a:p>
          <a:p>
            <a:r>
              <a:rPr lang="en-IN" dirty="0"/>
              <a:t>In grace period, if any stakeholder (importer, distributor, retailer, and custom) want to whitelist the devices, “Stock Upload” feature can be used for same</a:t>
            </a:r>
          </a:p>
          <a:p>
            <a:endParaRPr lang="en-IN" dirty="0"/>
          </a:p>
          <a:p>
            <a:r>
              <a:rPr lang="en-IN" dirty="0"/>
              <a:t>Since importer consignment is one of the source of device information entering into country, it is desired that all rules should be in place to check the invalid devices at the entry point itself.</a:t>
            </a:r>
          </a:p>
          <a:p>
            <a:pPr marL="0" indent="0">
              <a:buNone/>
            </a:pPr>
            <a:endParaRPr lang="en-IN" dirty="0"/>
          </a:p>
          <a:p>
            <a:r>
              <a:rPr lang="en-IN" dirty="0"/>
              <a:t>More details on same would be discussed in the “Policy Management” Training session</a:t>
            </a:r>
          </a:p>
        </p:txBody>
      </p:sp>
      <p:sp>
        <p:nvSpPr>
          <p:cNvPr id="4" name="Slide Number Placeholder 3">
            <a:extLst>
              <a:ext uri="{FF2B5EF4-FFF2-40B4-BE49-F238E27FC236}">
                <a16:creationId xmlns:a16="http://schemas.microsoft.com/office/drawing/2014/main" id="{34B424DE-5C4B-44A3-BF26-49EF843BF2E1}"/>
              </a:ext>
            </a:extLst>
          </p:cNvPr>
          <p:cNvSpPr>
            <a:spLocks noGrp="1"/>
          </p:cNvSpPr>
          <p:nvPr>
            <p:ph type="sldNum" sz="quarter" idx="2"/>
          </p:nvPr>
        </p:nvSpPr>
        <p:spPr/>
        <p:txBody>
          <a:bodyPr/>
          <a:lstStyle/>
          <a:p>
            <a:fld id="{86CB4B4D-7CA3-9044-876B-883B54F8677D}" type="slidenum">
              <a:rPr lang="en-IN" smtClean="0"/>
              <a:pPr/>
              <a:t>33</a:t>
            </a:fld>
            <a:endParaRPr lang="en-IN"/>
          </a:p>
        </p:txBody>
      </p:sp>
      <p:sp>
        <p:nvSpPr>
          <p:cNvPr id="5" name="Footer Placeholder 4">
            <a:extLst>
              <a:ext uri="{FF2B5EF4-FFF2-40B4-BE49-F238E27FC236}">
                <a16:creationId xmlns:a16="http://schemas.microsoft.com/office/drawing/2014/main" id="{8628686B-9AA2-4AAE-A9D9-E5DFD6FC1837}"/>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137441757"/>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52A2-A500-410A-B5A6-F3711CDD2E83}"/>
              </a:ext>
            </a:extLst>
          </p:cNvPr>
          <p:cNvSpPr>
            <a:spLocks noGrp="1"/>
          </p:cNvSpPr>
          <p:nvPr>
            <p:ph type="title"/>
          </p:nvPr>
        </p:nvSpPr>
        <p:spPr/>
        <p:txBody>
          <a:bodyPr/>
          <a:lstStyle/>
          <a:p>
            <a:r>
              <a:rPr lang="en-IN" dirty="0"/>
              <a:t>What next after Approval of Consignment?</a:t>
            </a:r>
          </a:p>
        </p:txBody>
      </p:sp>
      <p:sp>
        <p:nvSpPr>
          <p:cNvPr id="3" name="Text Placeholder 2">
            <a:extLst>
              <a:ext uri="{FF2B5EF4-FFF2-40B4-BE49-F238E27FC236}">
                <a16:creationId xmlns:a16="http://schemas.microsoft.com/office/drawing/2014/main" id="{4B435C14-CCDE-49B0-998F-5D80CB30A965}"/>
              </a:ext>
            </a:extLst>
          </p:cNvPr>
          <p:cNvSpPr>
            <a:spLocks noGrp="1"/>
          </p:cNvSpPr>
          <p:nvPr>
            <p:ph type="body" sz="quarter" idx="10"/>
          </p:nvPr>
        </p:nvSpPr>
        <p:spPr/>
        <p:txBody>
          <a:bodyPr/>
          <a:lstStyle/>
          <a:p>
            <a:r>
              <a:rPr lang="en-IN" dirty="0"/>
              <a:t>Importer can sell this stock to Distributor/ Retailer.</a:t>
            </a:r>
          </a:p>
          <a:p>
            <a:r>
              <a:rPr lang="en-IN" dirty="0"/>
              <a:t>Distributor/ Retailer can upload stock information in the CEIR system.</a:t>
            </a:r>
          </a:p>
        </p:txBody>
      </p:sp>
      <p:sp>
        <p:nvSpPr>
          <p:cNvPr id="4" name="Slide Number Placeholder 3">
            <a:extLst>
              <a:ext uri="{FF2B5EF4-FFF2-40B4-BE49-F238E27FC236}">
                <a16:creationId xmlns:a16="http://schemas.microsoft.com/office/drawing/2014/main" id="{4A61F92D-39A3-45EC-BAB8-292BB3FD0EBF}"/>
              </a:ext>
            </a:extLst>
          </p:cNvPr>
          <p:cNvSpPr>
            <a:spLocks noGrp="1"/>
          </p:cNvSpPr>
          <p:nvPr>
            <p:ph type="sldNum" sz="quarter" idx="2"/>
          </p:nvPr>
        </p:nvSpPr>
        <p:spPr/>
        <p:txBody>
          <a:bodyPr/>
          <a:lstStyle/>
          <a:p>
            <a:fld id="{86CB4B4D-7CA3-9044-876B-883B54F8677D}" type="slidenum">
              <a:rPr lang="en-IN" smtClean="0"/>
              <a:pPr/>
              <a:t>34</a:t>
            </a:fld>
            <a:endParaRPr lang="en-IN"/>
          </a:p>
        </p:txBody>
      </p:sp>
      <p:sp>
        <p:nvSpPr>
          <p:cNvPr id="5" name="Footer Placeholder 4">
            <a:extLst>
              <a:ext uri="{FF2B5EF4-FFF2-40B4-BE49-F238E27FC236}">
                <a16:creationId xmlns:a16="http://schemas.microsoft.com/office/drawing/2014/main" id="{B7C71709-5983-4096-8927-8D8E45B95587}"/>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633890072"/>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0070C0"/>
                </a:solidFill>
              </a:rPr>
              <a:t>Queries</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35</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2938879496"/>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1B48B6"/>
                </a:solidFill>
              </a:rPr>
              <a:t>Thank You</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36</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249619221"/>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4C895E-D14B-1647-92FA-807D8EE25B39}"/>
              </a:ext>
            </a:extLst>
          </p:cNvPr>
          <p:cNvSpPr>
            <a:spLocks noGrp="1"/>
          </p:cNvSpPr>
          <p:nvPr>
            <p:ph type="sldNum" sz="quarter" idx="2"/>
          </p:nvPr>
        </p:nvSpPr>
        <p:spPr/>
        <p:txBody>
          <a:bodyPr/>
          <a:lstStyle/>
          <a:p>
            <a:fld id="{86CB4B4D-7CA3-9044-876B-883B54F8677D}" type="slidenum">
              <a:rPr lang="en-IN" smtClean="0"/>
              <a:pPr/>
              <a:t>37</a:t>
            </a:fld>
            <a:endParaRPr lang="en-IN"/>
          </a:p>
        </p:txBody>
      </p:sp>
      <p:sp>
        <p:nvSpPr>
          <p:cNvPr id="3" name="Footer Placeholder 2">
            <a:extLst>
              <a:ext uri="{FF2B5EF4-FFF2-40B4-BE49-F238E27FC236}">
                <a16:creationId xmlns:a16="http://schemas.microsoft.com/office/drawing/2014/main" id="{B412DD2A-33CD-EB42-B056-7E2A15F18FC0}"/>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406534441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Feature Impact</a:t>
            </a:r>
          </a:p>
        </p:txBody>
      </p:sp>
      <p:sp>
        <p:nvSpPr>
          <p:cNvPr id="3" name="Text Placeholder 2">
            <a:extLst>
              <a:ext uri="{FF2B5EF4-FFF2-40B4-BE49-F238E27FC236}">
                <a16:creationId xmlns:a16="http://schemas.microsoft.com/office/drawing/2014/main" id="{D05F8AAE-8C84-437F-8310-E559984404F3}"/>
              </a:ext>
            </a:extLst>
          </p:cNvPr>
          <p:cNvSpPr>
            <a:spLocks noGrp="1"/>
          </p:cNvSpPr>
          <p:nvPr>
            <p:ph type="body" sz="quarter" idx="10"/>
          </p:nvPr>
        </p:nvSpPr>
        <p:spPr>
          <a:xfrm>
            <a:off x="463639" y="1207719"/>
            <a:ext cx="10683430" cy="4260850"/>
          </a:xfrm>
        </p:spPr>
        <p:txBody>
          <a:bodyPr/>
          <a:lstStyle/>
          <a:p>
            <a:pPr marL="0" indent="0">
              <a:buNone/>
            </a:pPr>
            <a:r>
              <a:rPr lang="en-IN" dirty="0"/>
              <a:t>Importance of this feature for the CEIR System</a:t>
            </a:r>
          </a:p>
          <a:p>
            <a:pPr>
              <a:buFont typeface="Wingdings" panose="05000000000000000000" pitchFamily="2" charset="2"/>
              <a:buChar char="v"/>
            </a:pPr>
            <a:r>
              <a:rPr lang="en-IN" dirty="0"/>
              <a:t> White list cannot be prepared</a:t>
            </a:r>
          </a:p>
          <a:p>
            <a:pPr>
              <a:buFont typeface="Wingdings" panose="05000000000000000000" pitchFamily="2" charset="2"/>
              <a:buChar char="v"/>
            </a:pPr>
            <a:r>
              <a:rPr lang="en-IN" dirty="0"/>
              <a:t> TAX paid information cannot be extracted </a:t>
            </a:r>
          </a:p>
          <a:p>
            <a:pPr>
              <a:buFont typeface="Wingdings" panose="05000000000000000000" pitchFamily="2" charset="2"/>
              <a:buChar char="v"/>
            </a:pPr>
            <a:r>
              <a:rPr lang="en-IN" dirty="0"/>
              <a:t> Price related information will be missing </a:t>
            </a:r>
          </a:p>
          <a:p>
            <a:pPr marL="0" indent="0">
              <a:buNone/>
            </a:pPr>
            <a:endParaRPr lang="en-IN" dirty="0"/>
          </a:p>
          <a:p>
            <a:pPr marL="0" indent="0">
              <a:buNone/>
            </a:pPr>
            <a:r>
              <a:rPr lang="en-IN" dirty="0"/>
              <a:t>Registration of Consignments by Importers is a mandatory step to be done in the CEIR System. </a:t>
            </a:r>
          </a:p>
          <a:p>
            <a:pPr>
              <a:buFont typeface="Wingdings" panose="05000000000000000000" pitchFamily="2" charset="2"/>
              <a:buChar char="v"/>
            </a:pPr>
            <a:r>
              <a:rPr lang="en-IN" dirty="0"/>
              <a:t> Sale/ Purchase of devices without TAX clearance will not be allowed in Cambodia.</a:t>
            </a:r>
          </a:p>
          <a:p>
            <a:pPr>
              <a:buFont typeface="Wingdings" panose="05000000000000000000" pitchFamily="2" charset="2"/>
              <a:buChar char="v"/>
            </a:pPr>
            <a:r>
              <a:rPr lang="en-IN" dirty="0"/>
              <a:t> Devices without a valid Type approval certificate will be blocked on the network. </a:t>
            </a:r>
          </a:p>
          <a:p>
            <a:pPr>
              <a:buFont typeface="Wingdings" panose="05000000000000000000" pitchFamily="2" charset="2"/>
              <a:buChar char="v"/>
            </a:pPr>
            <a:r>
              <a:rPr lang="en-IN" dirty="0"/>
              <a:t> Devices those violate the regulations will be blocked by the operators in CEIR System.</a:t>
            </a:r>
          </a:p>
          <a:p>
            <a:pPr marL="0" indent="0">
              <a:buNone/>
            </a:pPr>
            <a:endParaRPr lang="en-IN" dirty="0"/>
          </a:p>
          <a:p>
            <a:pPr>
              <a:buFont typeface="Wingdings" panose="05000000000000000000" pitchFamily="2" charset="2"/>
              <a:buChar char="v"/>
            </a:pPr>
            <a:endParaRPr lang="en-IN" dirty="0"/>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4</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340509882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Stakeholder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634063403"/>
              </p:ext>
            </p:extLst>
          </p:nvPr>
        </p:nvGraphicFramePr>
        <p:xfrm>
          <a:off x="679450" y="1645180"/>
          <a:ext cx="8047038" cy="2647950"/>
        </p:xfrm>
        <a:graphic>
          <a:graphicData uri="http://schemas.openxmlformats.org/presentationml/2006/ole">
            <mc:AlternateContent xmlns:mc="http://schemas.openxmlformats.org/markup-compatibility/2006">
              <mc:Choice xmlns:v="urn:schemas-microsoft-com:vml" Requires="v">
                <p:oleObj name="Document" r:id="rId2" imgW="5505931" imgH="1811226" progId="Word.Document.12">
                  <p:embed/>
                </p:oleObj>
              </mc:Choice>
              <mc:Fallback>
                <p:oleObj name="Document" r:id="rId2" imgW="5505931" imgH="1811226" progId="Word.Document.12">
                  <p:embed/>
                  <p:pic>
                    <p:nvPicPr>
                      <p:cNvPr id="0" name=""/>
                      <p:cNvPicPr/>
                      <p:nvPr/>
                    </p:nvPicPr>
                    <p:blipFill>
                      <a:blip r:embed="rId3"/>
                      <a:stretch>
                        <a:fillRect/>
                      </a:stretch>
                    </p:blipFill>
                    <p:spPr>
                      <a:xfrm>
                        <a:off x="679450" y="1645180"/>
                        <a:ext cx="8047038" cy="2647950"/>
                      </a:xfrm>
                      <a:prstGeom prst="rect">
                        <a:avLst/>
                      </a:prstGeom>
                    </p:spPr>
                  </p:pic>
                </p:oleObj>
              </mc:Fallback>
            </mc:AlternateContent>
          </a:graphicData>
        </a:graphic>
      </p:graphicFrame>
    </p:spTree>
    <p:extLst>
      <p:ext uri="{BB962C8B-B14F-4D97-AF65-F5344CB8AC3E}">
        <p14:creationId xmlns:p14="http://schemas.microsoft.com/office/powerpoint/2010/main" val="290032958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State Transition – Overview - Consignment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Oval 2"/>
          <p:cNvSpPr/>
          <p:nvPr/>
        </p:nvSpPr>
        <p:spPr>
          <a:xfrm>
            <a:off x="830635" y="1703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NEW</a:t>
            </a:r>
          </a:p>
          <a:p>
            <a:endParaRPr lang="en-US" sz="800" dirty="0">
              <a:solidFill>
                <a:srgbClr val="000000"/>
              </a:solidFill>
            </a:endParaRPr>
          </a:p>
        </p:txBody>
      </p:sp>
      <p:sp>
        <p:nvSpPr>
          <p:cNvPr id="6" name="Oval 5"/>
          <p:cNvSpPr/>
          <p:nvPr/>
        </p:nvSpPr>
        <p:spPr>
          <a:xfrm>
            <a:off x="2582039" y="1682932"/>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r>
              <a:rPr lang="en-US" sz="800" dirty="0">
                <a:solidFill>
                  <a:srgbClr val="000000"/>
                </a:solidFill>
              </a:rPr>
              <a:t>PROCESSING</a:t>
            </a:r>
          </a:p>
          <a:p>
            <a:endParaRPr lang="en-US" sz="800" dirty="0">
              <a:solidFill>
                <a:srgbClr val="000000"/>
              </a:solidFill>
            </a:endParaRPr>
          </a:p>
        </p:txBody>
      </p:sp>
      <p:sp>
        <p:nvSpPr>
          <p:cNvPr id="7" name="Oval 6"/>
          <p:cNvSpPr/>
          <p:nvPr/>
        </p:nvSpPr>
        <p:spPr>
          <a:xfrm>
            <a:off x="4285680" y="1685295"/>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Pending for CEIR  Approval</a:t>
            </a:r>
          </a:p>
        </p:txBody>
      </p:sp>
      <p:sp>
        <p:nvSpPr>
          <p:cNvPr id="9" name="Oval 8"/>
          <p:cNvSpPr/>
          <p:nvPr/>
        </p:nvSpPr>
        <p:spPr>
          <a:xfrm>
            <a:off x="5978323" y="1646921"/>
            <a:ext cx="914400" cy="649185"/>
          </a:xfrm>
          <a:prstGeom prst="ellipse">
            <a:avLst/>
          </a:prstGeom>
          <a:ln/>
        </p:spPr>
        <p:style>
          <a:lnRef idx="3">
            <a:schemeClr val="lt1"/>
          </a:lnRef>
          <a:fillRef idx="1">
            <a:schemeClr val="accent6"/>
          </a:fillRef>
          <a:effectRef idx="1">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Pending</a:t>
            </a:r>
            <a:r>
              <a:rPr kumimoji="0" lang="en-US" sz="800" b="0" i="0" u="none" strike="noStrike" cap="none" spc="0" normalizeH="0" dirty="0">
                <a:ln>
                  <a:noFill/>
                </a:ln>
                <a:solidFill>
                  <a:srgbClr val="000000"/>
                </a:solidFill>
                <a:effectLst/>
                <a:uFillTx/>
                <a:latin typeface="+mn-lt"/>
                <a:ea typeface="+mn-ea"/>
                <a:cs typeface="+mn-cs"/>
                <a:sym typeface="Calibri"/>
              </a:rPr>
              <a:t> For Clearance</a:t>
            </a:r>
          </a:p>
          <a:p>
            <a:pPr marL="0" marR="0" indent="0" algn="ctr"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sp>
        <p:nvSpPr>
          <p:cNvPr id="10" name="Oval 9"/>
          <p:cNvSpPr/>
          <p:nvPr/>
        </p:nvSpPr>
        <p:spPr>
          <a:xfrm>
            <a:off x="2540000" y="2760325"/>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r>
              <a:rPr lang="en-US" sz="800" dirty="0">
                <a:solidFill>
                  <a:srgbClr val="000000"/>
                </a:solidFill>
              </a:rPr>
              <a:t>Rejected by System</a:t>
            </a:r>
          </a:p>
        </p:txBody>
      </p:sp>
      <p:sp>
        <p:nvSpPr>
          <p:cNvPr id="11" name="Oval 10"/>
          <p:cNvSpPr/>
          <p:nvPr/>
        </p:nvSpPr>
        <p:spPr>
          <a:xfrm>
            <a:off x="4258439" y="3351224"/>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Rejected</a:t>
            </a:r>
            <a:r>
              <a:rPr kumimoji="0" lang="en-US" sz="800" b="0" i="0" u="none" strike="noStrike" cap="none" spc="0" normalizeH="0" dirty="0">
                <a:ln>
                  <a:noFill/>
                </a:ln>
                <a:solidFill>
                  <a:srgbClr val="000000"/>
                </a:solidFill>
                <a:effectLst/>
                <a:uFillTx/>
                <a:latin typeface="+mn-lt"/>
                <a:ea typeface="+mn-ea"/>
                <a:cs typeface="+mn-cs"/>
                <a:sym typeface="Calibri"/>
              </a:rPr>
              <a:t> by </a:t>
            </a:r>
          </a:p>
          <a:p>
            <a:pPr marL="0" marR="0" indent="0" algn="l" defTabSz="914400" rtl="0" fontAlgn="auto" latinLnBrk="0" hangingPunct="0">
              <a:lnSpc>
                <a:spcPct val="100000"/>
              </a:lnSpc>
              <a:spcBef>
                <a:spcPts val="0"/>
              </a:spcBef>
              <a:spcAft>
                <a:spcPts val="0"/>
              </a:spcAft>
              <a:buClrTx/>
              <a:buSzTx/>
              <a:buFontTx/>
              <a:buNone/>
              <a:tabLst/>
            </a:pPr>
            <a:r>
              <a:rPr lang="en-US" sz="800" baseline="0" dirty="0"/>
              <a:t>CEIR</a:t>
            </a:r>
            <a:r>
              <a:rPr lang="en-US" sz="800" dirty="0"/>
              <a:t> Admin</a:t>
            </a: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sp>
        <p:nvSpPr>
          <p:cNvPr id="12" name="Oval 11"/>
          <p:cNvSpPr/>
          <p:nvPr/>
        </p:nvSpPr>
        <p:spPr>
          <a:xfrm>
            <a:off x="6045960" y="3896259"/>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r>
              <a:rPr lang="en-US" sz="800" dirty="0">
                <a:solidFill>
                  <a:srgbClr val="000000"/>
                </a:solidFill>
              </a:rPr>
              <a:t>Rejected by </a:t>
            </a:r>
          </a:p>
          <a:p>
            <a:r>
              <a:rPr lang="en-US" sz="800" dirty="0">
                <a:solidFill>
                  <a:srgbClr val="000000"/>
                </a:solidFill>
              </a:rPr>
              <a:t>Custom</a:t>
            </a:r>
          </a:p>
        </p:txBody>
      </p:sp>
      <p:cxnSp>
        <p:nvCxnSpPr>
          <p:cNvPr id="14" name="Straight Arrow Connector 13"/>
          <p:cNvCxnSpPr/>
          <p:nvPr/>
        </p:nvCxnSpPr>
        <p:spPr>
          <a:xfrm>
            <a:off x="127000" y="2019300"/>
            <a:ext cx="647700"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5" name="TextBox 14"/>
          <p:cNvSpPr txBox="1"/>
          <p:nvPr/>
        </p:nvSpPr>
        <p:spPr>
          <a:xfrm>
            <a:off x="127000" y="2080321"/>
            <a:ext cx="52834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Register</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16" name="Straight Arrow Connector 15"/>
          <p:cNvCxnSpPr/>
          <p:nvPr/>
        </p:nvCxnSpPr>
        <p:spPr>
          <a:xfrm>
            <a:off x="1816743" y="20225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8" name="TextBox 17"/>
          <p:cNvSpPr txBox="1"/>
          <p:nvPr/>
        </p:nvSpPr>
        <p:spPr>
          <a:xfrm>
            <a:off x="1906963" y="1998716"/>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19" name="Straight Arrow Connector 18"/>
          <p:cNvCxnSpPr/>
          <p:nvPr/>
        </p:nvCxnSpPr>
        <p:spPr>
          <a:xfrm>
            <a:off x="3009901" y="2222500"/>
            <a:ext cx="0" cy="514408"/>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23" name="TextBox 22"/>
          <p:cNvSpPr txBox="1"/>
          <p:nvPr/>
        </p:nvSpPr>
        <p:spPr>
          <a:xfrm>
            <a:off x="3047380" y="223494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sp>
        <p:nvSpPr>
          <p:cNvPr id="27" name="TextBox 26"/>
          <p:cNvSpPr txBox="1"/>
          <p:nvPr/>
        </p:nvSpPr>
        <p:spPr>
          <a:xfrm>
            <a:off x="5294926" y="2078001"/>
            <a:ext cx="535348"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Approve</a:t>
            </a:r>
          </a:p>
        </p:txBody>
      </p:sp>
      <p:sp>
        <p:nvSpPr>
          <p:cNvPr id="30" name="TextBox 29"/>
          <p:cNvSpPr txBox="1"/>
          <p:nvPr/>
        </p:nvSpPr>
        <p:spPr>
          <a:xfrm>
            <a:off x="3693378" y="204352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31" name="Straight Arrow Connector 30"/>
          <p:cNvCxnSpPr/>
          <p:nvPr/>
        </p:nvCxnSpPr>
        <p:spPr>
          <a:xfrm>
            <a:off x="4737805" y="2334480"/>
            <a:ext cx="0" cy="1014925"/>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34" name="TextBox 33"/>
          <p:cNvSpPr txBox="1"/>
          <p:nvPr/>
        </p:nvSpPr>
        <p:spPr>
          <a:xfrm>
            <a:off x="4791582" y="2613798"/>
            <a:ext cx="496424"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a:t>
            </a:r>
          </a:p>
        </p:txBody>
      </p:sp>
      <p:cxnSp>
        <p:nvCxnSpPr>
          <p:cNvPr id="35" name="Straight Arrow Connector 34"/>
          <p:cNvCxnSpPr/>
          <p:nvPr/>
        </p:nvCxnSpPr>
        <p:spPr>
          <a:xfrm>
            <a:off x="6458266" y="2247900"/>
            <a:ext cx="15357" cy="1571369"/>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37" name="TextBox 36"/>
          <p:cNvSpPr txBox="1"/>
          <p:nvPr/>
        </p:nvSpPr>
        <p:spPr>
          <a:xfrm>
            <a:off x="6473623" y="3419161"/>
            <a:ext cx="41744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a:t>
            </a:r>
          </a:p>
        </p:txBody>
      </p:sp>
      <p:cxnSp>
        <p:nvCxnSpPr>
          <p:cNvPr id="40" name="Straight Connector 39"/>
          <p:cNvCxnSpPr/>
          <p:nvPr/>
        </p:nvCxnSpPr>
        <p:spPr>
          <a:xfrm>
            <a:off x="3911600" y="1193800"/>
            <a:ext cx="0" cy="48006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1" name="Straight Connector 40"/>
          <p:cNvCxnSpPr/>
          <p:nvPr/>
        </p:nvCxnSpPr>
        <p:spPr>
          <a:xfrm>
            <a:off x="5702300" y="1180575"/>
            <a:ext cx="0" cy="4813825"/>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4" name="Straight Arrow Connector 43"/>
          <p:cNvCxnSpPr/>
          <p:nvPr/>
        </p:nvCxnSpPr>
        <p:spPr>
          <a:xfrm>
            <a:off x="4038600" y="1371600"/>
            <a:ext cx="1524000" cy="254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5" name="TextBox 44"/>
          <p:cNvSpPr txBox="1"/>
          <p:nvPr/>
        </p:nvSpPr>
        <p:spPr>
          <a:xfrm>
            <a:off x="4362128"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CEIR Admin</a:t>
            </a:r>
          </a:p>
        </p:txBody>
      </p:sp>
      <p:cxnSp>
        <p:nvCxnSpPr>
          <p:cNvPr id="46" name="Straight Arrow Connector 45"/>
          <p:cNvCxnSpPr/>
          <p:nvPr/>
        </p:nvCxnSpPr>
        <p:spPr>
          <a:xfrm>
            <a:off x="5818551" y="1397000"/>
            <a:ext cx="1318849" cy="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7" name="TextBox 46"/>
          <p:cNvSpPr txBox="1"/>
          <p:nvPr/>
        </p:nvSpPr>
        <p:spPr>
          <a:xfrm>
            <a:off x="5984665" y="1102786"/>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Customs</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55" name="TextBox 54"/>
          <p:cNvSpPr txBox="1"/>
          <p:nvPr/>
        </p:nvSpPr>
        <p:spPr>
          <a:xfrm>
            <a:off x="2425217" y="3427185"/>
            <a:ext cx="9144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56" name="TextBox 55"/>
          <p:cNvSpPr txBox="1"/>
          <p:nvPr/>
        </p:nvSpPr>
        <p:spPr>
          <a:xfrm>
            <a:off x="3306507" y="3103186"/>
            <a:ext cx="951541"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 by Importer</a:t>
            </a:r>
          </a:p>
        </p:txBody>
      </p:sp>
      <p:sp>
        <p:nvSpPr>
          <p:cNvPr id="61" name="TextBox 60"/>
          <p:cNvSpPr txBox="1"/>
          <p:nvPr/>
        </p:nvSpPr>
        <p:spPr>
          <a:xfrm>
            <a:off x="4038600" y="3882795"/>
            <a:ext cx="951541"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 by</a:t>
            </a:r>
            <a:r>
              <a:rPr kumimoji="0" lang="en-US" sz="1000" b="0" i="0" u="none" strike="noStrike" cap="none" spc="0" normalizeH="0" dirty="0">
                <a:ln>
                  <a:noFill/>
                </a:ln>
                <a:solidFill>
                  <a:srgbClr val="000000"/>
                </a:solidFill>
                <a:effectLst/>
                <a:uFillTx/>
                <a:latin typeface="+mn-lt"/>
                <a:ea typeface="+mn-ea"/>
                <a:cs typeface="+mn-cs"/>
                <a:sym typeface="Calibri"/>
              </a:rPr>
              <a:t> Importer</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39" name="Straight Arrow Connector 38"/>
          <p:cNvCxnSpPr/>
          <p:nvPr/>
        </p:nvCxnSpPr>
        <p:spPr>
          <a:xfrm flipV="1">
            <a:off x="2235200" y="1384300"/>
            <a:ext cx="1547078"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42" name="Straight Connector 41"/>
          <p:cNvCxnSpPr/>
          <p:nvPr/>
        </p:nvCxnSpPr>
        <p:spPr>
          <a:xfrm>
            <a:off x="2184400" y="1244600"/>
            <a:ext cx="0" cy="47498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3" name="Straight Arrow Connector 42"/>
          <p:cNvCxnSpPr/>
          <p:nvPr/>
        </p:nvCxnSpPr>
        <p:spPr>
          <a:xfrm flipV="1">
            <a:off x="673100" y="1384300"/>
            <a:ext cx="1460500"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8" name="TextBox 47"/>
          <p:cNvSpPr txBox="1"/>
          <p:nvPr/>
        </p:nvSpPr>
        <p:spPr>
          <a:xfrm>
            <a:off x="2758865"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p:txBody>
      </p:sp>
      <p:sp>
        <p:nvSpPr>
          <p:cNvPr id="50" name="TextBox 49"/>
          <p:cNvSpPr txBox="1"/>
          <p:nvPr/>
        </p:nvSpPr>
        <p:spPr>
          <a:xfrm>
            <a:off x="879265" y="1095565"/>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Importer</a:t>
            </a:r>
          </a:p>
        </p:txBody>
      </p:sp>
      <p:sp>
        <p:nvSpPr>
          <p:cNvPr id="52" name="Oval 51"/>
          <p:cNvSpPr/>
          <p:nvPr/>
        </p:nvSpPr>
        <p:spPr>
          <a:xfrm>
            <a:off x="7723112" y="1684098"/>
            <a:ext cx="914400" cy="649185"/>
          </a:xfrm>
          <a:prstGeom prst="ellipse">
            <a:avLst/>
          </a:prstGeom>
          <a:ln/>
        </p:spPr>
        <p:style>
          <a:lnRef idx="3">
            <a:schemeClr val="lt1"/>
          </a:lnRef>
          <a:fillRef idx="1">
            <a:schemeClr val="accent6"/>
          </a:fillRef>
          <a:effectRef idx="1">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Approved</a:t>
            </a:r>
          </a:p>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sp>
        <p:nvSpPr>
          <p:cNvPr id="54" name="TextBox 53"/>
          <p:cNvSpPr txBox="1"/>
          <p:nvPr/>
        </p:nvSpPr>
        <p:spPr>
          <a:xfrm>
            <a:off x="7137400" y="2017541"/>
            <a:ext cx="3616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Clear</a:t>
            </a:r>
          </a:p>
        </p:txBody>
      </p:sp>
      <p:cxnSp>
        <p:nvCxnSpPr>
          <p:cNvPr id="72" name="Straight Connector 71"/>
          <p:cNvCxnSpPr/>
          <p:nvPr/>
        </p:nvCxnSpPr>
        <p:spPr>
          <a:xfrm>
            <a:off x="7308535" y="1108771"/>
            <a:ext cx="0" cy="4885629"/>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sp>
        <p:nvSpPr>
          <p:cNvPr id="77" name="TextBox 76"/>
          <p:cNvSpPr txBox="1"/>
          <p:nvPr/>
        </p:nvSpPr>
        <p:spPr>
          <a:xfrm>
            <a:off x="1510817" y="2703078"/>
            <a:ext cx="9144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57" name="Straight Arrow Connector 56"/>
          <p:cNvCxnSpPr/>
          <p:nvPr/>
        </p:nvCxnSpPr>
        <p:spPr>
          <a:xfrm>
            <a:off x="3518543" y="20098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58" name="Straight Arrow Connector 57"/>
          <p:cNvCxnSpPr/>
          <p:nvPr/>
        </p:nvCxnSpPr>
        <p:spPr>
          <a:xfrm>
            <a:off x="5252978" y="1971514"/>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59" name="Straight Arrow Connector 58"/>
          <p:cNvCxnSpPr/>
          <p:nvPr/>
        </p:nvCxnSpPr>
        <p:spPr>
          <a:xfrm>
            <a:off x="6972300" y="1971513"/>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49" name="Elbow Connector 48"/>
          <p:cNvCxnSpPr/>
          <p:nvPr/>
        </p:nvCxnSpPr>
        <p:spPr>
          <a:xfrm rot="10800000">
            <a:off x="1300535" y="2204554"/>
            <a:ext cx="1137382" cy="818046"/>
          </a:xfrm>
          <a:prstGeom prst="bentConnector2">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60" name="Elbow Connector 59"/>
          <p:cNvCxnSpPr/>
          <p:nvPr/>
        </p:nvCxnSpPr>
        <p:spPr>
          <a:xfrm rot="10800000">
            <a:off x="1313235" y="3022602"/>
            <a:ext cx="2890543" cy="655479"/>
          </a:xfrm>
          <a:prstGeom prst="bentConnector3">
            <a:avLst>
              <a:gd name="adj1" fmla="val 100527"/>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70" name="Elbow Connector 69"/>
          <p:cNvCxnSpPr/>
          <p:nvPr/>
        </p:nvCxnSpPr>
        <p:spPr>
          <a:xfrm rot="10800000">
            <a:off x="1313236" y="3632204"/>
            <a:ext cx="4656524" cy="502091"/>
          </a:xfrm>
          <a:prstGeom prst="bentConnector3">
            <a:avLst>
              <a:gd name="adj1" fmla="val 100183"/>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78" name="Straight Connector 77"/>
          <p:cNvCxnSpPr/>
          <p:nvPr/>
        </p:nvCxnSpPr>
        <p:spPr>
          <a:xfrm>
            <a:off x="8826500" y="1221717"/>
            <a:ext cx="0" cy="4772683"/>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79" name="Straight Connector 78"/>
          <p:cNvCxnSpPr/>
          <p:nvPr/>
        </p:nvCxnSpPr>
        <p:spPr>
          <a:xfrm>
            <a:off x="533400" y="1193800"/>
            <a:ext cx="0" cy="48006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84" name="Straight Connector 83"/>
          <p:cNvCxnSpPr/>
          <p:nvPr/>
        </p:nvCxnSpPr>
        <p:spPr>
          <a:xfrm>
            <a:off x="527139" y="4648200"/>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86" name="Straight Connector 85"/>
          <p:cNvCxnSpPr/>
          <p:nvPr/>
        </p:nvCxnSpPr>
        <p:spPr>
          <a:xfrm>
            <a:off x="527139" y="1120965"/>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87" name="Oval 86"/>
          <p:cNvSpPr/>
          <p:nvPr/>
        </p:nvSpPr>
        <p:spPr>
          <a:xfrm>
            <a:off x="902343" y="51574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INIT</a:t>
            </a:r>
          </a:p>
          <a:p>
            <a:endParaRPr lang="en-US" sz="800" dirty="0">
              <a:solidFill>
                <a:srgbClr val="000000"/>
              </a:solidFill>
            </a:endParaRPr>
          </a:p>
        </p:txBody>
      </p:sp>
      <p:sp>
        <p:nvSpPr>
          <p:cNvPr id="88" name="Oval 87"/>
          <p:cNvSpPr/>
          <p:nvPr/>
        </p:nvSpPr>
        <p:spPr>
          <a:xfrm>
            <a:off x="7699675" y="51574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ACTIVE</a:t>
            </a:r>
          </a:p>
          <a:p>
            <a:endParaRPr lang="en-US" sz="800" dirty="0">
              <a:solidFill>
                <a:srgbClr val="000000"/>
              </a:solidFill>
            </a:endParaRPr>
          </a:p>
        </p:txBody>
      </p:sp>
      <p:sp>
        <p:nvSpPr>
          <p:cNvPr id="89" name="Oval 88"/>
          <p:cNvSpPr/>
          <p:nvPr/>
        </p:nvSpPr>
        <p:spPr>
          <a:xfrm>
            <a:off x="4229805" y="5132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Pending</a:t>
            </a:r>
          </a:p>
          <a:p>
            <a:endParaRPr lang="en-US" sz="800" dirty="0">
              <a:solidFill>
                <a:srgbClr val="000000"/>
              </a:solidFill>
            </a:endParaRPr>
          </a:p>
        </p:txBody>
      </p:sp>
      <p:cxnSp>
        <p:nvCxnSpPr>
          <p:cNvPr id="98" name="Straight Connector 97"/>
          <p:cNvCxnSpPr/>
          <p:nvPr/>
        </p:nvCxnSpPr>
        <p:spPr>
          <a:xfrm>
            <a:off x="527139" y="5981700"/>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102" name="Straight Arrow Connector 101"/>
          <p:cNvCxnSpPr/>
          <p:nvPr/>
        </p:nvCxnSpPr>
        <p:spPr>
          <a:xfrm>
            <a:off x="1842143" y="5489687"/>
            <a:ext cx="2196457"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104" name="Straight Arrow Connector 103"/>
          <p:cNvCxnSpPr/>
          <p:nvPr/>
        </p:nvCxnSpPr>
        <p:spPr>
          <a:xfrm>
            <a:off x="5294926" y="5489687"/>
            <a:ext cx="2196457"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05" name="Line Callout 1 104"/>
          <p:cNvSpPr/>
          <p:nvPr/>
        </p:nvSpPr>
        <p:spPr>
          <a:xfrm>
            <a:off x="9931400" y="2409240"/>
            <a:ext cx="1371600" cy="1200327"/>
          </a:xfrm>
          <a:prstGeom prst="borderCallout1">
            <a:avLst>
              <a:gd name="adj1" fmla="val 18750"/>
              <a:gd name="adj2" fmla="val -8333"/>
              <a:gd name="adj3" fmla="val 35800"/>
              <a:gd name="adj4" fmla="val -7907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Consignment 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07" name="Line Callout 1 106"/>
          <p:cNvSpPr/>
          <p:nvPr/>
        </p:nvSpPr>
        <p:spPr>
          <a:xfrm>
            <a:off x="9931400" y="4916112"/>
            <a:ext cx="1371600" cy="923328"/>
          </a:xfrm>
          <a:prstGeom prst="borderCallout1">
            <a:avLst>
              <a:gd name="adj1" fmla="val 18750"/>
              <a:gd name="adj2" fmla="val -8333"/>
              <a:gd name="adj3" fmla="val 35800"/>
              <a:gd name="adj4" fmla="val -7907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Device 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67500515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State Transition -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858603209"/>
              </p:ext>
            </p:extLst>
          </p:nvPr>
        </p:nvGraphicFramePr>
        <p:xfrm>
          <a:off x="461963" y="1245130"/>
          <a:ext cx="11242675" cy="4806950"/>
        </p:xfrm>
        <a:graphic>
          <a:graphicData uri="http://schemas.openxmlformats.org/presentationml/2006/ole">
            <mc:AlternateContent xmlns:mc="http://schemas.openxmlformats.org/markup-compatibility/2006">
              <mc:Choice xmlns:v="urn:schemas-microsoft-com:vml" Requires="v">
                <p:oleObj name="Document" r:id="rId2" imgW="9046937" imgH="3868626" progId="Word.Document.12">
                  <p:embed/>
                </p:oleObj>
              </mc:Choice>
              <mc:Fallback>
                <p:oleObj name="Document" r:id="rId2" imgW="9046937" imgH="3868626" progId="Word.Document.12">
                  <p:embed/>
                  <p:pic>
                    <p:nvPicPr>
                      <p:cNvPr id="0" name=""/>
                      <p:cNvPicPr/>
                      <p:nvPr/>
                    </p:nvPicPr>
                    <p:blipFill>
                      <a:blip r:embed="rId3"/>
                      <a:stretch>
                        <a:fillRect/>
                      </a:stretch>
                    </p:blipFill>
                    <p:spPr>
                      <a:xfrm>
                        <a:off x="461963" y="1245130"/>
                        <a:ext cx="11242675" cy="4806950"/>
                      </a:xfrm>
                      <a:prstGeom prst="rect">
                        <a:avLst/>
                      </a:prstGeom>
                    </p:spPr>
                  </p:pic>
                </p:oleObj>
              </mc:Fallback>
            </mc:AlternateContent>
          </a:graphicData>
        </a:graphic>
      </p:graphicFrame>
    </p:spTree>
    <p:extLst>
      <p:ext uri="{BB962C8B-B14F-4D97-AF65-F5344CB8AC3E}">
        <p14:creationId xmlns:p14="http://schemas.microsoft.com/office/powerpoint/2010/main" val="298065616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UI – Overview - Feature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p:cNvSpPr/>
          <p:nvPr/>
        </p:nvSpPr>
        <p:spPr>
          <a:xfrm>
            <a:off x="558800" y="1345674"/>
            <a:ext cx="6096000" cy="4154983"/>
          </a:xfrm>
          <a:prstGeom prst="rect">
            <a:avLst/>
          </a:prstGeom>
        </p:spPr>
        <p:txBody>
          <a:bodyPr>
            <a:spAutoFit/>
          </a:bodyPr>
          <a:lstStyle/>
          <a:p>
            <a:pPr marL="342900" lvl="1" indent="-342900">
              <a:buFont typeface="Arial"/>
              <a:buChar char="•"/>
            </a:pPr>
            <a:r>
              <a:rPr lang="en-US" sz="2400" dirty="0"/>
              <a:t>View All Consignment</a:t>
            </a:r>
          </a:p>
          <a:p>
            <a:pPr marL="342900" lvl="1" indent="-342900">
              <a:buFont typeface="Arial"/>
              <a:buChar char="•"/>
            </a:pPr>
            <a:r>
              <a:rPr lang="en-US" sz="2400" dirty="0"/>
              <a:t>View A Consignment</a:t>
            </a:r>
          </a:p>
          <a:p>
            <a:pPr marL="342900" lvl="1" indent="-342900">
              <a:buFont typeface="Arial"/>
              <a:buChar char="•"/>
            </a:pPr>
            <a:r>
              <a:rPr lang="en-US" sz="2400" dirty="0"/>
              <a:t>Register Consignment</a:t>
            </a:r>
          </a:p>
          <a:p>
            <a:pPr marL="342900" lvl="1" indent="-342900">
              <a:buFont typeface="Arial"/>
              <a:buChar char="•"/>
            </a:pPr>
            <a:r>
              <a:rPr lang="en-US" sz="2400" dirty="0"/>
              <a:t>Withdraw Consignment</a:t>
            </a:r>
          </a:p>
          <a:p>
            <a:pPr marL="342900" lvl="1" indent="-342900">
              <a:buFont typeface="Arial"/>
              <a:buChar char="•"/>
            </a:pPr>
            <a:r>
              <a:rPr lang="en-US" sz="2400" dirty="0"/>
              <a:t>Edit Consignment</a:t>
            </a:r>
          </a:p>
          <a:p>
            <a:pPr marL="342900" lvl="1" indent="-342900">
              <a:buFont typeface="Arial"/>
              <a:buChar char="•"/>
            </a:pPr>
            <a:r>
              <a:rPr lang="en-US" sz="2400" dirty="0"/>
              <a:t>View Consignment</a:t>
            </a:r>
          </a:p>
          <a:p>
            <a:pPr marL="342900" lvl="1" indent="-342900">
              <a:buFont typeface="Arial"/>
              <a:buChar char="•"/>
            </a:pPr>
            <a:r>
              <a:rPr lang="en-US" sz="2400" dirty="0"/>
              <a:t>Approve Consignment</a:t>
            </a:r>
          </a:p>
          <a:p>
            <a:pPr marL="342900" lvl="1" indent="-342900">
              <a:buFont typeface="Arial"/>
              <a:buChar char="•"/>
            </a:pPr>
            <a:r>
              <a:rPr lang="en-US" sz="2400" dirty="0"/>
              <a:t>Reject consignment</a:t>
            </a:r>
          </a:p>
          <a:p>
            <a:pPr marL="342900" lvl="1" indent="-342900">
              <a:buFont typeface="Arial"/>
              <a:buChar char="•"/>
            </a:pPr>
            <a:r>
              <a:rPr lang="en-US" sz="2400" dirty="0"/>
              <a:t>Clear Consignment</a:t>
            </a:r>
          </a:p>
          <a:p>
            <a:pPr marL="342900" lvl="1" indent="-342900">
              <a:buFont typeface="Arial"/>
              <a:buChar char="•"/>
            </a:pPr>
            <a:endParaRPr lang="en-US" sz="2400" dirty="0"/>
          </a:p>
          <a:p>
            <a:pPr marL="342900" lvl="1" indent="-342900">
              <a:buFont typeface="Arial"/>
              <a:buChar char="•"/>
            </a:pPr>
            <a:endParaRPr lang="en-US" sz="2400" dirty="0"/>
          </a:p>
        </p:txBody>
      </p:sp>
    </p:spTree>
    <p:extLst>
      <p:ext uri="{BB962C8B-B14F-4D97-AF65-F5344CB8AC3E}">
        <p14:creationId xmlns:p14="http://schemas.microsoft.com/office/powerpoint/2010/main" val="247742422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UI – Overview - Feature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197513603"/>
              </p:ext>
            </p:extLst>
          </p:nvPr>
        </p:nvGraphicFramePr>
        <p:xfrm>
          <a:off x="457200" y="1125538"/>
          <a:ext cx="9785350" cy="5846762"/>
        </p:xfrm>
        <a:graphic>
          <a:graphicData uri="http://schemas.openxmlformats.org/presentationml/2006/ole">
            <mc:AlternateContent xmlns:mc="http://schemas.openxmlformats.org/markup-compatibility/2006">
              <mc:Choice xmlns:v="urn:schemas-microsoft-com:vml" Requires="v">
                <p:oleObj name="Document" r:id="rId2" imgW="5516652" imgH="3301387" progId="Word.Document.12">
                  <p:embed/>
                </p:oleObj>
              </mc:Choice>
              <mc:Fallback>
                <p:oleObj name="Document" r:id="rId2" imgW="5516652" imgH="3301387" progId="Word.Document.12">
                  <p:embed/>
                  <p:pic>
                    <p:nvPicPr>
                      <p:cNvPr id="0" name=""/>
                      <p:cNvPicPr/>
                      <p:nvPr/>
                    </p:nvPicPr>
                    <p:blipFill>
                      <a:blip r:embed="rId3"/>
                      <a:stretch>
                        <a:fillRect/>
                      </a:stretch>
                    </p:blipFill>
                    <p:spPr>
                      <a:xfrm>
                        <a:off x="457200" y="1125538"/>
                        <a:ext cx="9785350" cy="5846762"/>
                      </a:xfrm>
                      <a:prstGeom prst="rect">
                        <a:avLst/>
                      </a:prstGeom>
                    </p:spPr>
                  </p:pic>
                </p:oleObj>
              </mc:Fallback>
            </mc:AlternateContent>
          </a:graphicData>
        </a:graphic>
      </p:graphicFrame>
    </p:spTree>
    <p:extLst>
      <p:ext uri="{BB962C8B-B14F-4D97-AF65-F5344CB8AC3E}">
        <p14:creationId xmlns:p14="http://schemas.microsoft.com/office/powerpoint/2010/main" val="360580327"/>
      </p:ext>
    </p:extLst>
  </p:cSld>
  <p:clrMapOvr>
    <a:masterClrMapping/>
  </p:clrMapOvr>
  <p:transition spd="med"/>
</p:sld>
</file>

<file path=ppt/theme/theme1.xml><?xml version="1.0" encoding="utf-8"?>
<a:theme xmlns:a="http://schemas.openxmlformats.org/drawingml/2006/main" name="Whit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dirty="0" err="1" smtClean="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TL_template_new" id="{B63B2276-EC30-1F43-9C76-09EB8FBB2A52}" vid="{7CAE3B39-EFA4-B24F-A453-4650E745A60D}"/>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White Theme</Template>
  <TotalTime>19910</TotalTime>
  <Words>2030</Words>
  <Application>Microsoft Office PowerPoint</Application>
  <PresentationFormat>Widescreen</PresentationFormat>
  <Paragraphs>338</Paragraphs>
  <Slides>37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37</vt:i4>
      </vt:variant>
    </vt:vector>
  </HeadingPairs>
  <TitlesOfParts>
    <vt:vector size="44" baseType="lpstr">
      <vt:lpstr>Arial</vt:lpstr>
      <vt:lpstr>Calibri</vt:lpstr>
      <vt:lpstr>Calibri Light</vt:lpstr>
      <vt:lpstr>Wingdings</vt:lpstr>
      <vt:lpstr>White Theme</vt:lpstr>
      <vt:lpstr>Document</vt:lpstr>
      <vt:lpstr>Microsoft Word Document</vt:lpstr>
      <vt:lpstr>CEIR   Consignment Feature -Training Manual</vt:lpstr>
      <vt:lpstr>PowerPoint Presentation</vt:lpstr>
      <vt:lpstr>Feature Overview</vt:lpstr>
      <vt:lpstr>Feature Impact</vt:lpstr>
      <vt:lpstr>Stakeholder Overview</vt:lpstr>
      <vt:lpstr>State Transition – Overview - Consignment</vt:lpstr>
      <vt:lpstr>State Transition - Overview</vt:lpstr>
      <vt:lpstr>UI – Overview - Feature</vt:lpstr>
      <vt:lpstr>UI – Overview - Feature</vt:lpstr>
      <vt:lpstr>View All Consignment</vt:lpstr>
      <vt:lpstr>Action List</vt:lpstr>
      <vt:lpstr>Actions Enabled/ Disabled for Importer </vt:lpstr>
      <vt:lpstr>CEIR Admin Portal</vt:lpstr>
      <vt:lpstr>CEIR Admin Portal (contd.)</vt:lpstr>
      <vt:lpstr>Custom Portal</vt:lpstr>
      <vt:lpstr>Custom Portal (Contd.)</vt:lpstr>
      <vt:lpstr>Consignment Flow</vt:lpstr>
      <vt:lpstr>Consignment Flow ( contd..)</vt:lpstr>
      <vt:lpstr>Email samples</vt:lpstr>
      <vt:lpstr>Register Consignment</vt:lpstr>
      <vt:lpstr>Edit Consignment</vt:lpstr>
      <vt:lpstr>View Consignment</vt:lpstr>
      <vt:lpstr>System Processing</vt:lpstr>
      <vt:lpstr>Consignment Withdrawn By Importer</vt:lpstr>
      <vt:lpstr>Consignment Approved by CEIR Admin</vt:lpstr>
      <vt:lpstr>Consignment Rejected by CEIR Admin</vt:lpstr>
      <vt:lpstr>Consignment Withdrawn By CEIR Admin</vt:lpstr>
      <vt:lpstr>Consignment cleared by Custom</vt:lpstr>
      <vt:lpstr>Consignment cleared by Custom ( Type Approval) </vt:lpstr>
      <vt:lpstr>Consignment Rejected by Custom</vt:lpstr>
      <vt:lpstr>Filter Consignments</vt:lpstr>
      <vt:lpstr>Export Consignments</vt:lpstr>
      <vt:lpstr>Policy </vt:lpstr>
      <vt:lpstr>What next after Approval of Consignment?</vt:lpstr>
      <vt:lpstr>Queries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Naveen Verma</dc:creator>
  <cp:lastModifiedBy>Ishita Agnihotri TCIS Bangalore</cp:lastModifiedBy>
  <cp:revision>489</cp:revision>
  <dcterms:created xsi:type="dcterms:W3CDTF">2019-04-20T15:44:52Z</dcterms:created>
  <dcterms:modified xsi:type="dcterms:W3CDTF">2021-04-05T12:25:20Z</dcterms:modified>
</cp:coreProperties>
</file>