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40"/>
  </p:notesMasterIdLst>
  <p:sldIdLst>
    <p:sldId id="329" r:id="rId2"/>
    <p:sldId id="286" r:id="rId3"/>
    <p:sldId id="290" r:id="rId4"/>
    <p:sldId id="386" r:id="rId5"/>
    <p:sldId id="285" r:id="rId6"/>
    <p:sldId id="303" r:id="rId7"/>
    <p:sldId id="288" r:id="rId8"/>
    <p:sldId id="291" r:id="rId9"/>
    <p:sldId id="292" r:id="rId10"/>
    <p:sldId id="293" r:id="rId11"/>
    <p:sldId id="294" r:id="rId12"/>
    <p:sldId id="373" r:id="rId13"/>
    <p:sldId id="384" r:id="rId14"/>
    <p:sldId id="389" r:id="rId15"/>
    <p:sldId id="390" r:id="rId16"/>
    <p:sldId id="385" r:id="rId17"/>
    <p:sldId id="374" r:id="rId18"/>
    <p:sldId id="380" r:id="rId19"/>
    <p:sldId id="375" r:id="rId20"/>
    <p:sldId id="295" r:id="rId21"/>
    <p:sldId id="296" r:id="rId22"/>
    <p:sldId id="297" r:id="rId23"/>
    <p:sldId id="314" r:id="rId24"/>
    <p:sldId id="298" r:id="rId25"/>
    <p:sldId id="330" r:id="rId26"/>
    <p:sldId id="299" r:id="rId27"/>
    <p:sldId id="331" r:id="rId28"/>
    <p:sldId id="300" r:id="rId29"/>
    <p:sldId id="376" r:id="rId30"/>
    <p:sldId id="332" r:id="rId31"/>
    <p:sldId id="377" r:id="rId32"/>
    <p:sldId id="378" r:id="rId33"/>
    <p:sldId id="391" r:id="rId34"/>
    <p:sldId id="381" r:id="rId35"/>
    <p:sldId id="388" r:id="rId36"/>
    <p:sldId id="372" r:id="rId37"/>
    <p:sldId id="371" r:id="rId38"/>
    <p:sldId id="281" r:id="rId3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1FBF"/>
    <a:srgbClr val="1A47C5"/>
    <a:srgbClr val="1B47B6"/>
    <a:srgbClr val="8606B6"/>
    <a:srgbClr val="6440C3"/>
    <a:srgbClr val="A98AFF"/>
    <a:srgbClr val="FFFFFF"/>
    <a:srgbClr val="C2B1EF"/>
    <a:srgbClr val="1B48B6"/>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6436"/>
  </p:normalViewPr>
  <p:slideViewPr>
    <p:cSldViewPr snapToGrid="0" snapToObjects="1">
      <p:cViewPr varScale="1">
        <p:scale>
          <a:sx n="109" d="100"/>
          <a:sy n="109" d="100"/>
        </p:scale>
        <p:origin x="846"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14 April 2021</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14 April 2021</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Word_Document3.docx"/><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Word_Document4.docx"/><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Word_Document.docx"/><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Word_Document1.docx"/><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Word_Document2.docx"/><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Consignment Feature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111892276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C3E630-A265-41AB-937F-37F671084AD5}"/>
              </a:ext>
            </a:extLst>
          </p:cNvPr>
          <p:cNvPicPr>
            <a:picLocks noChangeAspect="1"/>
          </p:cNvPicPr>
          <p:nvPr/>
        </p:nvPicPr>
        <p:blipFill>
          <a:blip r:embed="rId2"/>
          <a:stretch>
            <a:fillRect/>
          </a:stretch>
        </p:blipFill>
        <p:spPr>
          <a:xfrm>
            <a:off x="1035139" y="1261560"/>
            <a:ext cx="10245392" cy="4846213"/>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All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Oval Callout 5"/>
          <p:cNvSpPr/>
          <p:nvPr/>
        </p:nvSpPr>
        <p:spPr>
          <a:xfrm>
            <a:off x="8903338" y="499411"/>
            <a:ext cx="1261108" cy="476069"/>
          </a:xfrm>
          <a:prstGeom prst="wedgeEllipseCallout">
            <a:avLst>
              <a:gd name="adj1" fmla="val 55147"/>
              <a:gd name="adj2" fmla="val 1144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mn-lt"/>
                <a:ea typeface="+mn-ea"/>
                <a:cs typeface="+mn-cs"/>
                <a:sym typeface="Calibri"/>
              </a:rPr>
              <a:t>Register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Oval Callout 7"/>
          <p:cNvSpPr/>
          <p:nvPr/>
        </p:nvSpPr>
        <p:spPr>
          <a:xfrm>
            <a:off x="4970685" y="737309"/>
            <a:ext cx="1125315" cy="476069"/>
          </a:xfrm>
          <a:prstGeom prst="wedgeEllipseCallout">
            <a:avLst>
              <a:gd name="adj1" fmla="val -113946"/>
              <a:gd name="adj2" fmla="val 133604"/>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mn-lt"/>
                <a:ea typeface="+mn-ea"/>
                <a:cs typeface="+mn-cs"/>
                <a:sym typeface="Calibri"/>
              </a:rPr>
              <a:t>Filters</a:t>
            </a:r>
            <a:endParaRPr kumimoji="0" lang="en-US" b="0" i="0" u="none" strike="noStrike" cap="none" spc="0" normalizeH="0" baseline="0" dirty="0">
              <a:ln>
                <a:noFill/>
              </a:ln>
              <a:solidFill>
                <a:srgbClr val="000000"/>
              </a:solidFill>
              <a:effectLst/>
              <a:uFillTx/>
              <a:latin typeface="+mn-lt"/>
              <a:ea typeface="+mn-ea"/>
              <a:cs typeface="+mn-cs"/>
              <a:sym typeface="Calibri"/>
            </a:endParaRPr>
          </a:p>
        </p:txBody>
      </p:sp>
      <p:sp>
        <p:nvSpPr>
          <p:cNvPr id="9" name="Oval Callout 8"/>
          <p:cNvSpPr/>
          <p:nvPr/>
        </p:nvSpPr>
        <p:spPr>
          <a:xfrm>
            <a:off x="3550949" y="2428215"/>
            <a:ext cx="845205" cy="432789"/>
          </a:xfrm>
          <a:prstGeom prst="wedgeEllipseCallout">
            <a:avLst>
              <a:gd name="adj1" fmla="val -130294"/>
              <a:gd name="adj2" fmla="val 4189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Calibri"/>
              </a:rPr>
              <a:t>Export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Oval Callout 9"/>
          <p:cNvSpPr/>
          <p:nvPr/>
        </p:nvSpPr>
        <p:spPr>
          <a:xfrm>
            <a:off x="4213082" y="5924446"/>
            <a:ext cx="1882918" cy="822302"/>
          </a:xfrm>
          <a:prstGeom prst="wedgeEllipseCallout">
            <a:avLst>
              <a:gd name="adj1" fmla="val -44465"/>
              <a:gd name="adj2" fmla="val -126861"/>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600" dirty="0"/>
              <a:t>View All Consignment</a:t>
            </a:r>
            <a:endParaRPr kumimoji="0" lang="en-US" sz="16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Callout 10"/>
          <p:cNvSpPr/>
          <p:nvPr/>
        </p:nvSpPr>
        <p:spPr>
          <a:xfrm>
            <a:off x="10730735" y="5079377"/>
            <a:ext cx="1193433" cy="1644607"/>
          </a:xfrm>
          <a:prstGeom prst="wedgeEllipseCallout">
            <a:avLst>
              <a:gd name="adj1" fmla="val -111390"/>
              <a:gd name="adj2" fmla="val -6950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Calibri"/>
              </a:rPr>
              <a:t>Action like View, Edit,</a:t>
            </a:r>
            <a:r>
              <a:rPr kumimoji="0" lang="en-US" sz="1400" b="0" i="0" u="none" strike="noStrike" cap="none" spc="0" normalizeH="0" dirty="0">
                <a:ln>
                  <a:noFill/>
                </a:ln>
                <a:solidFill>
                  <a:srgbClr val="000000"/>
                </a:solidFill>
                <a:effectLst/>
                <a:uFillTx/>
                <a:latin typeface="+mn-lt"/>
                <a:ea typeface="+mn-ea"/>
                <a:cs typeface="+mn-cs"/>
                <a:sym typeface="Calibri"/>
              </a:rPr>
              <a:t> Delete, History</a:t>
            </a:r>
            <a:endParaRPr kumimoji="0" lang="en-US" sz="1400" b="0" i="0" u="none" strike="noStrike" cap="none" spc="0" normalizeH="0" baseline="0" dirty="0">
              <a:ln>
                <a:noFill/>
              </a:ln>
              <a:solidFill>
                <a:srgbClr val="000000"/>
              </a:solidFill>
              <a:effectLst/>
              <a:uFillTx/>
              <a:latin typeface="+mn-lt"/>
              <a:ea typeface="+mn-ea"/>
              <a:cs typeface="+mn-cs"/>
              <a:sym typeface="Calibri"/>
            </a:endParaRPr>
          </a:p>
        </p:txBody>
      </p:sp>
      <p:sp>
        <p:nvSpPr>
          <p:cNvPr id="14" name="Oval Callout 8">
            <a:extLst>
              <a:ext uri="{FF2B5EF4-FFF2-40B4-BE49-F238E27FC236}">
                <a16:creationId xmlns:a16="http://schemas.microsoft.com/office/drawing/2014/main" id="{12E79A1C-F4E8-4EEC-839F-B87BC906940E}"/>
              </a:ext>
            </a:extLst>
          </p:cNvPr>
          <p:cNvSpPr/>
          <p:nvPr/>
        </p:nvSpPr>
        <p:spPr>
          <a:xfrm>
            <a:off x="77355" y="1879276"/>
            <a:ext cx="911469" cy="649185"/>
          </a:xfrm>
          <a:prstGeom prst="wedgeEllipseCallout">
            <a:avLst>
              <a:gd name="adj1" fmla="val 98017"/>
              <a:gd name="adj2" fmla="val 86589"/>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Clear all filters</a:t>
            </a:r>
          </a:p>
        </p:txBody>
      </p:sp>
    </p:spTree>
    <p:extLst>
      <p:ext uri="{BB962C8B-B14F-4D97-AF65-F5344CB8AC3E}">
        <p14:creationId xmlns:p14="http://schemas.microsoft.com/office/powerpoint/2010/main" val="135722106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 List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2426298818"/>
              </p:ext>
            </p:extLst>
          </p:nvPr>
        </p:nvGraphicFramePr>
        <p:xfrm>
          <a:off x="623888" y="1073150"/>
          <a:ext cx="9988550" cy="5029200"/>
        </p:xfrm>
        <a:graphic>
          <a:graphicData uri="http://schemas.openxmlformats.org/presentationml/2006/ole">
            <mc:AlternateContent xmlns:mc="http://schemas.openxmlformats.org/markup-compatibility/2006">
              <mc:Choice xmlns:v="urn:schemas-microsoft-com:vml" Requires="v">
                <p:oleObj name="Document" r:id="rId2" imgW="8361404" imgH="4542504" progId="Word.Document.12">
                  <p:embed/>
                </p:oleObj>
              </mc:Choice>
              <mc:Fallback>
                <p:oleObj name="Document" r:id="rId2" imgW="8361404" imgH="4542504" progId="Word.Document.12">
                  <p:embed/>
                  <p:pic>
                    <p:nvPicPr>
                      <p:cNvPr id="0" name=""/>
                      <p:cNvPicPr/>
                      <p:nvPr/>
                    </p:nvPicPr>
                    <p:blipFill>
                      <a:blip r:embed="rId3"/>
                      <a:stretch>
                        <a:fillRect/>
                      </a:stretch>
                    </p:blipFill>
                    <p:spPr>
                      <a:xfrm>
                        <a:off x="623888" y="1073150"/>
                        <a:ext cx="9988550" cy="5029200"/>
                      </a:xfrm>
                      <a:prstGeom prst="rect">
                        <a:avLst/>
                      </a:prstGeom>
                    </p:spPr>
                  </p:pic>
                </p:oleObj>
              </mc:Fallback>
            </mc:AlternateContent>
          </a:graphicData>
        </a:graphic>
      </p:graphicFrame>
      <p:sp>
        <p:nvSpPr>
          <p:cNvPr id="7" name="Oval Callout 6"/>
          <p:cNvSpPr/>
          <p:nvPr/>
        </p:nvSpPr>
        <p:spPr>
          <a:xfrm>
            <a:off x="10075225" y="3909815"/>
            <a:ext cx="1971818" cy="2207237"/>
          </a:xfrm>
          <a:prstGeom prst="wedgeEllipseCallout">
            <a:avLst>
              <a:gd name="adj1" fmla="val -86532"/>
              <a:gd name="adj2" fmla="val -64025"/>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Actio</a:t>
            </a:r>
            <a:r>
              <a:rPr lang="en-US" sz="1600" dirty="0">
                <a:latin typeface="Arial" panose="020B0604020202020204" pitchFamily="34" charset="0"/>
                <a:cs typeface="Arial" panose="020B0604020202020204" pitchFamily="34" charset="0"/>
              </a:rPr>
              <a:t>n are enabled / disabled based on the state of the consignment. </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71440228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Actions Enabled/ Disabled for Importer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210765253"/>
              </p:ext>
            </p:extLst>
          </p:nvPr>
        </p:nvGraphicFramePr>
        <p:xfrm>
          <a:off x="204788" y="1128713"/>
          <a:ext cx="8874125" cy="5878512"/>
        </p:xfrm>
        <a:graphic>
          <a:graphicData uri="http://schemas.openxmlformats.org/presentationml/2006/ole">
            <mc:AlternateContent xmlns:mc="http://schemas.openxmlformats.org/markup-compatibility/2006">
              <mc:Choice xmlns:v="urn:schemas-microsoft-com:vml" Requires="v">
                <p:oleObj name="Document" r:id="rId2" imgW="7009268" imgH="4664729" progId="Word.Document.12">
                  <p:embed/>
                </p:oleObj>
              </mc:Choice>
              <mc:Fallback>
                <p:oleObj name="Document" r:id="rId2" imgW="7009268" imgH="4664729" progId="Word.Document.12">
                  <p:embed/>
                  <p:pic>
                    <p:nvPicPr>
                      <p:cNvPr id="12" name="Object 11"/>
                      <p:cNvPicPr/>
                      <p:nvPr/>
                    </p:nvPicPr>
                    <p:blipFill>
                      <a:blip r:embed="rId3"/>
                      <a:stretch>
                        <a:fillRect/>
                      </a:stretch>
                    </p:blipFill>
                    <p:spPr>
                      <a:xfrm>
                        <a:off x="204788" y="1128713"/>
                        <a:ext cx="8874125" cy="5878512"/>
                      </a:xfrm>
                      <a:prstGeom prst="rect">
                        <a:avLst/>
                      </a:prstGeom>
                    </p:spPr>
                  </p:pic>
                </p:oleObj>
              </mc:Fallback>
            </mc:AlternateContent>
          </a:graphicData>
        </a:graphic>
      </p:graphicFrame>
    </p:spTree>
    <p:extLst>
      <p:ext uri="{BB962C8B-B14F-4D97-AF65-F5344CB8AC3E}">
        <p14:creationId xmlns:p14="http://schemas.microsoft.com/office/powerpoint/2010/main" val="15865344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519C-0C86-4955-9E3D-3571ED55D861}"/>
              </a:ext>
            </a:extLst>
          </p:cNvPr>
          <p:cNvSpPr>
            <a:spLocks noGrp="1"/>
          </p:cNvSpPr>
          <p:nvPr>
            <p:ph type="title"/>
          </p:nvPr>
        </p:nvSpPr>
        <p:spPr/>
        <p:txBody>
          <a:bodyPr/>
          <a:lstStyle/>
          <a:p>
            <a:r>
              <a:rPr lang="en-IN" dirty="0"/>
              <a:t>CEIR Admin Portal</a:t>
            </a:r>
          </a:p>
        </p:txBody>
      </p:sp>
      <p:sp>
        <p:nvSpPr>
          <p:cNvPr id="4" name="Slide Number Placeholder 3">
            <a:extLst>
              <a:ext uri="{FF2B5EF4-FFF2-40B4-BE49-F238E27FC236}">
                <a16:creationId xmlns:a16="http://schemas.microsoft.com/office/drawing/2014/main" id="{96641201-0BFE-4585-B140-35A5E5DDAF0E}"/>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9544FF05-E3E9-4715-84EE-342121DE9E05}"/>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2" name="Text Placeholder 2">
            <a:extLst>
              <a:ext uri="{FF2B5EF4-FFF2-40B4-BE49-F238E27FC236}">
                <a16:creationId xmlns:a16="http://schemas.microsoft.com/office/drawing/2014/main" id="{5AAB90B6-92C0-4B55-A89A-CAD7CD7922C3}"/>
              </a:ext>
            </a:extLst>
          </p:cNvPr>
          <p:cNvSpPr>
            <a:spLocks noGrp="1"/>
          </p:cNvSpPr>
          <p:nvPr>
            <p:ph type="body" sz="quarter" idx="10"/>
          </p:nvPr>
        </p:nvSpPr>
        <p:spPr>
          <a:xfrm>
            <a:off x="463639" y="1081886"/>
            <a:ext cx="9805776" cy="601201"/>
          </a:xfrm>
        </p:spPr>
        <p:txBody>
          <a:bodyPr>
            <a:normAutofit/>
          </a:bodyPr>
          <a:lstStyle/>
          <a:p>
            <a:pPr marL="342900" indent="-342900"/>
            <a:r>
              <a:rPr lang="en-IN" sz="1600" dirty="0"/>
              <a:t>By default, consignments with status “Pending approval from CEIR Admin” will be displayed in the CEIR Admin queue. </a:t>
            </a:r>
          </a:p>
        </p:txBody>
      </p:sp>
      <p:sp>
        <p:nvSpPr>
          <p:cNvPr id="16" name="Text Placeholder 2">
            <a:extLst>
              <a:ext uri="{FF2B5EF4-FFF2-40B4-BE49-F238E27FC236}">
                <a16:creationId xmlns:a16="http://schemas.microsoft.com/office/drawing/2014/main" id="{06BC3C92-959F-45B6-972E-E1FB00C8A1D4}"/>
              </a:ext>
            </a:extLst>
          </p:cNvPr>
          <p:cNvSpPr txBox="1">
            <a:spLocks/>
          </p:cNvSpPr>
          <p:nvPr/>
        </p:nvSpPr>
        <p:spPr>
          <a:xfrm>
            <a:off x="528116" y="4647488"/>
            <a:ext cx="9805776" cy="62151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342900" indent="-342900"/>
            <a:r>
              <a:rPr lang="en-IN" sz="1600" dirty="0"/>
              <a:t>In case CEIR Admin wishes to view consignments in any other state, they can use the filter options to display the same.</a:t>
            </a:r>
          </a:p>
        </p:txBody>
      </p:sp>
      <p:pic>
        <p:nvPicPr>
          <p:cNvPr id="7" name="Picture 6">
            <a:extLst>
              <a:ext uri="{FF2B5EF4-FFF2-40B4-BE49-F238E27FC236}">
                <a16:creationId xmlns:a16="http://schemas.microsoft.com/office/drawing/2014/main" id="{D6BDF675-C071-4D19-B7EA-1D2400C05376}"/>
              </a:ext>
            </a:extLst>
          </p:cNvPr>
          <p:cNvPicPr>
            <a:picLocks noChangeAspect="1"/>
          </p:cNvPicPr>
          <p:nvPr/>
        </p:nvPicPr>
        <p:blipFill>
          <a:blip r:embed="rId2"/>
          <a:stretch>
            <a:fillRect/>
          </a:stretch>
        </p:blipFill>
        <p:spPr>
          <a:xfrm>
            <a:off x="1046622" y="1568581"/>
            <a:ext cx="7722578" cy="2955611"/>
          </a:xfrm>
          <a:prstGeom prst="rect">
            <a:avLst/>
          </a:prstGeom>
        </p:spPr>
      </p:pic>
      <p:pic>
        <p:nvPicPr>
          <p:cNvPr id="9" name="Picture 8">
            <a:extLst>
              <a:ext uri="{FF2B5EF4-FFF2-40B4-BE49-F238E27FC236}">
                <a16:creationId xmlns:a16="http://schemas.microsoft.com/office/drawing/2014/main" id="{1D353F96-8888-42A5-8223-2AB1F580DA12}"/>
              </a:ext>
            </a:extLst>
          </p:cNvPr>
          <p:cNvPicPr>
            <a:picLocks noChangeAspect="1"/>
          </p:cNvPicPr>
          <p:nvPr/>
        </p:nvPicPr>
        <p:blipFill>
          <a:blip r:embed="rId3"/>
          <a:stretch>
            <a:fillRect/>
          </a:stretch>
        </p:blipFill>
        <p:spPr>
          <a:xfrm>
            <a:off x="1046622" y="5197703"/>
            <a:ext cx="7828085" cy="1326139"/>
          </a:xfrm>
          <a:prstGeom prst="rect">
            <a:avLst/>
          </a:prstGeom>
        </p:spPr>
      </p:pic>
    </p:spTree>
    <p:extLst>
      <p:ext uri="{BB962C8B-B14F-4D97-AF65-F5344CB8AC3E}">
        <p14:creationId xmlns:p14="http://schemas.microsoft.com/office/powerpoint/2010/main" val="421128925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749B-9143-4F2C-BD62-96544BB681D2}"/>
              </a:ext>
            </a:extLst>
          </p:cNvPr>
          <p:cNvSpPr>
            <a:spLocks noGrp="1"/>
          </p:cNvSpPr>
          <p:nvPr>
            <p:ph type="title"/>
          </p:nvPr>
        </p:nvSpPr>
        <p:spPr/>
        <p:txBody>
          <a:bodyPr/>
          <a:lstStyle/>
          <a:p>
            <a:r>
              <a:rPr lang="en-IN" dirty="0"/>
              <a:t>CEIR Admin Portal (contd.)</a:t>
            </a:r>
          </a:p>
        </p:txBody>
      </p:sp>
      <p:sp>
        <p:nvSpPr>
          <p:cNvPr id="4" name="Slide Number Placeholder 3">
            <a:extLst>
              <a:ext uri="{FF2B5EF4-FFF2-40B4-BE49-F238E27FC236}">
                <a16:creationId xmlns:a16="http://schemas.microsoft.com/office/drawing/2014/main" id="{39AE928F-B2E6-49EE-AC89-3C27118851FF}"/>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FAD1F517-776C-4A14-8812-A80C19F6872E}"/>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2">
            <a:extLst>
              <a:ext uri="{FF2B5EF4-FFF2-40B4-BE49-F238E27FC236}">
                <a16:creationId xmlns:a16="http://schemas.microsoft.com/office/drawing/2014/main" id="{A5815D55-7689-448F-B681-E000F2E23920}"/>
              </a:ext>
            </a:extLst>
          </p:cNvPr>
          <p:cNvSpPr>
            <a:spLocks noGrp="1"/>
          </p:cNvSpPr>
          <p:nvPr>
            <p:ph type="body" sz="quarter" idx="10"/>
          </p:nvPr>
        </p:nvSpPr>
        <p:spPr>
          <a:xfrm>
            <a:off x="8382535" y="1095084"/>
            <a:ext cx="3541633" cy="5521715"/>
          </a:xfrm>
        </p:spPr>
        <p:txBody>
          <a:bodyPr>
            <a:normAutofit/>
          </a:bodyPr>
          <a:lstStyle/>
          <a:p>
            <a:pPr marL="342900" indent="-342900" algn="just"/>
            <a:r>
              <a:rPr lang="en-IN" sz="1600" dirty="0"/>
              <a:t>For consignment status </a:t>
            </a:r>
            <a:r>
              <a:rPr lang="en-IN" sz="1600" b="1" dirty="0"/>
              <a:t>PENDING APPROVAL FROM CEIR ADMIN</a:t>
            </a:r>
            <a:r>
              <a:rPr lang="en-IN" sz="1600" dirty="0"/>
              <a:t>, actions like View, Approve, Reject, Withdraw and History all will be enabled for CEIR Admin.</a:t>
            </a:r>
          </a:p>
          <a:p>
            <a:pPr marL="342900" indent="-342900" algn="just"/>
            <a:endParaRPr lang="en-IN" sz="1600" dirty="0"/>
          </a:p>
          <a:p>
            <a:pPr marL="342900" indent="-342900" algn="just"/>
            <a:r>
              <a:rPr lang="en-IN" sz="1600" dirty="0"/>
              <a:t>For consignment status </a:t>
            </a:r>
            <a:r>
              <a:rPr lang="en-IN" sz="1600" b="1" dirty="0"/>
              <a:t>REJECTED BY CEIR ADMIN </a:t>
            </a:r>
            <a:r>
              <a:rPr lang="en-IN" sz="1600" dirty="0"/>
              <a:t>, actions like View, Approve, History and Withdraw will be enabled for CEIR Admin.</a:t>
            </a:r>
          </a:p>
          <a:p>
            <a:pPr marL="342900" indent="-342900" algn="just"/>
            <a:endParaRPr lang="en-IN" sz="1600" dirty="0"/>
          </a:p>
          <a:p>
            <a:pPr marL="342900" indent="-342900" algn="just"/>
            <a:r>
              <a:rPr lang="en-IN" sz="1600" dirty="0"/>
              <a:t>For consignment status </a:t>
            </a:r>
            <a:r>
              <a:rPr lang="en-IN" sz="1600" b="1" dirty="0"/>
              <a:t>WITHDRAWN BY CEIR</a:t>
            </a:r>
            <a:r>
              <a:rPr lang="en-IN" sz="1600" dirty="0"/>
              <a:t>, only View and History option will be enabled for CEIR Admin.</a:t>
            </a:r>
          </a:p>
          <a:p>
            <a:pPr marL="342900" indent="-342900" algn="just"/>
            <a:endParaRPr lang="en-IN" sz="1600" dirty="0"/>
          </a:p>
          <a:p>
            <a:pPr marL="342900" indent="-342900" algn="just"/>
            <a:r>
              <a:rPr lang="en-IN" sz="1600" dirty="0"/>
              <a:t>All other states will have only View and History option enabled for CEIR Admin.</a:t>
            </a:r>
          </a:p>
        </p:txBody>
      </p:sp>
      <p:pic>
        <p:nvPicPr>
          <p:cNvPr id="11" name="Picture 10">
            <a:extLst>
              <a:ext uri="{FF2B5EF4-FFF2-40B4-BE49-F238E27FC236}">
                <a16:creationId xmlns:a16="http://schemas.microsoft.com/office/drawing/2014/main" id="{ACF16C23-A833-45EE-B128-0EBAB7D04D38}"/>
              </a:ext>
            </a:extLst>
          </p:cNvPr>
          <p:cNvPicPr>
            <a:picLocks noChangeAspect="1"/>
          </p:cNvPicPr>
          <p:nvPr/>
        </p:nvPicPr>
        <p:blipFill>
          <a:blip r:embed="rId2"/>
          <a:stretch>
            <a:fillRect/>
          </a:stretch>
        </p:blipFill>
        <p:spPr>
          <a:xfrm>
            <a:off x="463639" y="3683753"/>
            <a:ext cx="7575280" cy="2566413"/>
          </a:xfrm>
          <a:prstGeom prst="rect">
            <a:avLst/>
          </a:prstGeom>
        </p:spPr>
      </p:pic>
      <p:pic>
        <p:nvPicPr>
          <p:cNvPr id="13" name="Picture 12">
            <a:extLst>
              <a:ext uri="{FF2B5EF4-FFF2-40B4-BE49-F238E27FC236}">
                <a16:creationId xmlns:a16="http://schemas.microsoft.com/office/drawing/2014/main" id="{E2968939-0501-4017-BB28-923E1922D76A}"/>
              </a:ext>
            </a:extLst>
          </p:cNvPr>
          <p:cNvPicPr>
            <a:picLocks noChangeAspect="1"/>
          </p:cNvPicPr>
          <p:nvPr/>
        </p:nvPicPr>
        <p:blipFill>
          <a:blip r:embed="rId3"/>
          <a:stretch>
            <a:fillRect/>
          </a:stretch>
        </p:blipFill>
        <p:spPr>
          <a:xfrm>
            <a:off x="463639" y="1105584"/>
            <a:ext cx="7575280" cy="2357869"/>
          </a:xfrm>
          <a:prstGeom prst="rect">
            <a:avLst/>
          </a:prstGeom>
        </p:spPr>
      </p:pic>
    </p:spTree>
    <p:extLst>
      <p:ext uri="{BB962C8B-B14F-4D97-AF65-F5344CB8AC3E}">
        <p14:creationId xmlns:p14="http://schemas.microsoft.com/office/powerpoint/2010/main" val="153794326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519C-0C86-4955-9E3D-3571ED55D861}"/>
              </a:ext>
            </a:extLst>
          </p:cNvPr>
          <p:cNvSpPr>
            <a:spLocks noGrp="1"/>
          </p:cNvSpPr>
          <p:nvPr>
            <p:ph type="title"/>
          </p:nvPr>
        </p:nvSpPr>
        <p:spPr/>
        <p:txBody>
          <a:bodyPr/>
          <a:lstStyle/>
          <a:p>
            <a:r>
              <a:rPr lang="en-IN" dirty="0"/>
              <a:t>Custom Portal</a:t>
            </a:r>
          </a:p>
        </p:txBody>
      </p:sp>
      <p:sp>
        <p:nvSpPr>
          <p:cNvPr id="4" name="Slide Number Placeholder 3">
            <a:extLst>
              <a:ext uri="{FF2B5EF4-FFF2-40B4-BE49-F238E27FC236}">
                <a16:creationId xmlns:a16="http://schemas.microsoft.com/office/drawing/2014/main" id="{96641201-0BFE-4585-B140-35A5E5DDAF0E}"/>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9544FF05-E3E9-4715-84EE-342121DE9E05}"/>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2" name="Text Placeholder 2">
            <a:extLst>
              <a:ext uri="{FF2B5EF4-FFF2-40B4-BE49-F238E27FC236}">
                <a16:creationId xmlns:a16="http://schemas.microsoft.com/office/drawing/2014/main" id="{5AAB90B6-92C0-4B55-A89A-CAD7CD7922C3}"/>
              </a:ext>
            </a:extLst>
          </p:cNvPr>
          <p:cNvSpPr>
            <a:spLocks noGrp="1"/>
          </p:cNvSpPr>
          <p:nvPr>
            <p:ph type="body" sz="quarter" idx="10"/>
          </p:nvPr>
        </p:nvSpPr>
        <p:spPr>
          <a:xfrm>
            <a:off x="463639" y="1016754"/>
            <a:ext cx="9805776" cy="601201"/>
          </a:xfrm>
        </p:spPr>
        <p:txBody>
          <a:bodyPr>
            <a:normAutofit/>
          </a:bodyPr>
          <a:lstStyle/>
          <a:p>
            <a:pPr marL="342900" indent="-342900"/>
            <a:r>
              <a:rPr lang="en-IN" sz="1600" dirty="0"/>
              <a:t>By default, consignments with status “Pending clearance from Custom” will be displayed in the Custom queue. </a:t>
            </a:r>
          </a:p>
        </p:txBody>
      </p:sp>
      <p:sp>
        <p:nvSpPr>
          <p:cNvPr id="16" name="Text Placeholder 2">
            <a:extLst>
              <a:ext uri="{FF2B5EF4-FFF2-40B4-BE49-F238E27FC236}">
                <a16:creationId xmlns:a16="http://schemas.microsoft.com/office/drawing/2014/main" id="{06BC3C92-959F-45B6-972E-E1FB00C8A1D4}"/>
              </a:ext>
            </a:extLst>
          </p:cNvPr>
          <p:cNvSpPr txBox="1">
            <a:spLocks/>
          </p:cNvSpPr>
          <p:nvPr/>
        </p:nvSpPr>
        <p:spPr>
          <a:xfrm>
            <a:off x="616039" y="4080289"/>
            <a:ext cx="9805776" cy="62151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342900" indent="-342900"/>
            <a:r>
              <a:rPr lang="en-IN" sz="1600" dirty="0"/>
              <a:t>In case Custom wishes to view consignments in any other state, they can use the filter options to display the same.</a:t>
            </a:r>
          </a:p>
        </p:txBody>
      </p:sp>
      <p:pic>
        <p:nvPicPr>
          <p:cNvPr id="7" name="Picture 6">
            <a:extLst>
              <a:ext uri="{FF2B5EF4-FFF2-40B4-BE49-F238E27FC236}">
                <a16:creationId xmlns:a16="http://schemas.microsoft.com/office/drawing/2014/main" id="{30FD9613-E5A7-46FC-86AF-D0F1E87450AB}"/>
              </a:ext>
            </a:extLst>
          </p:cNvPr>
          <p:cNvPicPr>
            <a:picLocks noChangeAspect="1"/>
          </p:cNvPicPr>
          <p:nvPr/>
        </p:nvPicPr>
        <p:blipFill>
          <a:blip r:embed="rId2"/>
          <a:stretch>
            <a:fillRect/>
          </a:stretch>
        </p:blipFill>
        <p:spPr>
          <a:xfrm>
            <a:off x="973304" y="4807852"/>
            <a:ext cx="8891665" cy="1617992"/>
          </a:xfrm>
          <a:prstGeom prst="rect">
            <a:avLst/>
          </a:prstGeom>
        </p:spPr>
      </p:pic>
      <p:pic>
        <p:nvPicPr>
          <p:cNvPr id="13" name="Picture 12">
            <a:extLst>
              <a:ext uri="{FF2B5EF4-FFF2-40B4-BE49-F238E27FC236}">
                <a16:creationId xmlns:a16="http://schemas.microsoft.com/office/drawing/2014/main" id="{CF32EA4A-63EB-486A-BA2B-05620FD50347}"/>
              </a:ext>
            </a:extLst>
          </p:cNvPr>
          <p:cNvPicPr>
            <a:picLocks noChangeAspect="1"/>
          </p:cNvPicPr>
          <p:nvPr/>
        </p:nvPicPr>
        <p:blipFill>
          <a:blip r:embed="rId3"/>
          <a:stretch>
            <a:fillRect/>
          </a:stretch>
        </p:blipFill>
        <p:spPr>
          <a:xfrm>
            <a:off x="911758" y="1497301"/>
            <a:ext cx="9214338" cy="2582890"/>
          </a:xfrm>
          <a:prstGeom prst="rect">
            <a:avLst/>
          </a:prstGeom>
        </p:spPr>
      </p:pic>
    </p:spTree>
    <p:extLst>
      <p:ext uri="{BB962C8B-B14F-4D97-AF65-F5344CB8AC3E}">
        <p14:creationId xmlns:p14="http://schemas.microsoft.com/office/powerpoint/2010/main" val="317250151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0CB74-028F-4A31-8A61-63389BE8A0F1}"/>
              </a:ext>
            </a:extLst>
          </p:cNvPr>
          <p:cNvSpPr>
            <a:spLocks noGrp="1"/>
          </p:cNvSpPr>
          <p:nvPr>
            <p:ph type="title"/>
          </p:nvPr>
        </p:nvSpPr>
        <p:spPr/>
        <p:txBody>
          <a:bodyPr/>
          <a:lstStyle/>
          <a:p>
            <a:r>
              <a:rPr lang="en-IN" dirty="0"/>
              <a:t>Custom Portal (Contd.)</a:t>
            </a:r>
          </a:p>
        </p:txBody>
      </p:sp>
      <p:sp>
        <p:nvSpPr>
          <p:cNvPr id="4" name="Slide Number Placeholder 3">
            <a:extLst>
              <a:ext uri="{FF2B5EF4-FFF2-40B4-BE49-F238E27FC236}">
                <a16:creationId xmlns:a16="http://schemas.microsoft.com/office/drawing/2014/main" id="{5B30A2F5-96E7-44A2-8A3C-2E712971AB66}"/>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EF708815-88C3-4FAA-8455-4F2126A30E1E}"/>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2AD17A07-6EDA-4D16-B88E-E1431AE996A8}"/>
              </a:ext>
            </a:extLst>
          </p:cNvPr>
          <p:cNvSpPr>
            <a:spLocks noGrp="1"/>
          </p:cNvSpPr>
          <p:nvPr>
            <p:ph type="body" sz="quarter" idx="10"/>
          </p:nvPr>
        </p:nvSpPr>
        <p:spPr>
          <a:xfrm>
            <a:off x="463638" y="1391259"/>
            <a:ext cx="10261511" cy="2037741"/>
          </a:xfrm>
        </p:spPr>
        <p:txBody>
          <a:bodyPr>
            <a:normAutofit/>
          </a:bodyPr>
          <a:lstStyle/>
          <a:p>
            <a:pPr marL="342900" indent="-342900"/>
            <a:r>
              <a:rPr lang="en-IN" sz="1600" dirty="0"/>
              <a:t>For consignment status </a:t>
            </a:r>
            <a:r>
              <a:rPr lang="en-IN" sz="1600" b="1" dirty="0"/>
              <a:t>PENDING CLEARANCE FROM CUSTOM</a:t>
            </a:r>
            <a:r>
              <a:rPr lang="en-IN" sz="1600" dirty="0"/>
              <a:t>, actions like Download, View, Approve , Reject and History will be enabled for Custom.</a:t>
            </a:r>
          </a:p>
          <a:p>
            <a:pPr marL="342900" indent="-342900"/>
            <a:r>
              <a:rPr lang="en-IN" sz="1600" dirty="0"/>
              <a:t>For consignment status </a:t>
            </a:r>
            <a:r>
              <a:rPr lang="en-IN" sz="1600" b="1" dirty="0"/>
              <a:t>REJECTED BY CUSTOM</a:t>
            </a:r>
            <a:r>
              <a:rPr lang="en-IN" sz="1600" dirty="0"/>
              <a:t>, actions like Download, View, Approve and History will be enabled for Custom.</a:t>
            </a:r>
          </a:p>
          <a:p>
            <a:pPr marL="342900" indent="-342900"/>
            <a:r>
              <a:rPr lang="en-IN" sz="1600" dirty="0"/>
              <a:t>For consignment status </a:t>
            </a:r>
            <a:r>
              <a:rPr lang="en-IN" sz="1600" b="1" dirty="0"/>
              <a:t>APPROVED</a:t>
            </a:r>
            <a:r>
              <a:rPr lang="en-IN" sz="1600" dirty="0"/>
              <a:t>, actions like Download, View, Reject and History will be enabled for Custom.</a:t>
            </a:r>
          </a:p>
          <a:p>
            <a:pPr marL="342900" indent="-342900"/>
            <a:r>
              <a:rPr lang="en-IN" sz="1600" dirty="0"/>
              <a:t>All other states will have only View and History option available for Custom.</a:t>
            </a:r>
          </a:p>
        </p:txBody>
      </p:sp>
    </p:spTree>
    <p:extLst>
      <p:ext uri="{BB962C8B-B14F-4D97-AF65-F5344CB8AC3E}">
        <p14:creationId xmlns:p14="http://schemas.microsoft.com/office/powerpoint/2010/main" val="407772709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1934-E6ED-40E8-BD1F-B0516E5D8A99}"/>
              </a:ext>
            </a:extLst>
          </p:cNvPr>
          <p:cNvSpPr>
            <a:spLocks noGrp="1"/>
          </p:cNvSpPr>
          <p:nvPr>
            <p:ph type="title"/>
          </p:nvPr>
        </p:nvSpPr>
        <p:spPr/>
        <p:txBody>
          <a:bodyPr/>
          <a:lstStyle/>
          <a:p>
            <a:r>
              <a:rPr lang="en-IN" dirty="0"/>
              <a:t>Consignment Flow</a:t>
            </a:r>
          </a:p>
        </p:txBody>
      </p:sp>
      <p:sp>
        <p:nvSpPr>
          <p:cNvPr id="3" name="Text Placeholder 2">
            <a:extLst>
              <a:ext uri="{FF2B5EF4-FFF2-40B4-BE49-F238E27FC236}">
                <a16:creationId xmlns:a16="http://schemas.microsoft.com/office/drawing/2014/main" id="{1BCD559A-EA60-42FF-8BB6-A53C57406774}"/>
              </a:ext>
            </a:extLst>
          </p:cNvPr>
          <p:cNvSpPr>
            <a:spLocks noGrp="1"/>
          </p:cNvSpPr>
          <p:nvPr>
            <p:ph type="body" sz="quarter" idx="10"/>
          </p:nvPr>
        </p:nvSpPr>
        <p:spPr>
          <a:xfrm>
            <a:off x="463638" y="1089462"/>
            <a:ext cx="11245141" cy="5440550"/>
          </a:xfrm>
        </p:spPr>
        <p:txBody>
          <a:bodyPr>
            <a:normAutofit fontScale="55000" lnSpcReduction="20000"/>
          </a:bodyPr>
          <a:lstStyle/>
          <a:p>
            <a:pPr>
              <a:lnSpc>
                <a:spcPct val="120000"/>
              </a:lnSpc>
              <a:spcBef>
                <a:spcPts val="0"/>
              </a:spcBef>
            </a:pPr>
            <a:r>
              <a:rPr lang="en-IN" sz="2200" dirty="0"/>
              <a:t>Importer registers a consignment. </a:t>
            </a:r>
          </a:p>
          <a:p>
            <a:pPr marL="0" indent="0">
              <a:lnSpc>
                <a:spcPct val="120000"/>
              </a:lnSpc>
              <a:spcBef>
                <a:spcPts val="0"/>
              </a:spcBef>
              <a:buNone/>
            </a:pPr>
            <a:r>
              <a:rPr lang="en-IN" sz="2200" i="1" dirty="0"/>
              <a:t>      In order to register a consignment, an Importer needs to furnish the following details:</a:t>
            </a:r>
          </a:p>
          <a:p>
            <a:pPr marL="457200" lvl="1" indent="0">
              <a:lnSpc>
                <a:spcPct val="120000"/>
              </a:lnSpc>
              <a:spcBef>
                <a:spcPts val="0"/>
              </a:spcBef>
              <a:buNone/>
            </a:pPr>
            <a:r>
              <a:rPr lang="en-IN" sz="2200" i="1" dirty="0">
                <a:sym typeface="Wingdings" panose="05000000000000000000" pitchFamily="2" charset="2"/>
              </a:rPr>
              <a:t> </a:t>
            </a:r>
            <a:r>
              <a:rPr lang="en-IN" sz="2200" i="1" dirty="0"/>
              <a:t>Supplier / Manufacturer id, 			</a:t>
            </a:r>
            <a:r>
              <a:rPr lang="en-IN" sz="2200" i="1" dirty="0">
                <a:sym typeface="Wingdings" panose="05000000000000000000" pitchFamily="2" charset="2"/>
              </a:rPr>
              <a:t> </a:t>
            </a:r>
            <a:r>
              <a:rPr lang="en-IN" sz="2200" i="1" dirty="0"/>
              <a:t>Supplier / Manufacturer name, </a:t>
            </a:r>
          </a:p>
          <a:p>
            <a:pPr marL="457200" lvl="1" indent="0">
              <a:lnSpc>
                <a:spcPct val="120000"/>
              </a:lnSpc>
              <a:spcBef>
                <a:spcPts val="0"/>
              </a:spcBef>
              <a:buNone/>
            </a:pPr>
            <a:r>
              <a:rPr lang="en-IN" sz="2200" i="1" dirty="0">
                <a:sym typeface="Wingdings" panose="05000000000000000000" pitchFamily="2" charset="2"/>
              </a:rPr>
              <a:t> </a:t>
            </a:r>
            <a:r>
              <a:rPr lang="en-IN" sz="2200" i="1" dirty="0"/>
              <a:t>Consignment number (if any), 			</a:t>
            </a:r>
            <a:r>
              <a:rPr lang="en-IN" sz="2200" i="1" dirty="0">
                <a:sym typeface="Wingdings" panose="05000000000000000000" pitchFamily="2" charset="2"/>
              </a:rPr>
              <a:t> </a:t>
            </a:r>
            <a:r>
              <a:rPr lang="en-IN" sz="2200" i="1" dirty="0"/>
              <a:t>Expected dispatch and arrival date for the consignment, </a:t>
            </a:r>
          </a:p>
          <a:p>
            <a:pPr marL="457200" lvl="1" indent="0">
              <a:lnSpc>
                <a:spcPct val="120000"/>
              </a:lnSpc>
              <a:spcBef>
                <a:spcPts val="0"/>
              </a:spcBef>
              <a:buNone/>
            </a:pPr>
            <a:r>
              <a:rPr lang="en-IN" sz="2200" i="1" dirty="0">
                <a:sym typeface="Wingdings" panose="05000000000000000000" pitchFamily="2" charset="2"/>
              </a:rPr>
              <a:t> E</a:t>
            </a:r>
            <a:r>
              <a:rPr lang="en-IN" sz="2200" i="1" dirty="0"/>
              <a:t>xpected arrival port 			</a:t>
            </a:r>
            <a:r>
              <a:rPr lang="en-IN" sz="2200" i="1" dirty="0">
                <a:sym typeface="Wingdings" panose="05000000000000000000" pitchFamily="2" charset="2"/>
              </a:rPr>
              <a:t> </a:t>
            </a:r>
            <a:r>
              <a:rPr lang="en-IN" sz="2200" i="1" dirty="0"/>
              <a:t>Device Originating Country, </a:t>
            </a:r>
          </a:p>
          <a:p>
            <a:pPr marL="457200" lvl="1" indent="0">
              <a:lnSpc>
                <a:spcPct val="120000"/>
              </a:lnSpc>
              <a:spcBef>
                <a:spcPts val="0"/>
              </a:spcBef>
              <a:buNone/>
            </a:pPr>
            <a:r>
              <a:rPr lang="en-IN" sz="2200" i="1" dirty="0">
                <a:sym typeface="Wingdings" panose="05000000000000000000" pitchFamily="2" charset="2"/>
              </a:rPr>
              <a:t> </a:t>
            </a:r>
            <a:r>
              <a:rPr lang="en-IN" sz="2200" i="1" dirty="0"/>
              <a:t>Total price and quantity of the devices in consignment,  	</a:t>
            </a:r>
            <a:r>
              <a:rPr lang="en-IN" sz="2200" i="1" dirty="0">
                <a:sym typeface="Wingdings" panose="05000000000000000000" pitchFamily="2" charset="2"/>
              </a:rPr>
              <a:t> </a:t>
            </a:r>
            <a:r>
              <a:rPr lang="en-IN" sz="2200" i="1" dirty="0"/>
              <a:t>Bulk device information</a:t>
            </a:r>
          </a:p>
          <a:p>
            <a:pPr marL="457200" lvl="1" indent="0">
              <a:lnSpc>
                <a:spcPct val="120000"/>
              </a:lnSpc>
              <a:spcBef>
                <a:spcPts val="0"/>
              </a:spcBef>
              <a:buNone/>
            </a:pPr>
            <a:endParaRPr lang="en-IN" sz="2200" dirty="0"/>
          </a:p>
          <a:p>
            <a:pPr marL="457200" lvl="1" indent="0">
              <a:lnSpc>
                <a:spcPct val="120000"/>
              </a:lnSpc>
              <a:spcBef>
                <a:spcPts val="0"/>
              </a:spcBef>
              <a:buNone/>
            </a:pPr>
            <a:r>
              <a:rPr lang="en-IN" sz="2200" dirty="0"/>
              <a:t>A unique Transaction ID is generated for each new consignment which is registered. This transaction id can be used in future for raising grievance (if any) regarding the consignment. The transaction ID will be used for tracking the consignment at any state. Importer will pay tax with reference to the transaction ID. Status = </a:t>
            </a:r>
            <a:r>
              <a:rPr lang="en-IN" sz="2200" b="1" dirty="0"/>
              <a:t>NEW</a:t>
            </a:r>
          </a:p>
          <a:p>
            <a:pPr marL="0" indent="0">
              <a:lnSpc>
                <a:spcPct val="120000"/>
              </a:lnSpc>
              <a:spcBef>
                <a:spcPts val="0"/>
              </a:spcBef>
              <a:buNone/>
            </a:pPr>
            <a:endParaRPr lang="en-IN" sz="2200" b="1" dirty="0"/>
          </a:p>
          <a:p>
            <a:pPr>
              <a:lnSpc>
                <a:spcPct val="120000"/>
              </a:lnSpc>
              <a:spcBef>
                <a:spcPts val="0"/>
              </a:spcBef>
            </a:pPr>
            <a:r>
              <a:rPr lang="en-IN" sz="2200" dirty="0"/>
              <a:t>System processing is being done at the backend. Status = </a:t>
            </a:r>
            <a:r>
              <a:rPr lang="en-IN" sz="2200" b="1" dirty="0"/>
              <a:t>PROCESSING</a:t>
            </a:r>
          </a:p>
          <a:p>
            <a:pPr lvl="1">
              <a:lnSpc>
                <a:spcPct val="120000"/>
              </a:lnSpc>
              <a:spcBef>
                <a:spcPts val="0"/>
              </a:spcBef>
            </a:pPr>
            <a:r>
              <a:rPr lang="en-IN" sz="2200" dirty="0"/>
              <a:t>In case the consignment is rejected by system. Status = </a:t>
            </a:r>
            <a:r>
              <a:rPr lang="en-IN" sz="2200" b="1" dirty="0"/>
              <a:t>REJECTED BY SYSTEM</a:t>
            </a:r>
          </a:p>
          <a:p>
            <a:pPr lvl="1">
              <a:lnSpc>
                <a:spcPct val="120000"/>
              </a:lnSpc>
              <a:spcBef>
                <a:spcPts val="0"/>
              </a:spcBef>
            </a:pPr>
            <a:r>
              <a:rPr lang="en-IN" sz="2200" dirty="0"/>
              <a:t>System rejects the consignment in case there is some issue with the format of the file uploaded or any policy violation is done. The format of the file is available for download on the register consignment screen. </a:t>
            </a:r>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457200" lvl="1" indent="0">
              <a:lnSpc>
                <a:spcPct val="120000"/>
              </a:lnSpc>
              <a:spcBef>
                <a:spcPts val="0"/>
              </a:spcBef>
              <a:buNone/>
            </a:pPr>
            <a:r>
              <a:rPr lang="en-IN" dirty="0"/>
              <a:t> </a:t>
            </a:r>
          </a:p>
          <a:p>
            <a:pPr lvl="1">
              <a:lnSpc>
                <a:spcPct val="120000"/>
              </a:lnSpc>
              <a:spcBef>
                <a:spcPts val="0"/>
              </a:spcBef>
            </a:pPr>
            <a:endParaRPr lang="en-IN" dirty="0"/>
          </a:p>
          <a:p>
            <a:pPr marL="457200" lvl="1" indent="0">
              <a:lnSpc>
                <a:spcPct val="120000"/>
              </a:lnSpc>
              <a:spcBef>
                <a:spcPts val="0"/>
              </a:spcBef>
              <a:buNone/>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a:lnSpc>
                <a:spcPct val="120000"/>
              </a:lnSpc>
              <a:spcBef>
                <a:spcPts val="0"/>
              </a:spcBef>
            </a:pPr>
            <a:endParaRPr lang="en-IN" dirty="0"/>
          </a:p>
        </p:txBody>
      </p:sp>
      <p:sp>
        <p:nvSpPr>
          <p:cNvPr id="4" name="Slide Number Placeholder 3">
            <a:extLst>
              <a:ext uri="{FF2B5EF4-FFF2-40B4-BE49-F238E27FC236}">
                <a16:creationId xmlns:a16="http://schemas.microsoft.com/office/drawing/2014/main" id="{00EB7374-C9D4-413F-BC29-E8A8B9D9DAA6}"/>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06875C95-AC7B-41F0-B28B-1FE52F550C2E}"/>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F19AA31D-9940-4DEB-A18B-16B898FC3735}"/>
              </a:ext>
            </a:extLst>
          </p:cNvPr>
          <p:cNvPicPr>
            <a:picLocks noChangeAspect="1"/>
          </p:cNvPicPr>
          <p:nvPr/>
        </p:nvPicPr>
        <p:blipFill>
          <a:blip r:embed="rId2"/>
          <a:stretch>
            <a:fillRect/>
          </a:stretch>
        </p:blipFill>
        <p:spPr>
          <a:xfrm>
            <a:off x="914400" y="4167500"/>
            <a:ext cx="9073662" cy="2093922"/>
          </a:xfrm>
          <a:prstGeom prst="rect">
            <a:avLst/>
          </a:prstGeom>
        </p:spPr>
      </p:pic>
    </p:spTree>
    <p:extLst>
      <p:ext uri="{BB962C8B-B14F-4D97-AF65-F5344CB8AC3E}">
        <p14:creationId xmlns:p14="http://schemas.microsoft.com/office/powerpoint/2010/main" val="183476623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35B0-E014-4AB8-88DC-3E6330746C6D}"/>
              </a:ext>
            </a:extLst>
          </p:cNvPr>
          <p:cNvSpPr>
            <a:spLocks noGrp="1"/>
          </p:cNvSpPr>
          <p:nvPr>
            <p:ph type="title"/>
          </p:nvPr>
        </p:nvSpPr>
        <p:spPr/>
        <p:txBody>
          <a:bodyPr/>
          <a:lstStyle/>
          <a:p>
            <a:r>
              <a:rPr lang="en-IN" dirty="0"/>
              <a:t>Consignment Flow ( contd..)</a:t>
            </a:r>
          </a:p>
        </p:txBody>
      </p:sp>
      <p:sp>
        <p:nvSpPr>
          <p:cNvPr id="4" name="Slide Number Placeholder 3">
            <a:extLst>
              <a:ext uri="{FF2B5EF4-FFF2-40B4-BE49-F238E27FC236}">
                <a16:creationId xmlns:a16="http://schemas.microsoft.com/office/drawing/2014/main" id="{040CDBD0-3064-460A-A681-A80145FFCDEF}"/>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2911119D-0EC3-400C-9F0D-BB1EDE5E511C}"/>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A569B4C5-1A7A-4CB0-9E4A-F12044213DE5}"/>
              </a:ext>
            </a:extLst>
          </p:cNvPr>
          <p:cNvSpPr>
            <a:spLocks noGrp="1"/>
          </p:cNvSpPr>
          <p:nvPr>
            <p:ph type="body" sz="quarter" idx="10"/>
          </p:nvPr>
        </p:nvSpPr>
        <p:spPr>
          <a:xfrm>
            <a:off x="463638" y="1317438"/>
            <a:ext cx="11245141" cy="4984595"/>
          </a:xfrm>
        </p:spPr>
        <p:txBody>
          <a:bodyPr>
            <a:normAutofit fontScale="70000" lnSpcReduction="20000"/>
          </a:bodyPr>
          <a:lstStyle/>
          <a:p>
            <a:pPr>
              <a:lnSpc>
                <a:spcPct val="120000"/>
              </a:lnSpc>
              <a:spcBef>
                <a:spcPts val="0"/>
              </a:spcBef>
            </a:pPr>
            <a:r>
              <a:rPr lang="en-IN" dirty="0"/>
              <a:t>After successful internal processing, the consignment is sent to the CEIR Admin queue for Approval/ Rejection. Status = </a:t>
            </a:r>
            <a:r>
              <a:rPr lang="en-IN" b="1" dirty="0"/>
              <a:t>PENDING APPROVAL FROM CEIR ADMIN</a:t>
            </a:r>
            <a:r>
              <a:rPr lang="en-IN" dirty="0"/>
              <a:t>.  </a:t>
            </a:r>
            <a:endParaRPr lang="en-IN" b="1" dirty="0"/>
          </a:p>
          <a:p>
            <a:pPr lvl="1">
              <a:lnSpc>
                <a:spcPct val="120000"/>
              </a:lnSpc>
              <a:spcBef>
                <a:spcPts val="0"/>
              </a:spcBef>
            </a:pPr>
            <a:r>
              <a:rPr lang="en-IN" dirty="0"/>
              <a:t>CEIR Admin rejects the consignment. Status = </a:t>
            </a:r>
            <a:r>
              <a:rPr lang="en-IN" b="1" dirty="0"/>
              <a:t>REJECTED BY CEIR</a:t>
            </a:r>
            <a:r>
              <a:rPr lang="en-IN" dirty="0"/>
              <a:t>.</a:t>
            </a:r>
            <a:r>
              <a:rPr lang="en-IN" b="1" dirty="0">
                <a:solidFill>
                  <a:srgbClr val="4B1FBF"/>
                </a:solidFill>
              </a:rPr>
              <a:t> Email</a:t>
            </a:r>
            <a:r>
              <a:rPr lang="en-IN" dirty="0"/>
              <a:t> is sent to Importer and CEIR Admin. </a:t>
            </a:r>
            <a:r>
              <a:rPr lang="en-IN" b="1" dirty="0">
                <a:solidFill>
                  <a:srgbClr val="4B1FBF"/>
                </a:solidFill>
              </a:rPr>
              <a:t>Notifications</a:t>
            </a:r>
            <a:r>
              <a:rPr lang="en-IN" dirty="0"/>
              <a:t> is also displayed on the Importer dashboard.</a:t>
            </a:r>
            <a:endParaRPr lang="en-IN" b="1" dirty="0"/>
          </a:p>
          <a:p>
            <a:pPr lvl="1">
              <a:lnSpc>
                <a:spcPct val="120000"/>
              </a:lnSpc>
              <a:spcBef>
                <a:spcPts val="0"/>
              </a:spcBef>
            </a:pPr>
            <a:r>
              <a:rPr lang="en-IN" dirty="0"/>
              <a:t>CEIR Admin can also withdraw consignment. Status = </a:t>
            </a:r>
            <a:r>
              <a:rPr lang="en-IN" b="1" dirty="0"/>
              <a:t>WITHDRAWN BY CEIR. </a:t>
            </a:r>
            <a:r>
              <a:rPr lang="en-IN" dirty="0"/>
              <a:t>This can be done in scenarios like Importer didn’t turn up for claiming the consignment for more than allowed timelines and custom would want to auction the devices. Custom would then raise a request to CEIR Admin for Withdrawal of the consignment.</a:t>
            </a:r>
          </a:p>
          <a:p>
            <a:pPr>
              <a:lnSpc>
                <a:spcPct val="120000"/>
              </a:lnSpc>
              <a:spcBef>
                <a:spcPts val="0"/>
              </a:spcBef>
            </a:pPr>
            <a:endParaRPr lang="en-IN" dirty="0"/>
          </a:p>
          <a:p>
            <a:pPr>
              <a:lnSpc>
                <a:spcPct val="120000"/>
              </a:lnSpc>
              <a:spcBef>
                <a:spcPts val="0"/>
              </a:spcBef>
            </a:pPr>
            <a:r>
              <a:rPr lang="en-IN" dirty="0"/>
              <a:t>CEIR Authority approves the consignment. The consignment is sent to the custom queue for clearance by custom. Status = </a:t>
            </a:r>
            <a:r>
              <a:rPr lang="en-IN" b="1" dirty="0"/>
              <a:t>PENDING CLEARANCE BY CUSTOM</a:t>
            </a:r>
            <a:r>
              <a:rPr lang="en-IN" dirty="0"/>
              <a:t>. </a:t>
            </a:r>
            <a:r>
              <a:rPr lang="en-IN" b="1" dirty="0">
                <a:solidFill>
                  <a:srgbClr val="4B1FBF"/>
                </a:solidFill>
              </a:rPr>
              <a:t>Email</a:t>
            </a:r>
            <a:r>
              <a:rPr lang="en-IN" dirty="0"/>
              <a:t> is sent to Importer and CEIR Admin. </a:t>
            </a:r>
            <a:r>
              <a:rPr lang="en-IN" b="1" dirty="0">
                <a:solidFill>
                  <a:srgbClr val="4B1FBF"/>
                </a:solidFill>
              </a:rPr>
              <a:t>Notifications</a:t>
            </a:r>
            <a:r>
              <a:rPr lang="en-IN" dirty="0"/>
              <a:t> are also displayed on the Importer and CEIR Admin dashboard.</a:t>
            </a:r>
            <a:endParaRPr lang="en-IN" b="1" dirty="0"/>
          </a:p>
          <a:p>
            <a:pPr marL="0" indent="0">
              <a:lnSpc>
                <a:spcPct val="120000"/>
              </a:lnSpc>
              <a:spcBef>
                <a:spcPts val="0"/>
              </a:spcBef>
              <a:buNone/>
            </a:pPr>
            <a:r>
              <a:rPr lang="en-IN" b="1" dirty="0"/>
              <a:t>      </a:t>
            </a:r>
          </a:p>
          <a:p>
            <a:pPr lvl="1">
              <a:lnSpc>
                <a:spcPct val="120000"/>
              </a:lnSpc>
              <a:spcBef>
                <a:spcPts val="0"/>
              </a:spcBef>
            </a:pPr>
            <a:r>
              <a:rPr lang="en-IN" dirty="0"/>
              <a:t>Custom clears the consignment. Status = </a:t>
            </a:r>
            <a:r>
              <a:rPr lang="en-IN" b="1" dirty="0"/>
              <a:t>APPROVED . </a:t>
            </a:r>
            <a:r>
              <a:rPr lang="en-IN" b="1" dirty="0">
                <a:solidFill>
                  <a:srgbClr val="4B1FBF"/>
                </a:solidFill>
              </a:rPr>
              <a:t>Email</a:t>
            </a:r>
            <a:r>
              <a:rPr lang="en-IN" dirty="0"/>
              <a:t> is sent to Importer and CEIR Admin. </a:t>
            </a:r>
            <a:r>
              <a:rPr lang="en-IN" b="1" dirty="0">
                <a:solidFill>
                  <a:srgbClr val="4B1FBF"/>
                </a:solidFill>
              </a:rPr>
              <a:t>Notifications</a:t>
            </a:r>
            <a:r>
              <a:rPr lang="en-IN" dirty="0"/>
              <a:t> are also displayed on the Importer and CEIR Admin dashboard.</a:t>
            </a:r>
            <a:endParaRPr lang="en-IN" b="1" dirty="0"/>
          </a:p>
          <a:p>
            <a:pPr lvl="1">
              <a:lnSpc>
                <a:spcPct val="120000"/>
              </a:lnSpc>
              <a:spcBef>
                <a:spcPts val="0"/>
              </a:spcBef>
            </a:pPr>
            <a:r>
              <a:rPr lang="en-IN" dirty="0"/>
              <a:t>Custom rejects the consignment. Status = </a:t>
            </a:r>
            <a:r>
              <a:rPr lang="en-IN" b="1" dirty="0"/>
              <a:t>REJECTED.</a:t>
            </a:r>
            <a:r>
              <a:rPr lang="en-IN" b="1" dirty="0">
                <a:solidFill>
                  <a:srgbClr val="4B1FBF"/>
                </a:solidFill>
              </a:rPr>
              <a:t> Email</a:t>
            </a:r>
            <a:r>
              <a:rPr lang="en-IN" dirty="0"/>
              <a:t> is sent to Importer and CEIR Admin. </a:t>
            </a:r>
            <a:r>
              <a:rPr lang="en-IN" b="1" dirty="0">
                <a:solidFill>
                  <a:srgbClr val="4B1FBF"/>
                </a:solidFill>
              </a:rPr>
              <a:t>Notifications</a:t>
            </a:r>
            <a:r>
              <a:rPr lang="en-IN" dirty="0"/>
              <a:t> are also displayed on the Importer and CEIR Admin dashboard.</a:t>
            </a:r>
          </a:p>
          <a:p>
            <a:pPr lvl="1">
              <a:lnSpc>
                <a:spcPct val="120000"/>
              </a:lnSpc>
              <a:spcBef>
                <a:spcPts val="0"/>
              </a:spcBef>
            </a:pPr>
            <a:r>
              <a:rPr lang="en-IN" dirty="0"/>
              <a:t>Once the consignment is at CUSTOMs and CEIR system does not find the TAC information, the consignments will be </a:t>
            </a:r>
            <a:r>
              <a:rPr lang="en-IN" b="1" dirty="0"/>
              <a:t>REJECTED</a:t>
            </a:r>
            <a:r>
              <a:rPr lang="en-IN" dirty="0"/>
              <a:t> by </a:t>
            </a:r>
            <a:r>
              <a:rPr lang="en-IN"/>
              <a:t>the customs.</a:t>
            </a:r>
            <a:endParaRPr lang="en-IN" dirty="0"/>
          </a:p>
          <a:p>
            <a:pPr marL="457200" lvl="1" indent="0">
              <a:lnSpc>
                <a:spcPct val="120000"/>
              </a:lnSpc>
              <a:spcBef>
                <a:spcPts val="0"/>
              </a:spcBef>
              <a:buNone/>
            </a:pPr>
            <a:endParaRPr lang="en-IN" b="1" dirty="0"/>
          </a:p>
          <a:p>
            <a:pPr>
              <a:lnSpc>
                <a:spcPct val="120000"/>
              </a:lnSpc>
              <a:spcBef>
                <a:spcPts val="0"/>
              </a:spcBef>
            </a:pPr>
            <a:r>
              <a:rPr lang="en-IN" dirty="0"/>
              <a:t>Importer can also withdraw consignment when it is in either NEW/ REJECTED BY SYSTEM state. Status = </a:t>
            </a:r>
            <a:r>
              <a:rPr lang="en-IN" b="1" dirty="0"/>
              <a:t>WITHDRAWN BY IMPORTER </a:t>
            </a:r>
          </a:p>
          <a:p>
            <a:pPr marL="0" indent="0">
              <a:lnSpc>
                <a:spcPct val="120000"/>
              </a:lnSpc>
              <a:spcBef>
                <a:spcPts val="0"/>
              </a:spcBef>
              <a:buNone/>
            </a:pPr>
            <a:endParaRPr lang="en-IN" b="1" dirty="0"/>
          </a:p>
        </p:txBody>
      </p:sp>
    </p:spTree>
    <p:extLst>
      <p:ext uri="{BB962C8B-B14F-4D97-AF65-F5344CB8AC3E}">
        <p14:creationId xmlns:p14="http://schemas.microsoft.com/office/powerpoint/2010/main" val="19977829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45FC-BBA7-4CA0-9D74-07483CDDE299}"/>
              </a:ext>
            </a:extLst>
          </p:cNvPr>
          <p:cNvSpPr>
            <a:spLocks noGrp="1"/>
          </p:cNvSpPr>
          <p:nvPr>
            <p:ph type="title"/>
          </p:nvPr>
        </p:nvSpPr>
        <p:spPr/>
        <p:txBody>
          <a:bodyPr/>
          <a:lstStyle/>
          <a:p>
            <a:r>
              <a:rPr lang="en-IN" dirty="0"/>
              <a:t>Email samples</a:t>
            </a:r>
          </a:p>
        </p:txBody>
      </p:sp>
      <p:sp>
        <p:nvSpPr>
          <p:cNvPr id="4" name="Slide Number Placeholder 3">
            <a:extLst>
              <a:ext uri="{FF2B5EF4-FFF2-40B4-BE49-F238E27FC236}">
                <a16:creationId xmlns:a16="http://schemas.microsoft.com/office/drawing/2014/main" id="{5F1CF690-F825-4751-BDA4-6E57716E1890}"/>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11088C84-26BE-4358-8E94-CCCD5061A6F0}"/>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71B71EFC-2658-4230-8176-CE6828F00623}"/>
              </a:ext>
            </a:extLst>
          </p:cNvPr>
          <p:cNvPicPr>
            <a:picLocks noChangeAspect="1"/>
          </p:cNvPicPr>
          <p:nvPr/>
        </p:nvPicPr>
        <p:blipFill>
          <a:blip r:embed="rId2"/>
          <a:stretch>
            <a:fillRect/>
          </a:stretch>
        </p:blipFill>
        <p:spPr>
          <a:xfrm>
            <a:off x="409039" y="1704168"/>
            <a:ext cx="5220964" cy="1460505"/>
          </a:xfrm>
          <a:prstGeom prst="rect">
            <a:avLst/>
          </a:prstGeom>
          <a:ln>
            <a:solidFill>
              <a:srgbClr val="1A47C5"/>
            </a:solidFill>
          </a:ln>
        </p:spPr>
      </p:pic>
      <p:pic>
        <p:nvPicPr>
          <p:cNvPr id="7" name="Picture 6">
            <a:extLst>
              <a:ext uri="{FF2B5EF4-FFF2-40B4-BE49-F238E27FC236}">
                <a16:creationId xmlns:a16="http://schemas.microsoft.com/office/drawing/2014/main" id="{A0E359A1-114C-4203-B605-6F2034093F9D}"/>
              </a:ext>
            </a:extLst>
          </p:cNvPr>
          <p:cNvPicPr>
            <a:picLocks noChangeAspect="1"/>
          </p:cNvPicPr>
          <p:nvPr/>
        </p:nvPicPr>
        <p:blipFill>
          <a:blip r:embed="rId3"/>
          <a:stretch>
            <a:fillRect/>
          </a:stretch>
        </p:blipFill>
        <p:spPr>
          <a:xfrm>
            <a:off x="6280325" y="1704168"/>
            <a:ext cx="5328969" cy="1540736"/>
          </a:xfrm>
          <a:prstGeom prst="rect">
            <a:avLst/>
          </a:prstGeom>
          <a:ln>
            <a:solidFill>
              <a:srgbClr val="1A47C5"/>
            </a:solidFill>
          </a:ln>
        </p:spPr>
      </p:pic>
      <p:pic>
        <p:nvPicPr>
          <p:cNvPr id="8" name="Picture 7">
            <a:extLst>
              <a:ext uri="{FF2B5EF4-FFF2-40B4-BE49-F238E27FC236}">
                <a16:creationId xmlns:a16="http://schemas.microsoft.com/office/drawing/2014/main" id="{94E0FB14-6134-4C6F-B9B2-C4225AE8F132}"/>
              </a:ext>
            </a:extLst>
          </p:cNvPr>
          <p:cNvPicPr>
            <a:picLocks noChangeAspect="1"/>
          </p:cNvPicPr>
          <p:nvPr/>
        </p:nvPicPr>
        <p:blipFill>
          <a:blip r:embed="rId4"/>
          <a:stretch>
            <a:fillRect/>
          </a:stretch>
        </p:blipFill>
        <p:spPr>
          <a:xfrm>
            <a:off x="463639" y="4043824"/>
            <a:ext cx="5111768" cy="1460505"/>
          </a:xfrm>
          <a:prstGeom prst="rect">
            <a:avLst/>
          </a:prstGeom>
          <a:ln>
            <a:solidFill>
              <a:srgbClr val="4B1FBF"/>
            </a:solidFill>
          </a:ln>
        </p:spPr>
      </p:pic>
      <p:pic>
        <p:nvPicPr>
          <p:cNvPr id="9" name="Picture 8">
            <a:extLst>
              <a:ext uri="{FF2B5EF4-FFF2-40B4-BE49-F238E27FC236}">
                <a16:creationId xmlns:a16="http://schemas.microsoft.com/office/drawing/2014/main" id="{C98545F1-6EFD-4D5B-AA2E-9949B874F936}"/>
              </a:ext>
            </a:extLst>
          </p:cNvPr>
          <p:cNvPicPr>
            <a:picLocks noChangeAspect="1"/>
          </p:cNvPicPr>
          <p:nvPr/>
        </p:nvPicPr>
        <p:blipFill>
          <a:blip r:embed="rId5"/>
          <a:stretch>
            <a:fillRect/>
          </a:stretch>
        </p:blipFill>
        <p:spPr>
          <a:xfrm>
            <a:off x="6280325" y="4043823"/>
            <a:ext cx="5539846" cy="1460505"/>
          </a:xfrm>
          <a:prstGeom prst="rect">
            <a:avLst/>
          </a:prstGeom>
          <a:ln>
            <a:solidFill>
              <a:srgbClr val="4B1FBF"/>
            </a:solidFill>
          </a:ln>
        </p:spPr>
      </p:pic>
      <p:sp>
        <p:nvSpPr>
          <p:cNvPr id="10" name="Speech Bubble: Oval 9">
            <a:extLst>
              <a:ext uri="{FF2B5EF4-FFF2-40B4-BE49-F238E27FC236}">
                <a16:creationId xmlns:a16="http://schemas.microsoft.com/office/drawing/2014/main" id="{282A59AF-F4FB-4E69-8708-5FE87F9E6BEE}"/>
              </a:ext>
            </a:extLst>
          </p:cNvPr>
          <p:cNvSpPr/>
          <p:nvPr/>
        </p:nvSpPr>
        <p:spPr>
          <a:xfrm>
            <a:off x="2339788" y="1056758"/>
            <a:ext cx="2537012"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Approved by CEIR</a:t>
            </a:r>
          </a:p>
        </p:txBody>
      </p:sp>
      <p:sp>
        <p:nvSpPr>
          <p:cNvPr id="11" name="Speech Bubble: Oval 10">
            <a:extLst>
              <a:ext uri="{FF2B5EF4-FFF2-40B4-BE49-F238E27FC236}">
                <a16:creationId xmlns:a16="http://schemas.microsoft.com/office/drawing/2014/main" id="{C451C5F6-338C-4281-A1A5-2D525844945A}"/>
              </a:ext>
            </a:extLst>
          </p:cNvPr>
          <p:cNvSpPr/>
          <p:nvPr/>
        </p:nvSpPr>
        <p:spPr>
          <a:xfrm>
            <a:off x="7091082" y="3385627"/>
            <a:ext cx="3068233"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Cleared by Custom</a:t>
            </a:r>
          </a:p>
        </p:txBody>
      </p:sp>
      <p:sp>
        <p:nvSpPr>
          <p:cNvPr id="12" name="Speech Bubble: Oval 11">
            <a:extLst>
              <a:ext uri="{FF2B5EF4-FFF2-40B4-BE49-F238E27FC236}">
                <a16:creationId xmlns:a16="http://schemas.microsoft.com/office/drawing/2014/main" id="{5028F59A-D6B5-4E47-B3F8-3CB4B9B153D3}"/>
              </a:ext>
            </a:extLst>
          </p:cNvPr>
          <p:cNvSpPr/>
          <p:nvPr/>
        </p:nvSpPr>
        <p:spPr>
          <a:xfrm>
            <a:off x="7736541" y="1012872"/>
            <a:ext cx="2537012"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Rejected by CEIR</a:t>
            </a:r>
          </a:p>
        </p:txBody>
      </p:sp>
      <p:sp>
        <p:nvSpPr>
          <p:cNvPr id="13" name="Speech Bubble: Oval 12">
            <a:extLst>
              <a:ext uri="{FF2B5EF4-FFF2-40B4-BE49-F238E27FC236}">
                <a16:creationId xmlns:a16="http://schemas.microsoft.com/office/drawing/2014/main" id="{069CFAFB-0829-4839-BF07-20105CEFFB2A}"/>
              </a:ext>
            </a:extLst>
          </p:cNvPr>
          <p:cNvSpPr/>
          <p:nvPr/>
        </p:nvSpPr>
        <p:spPr>
          <a:xfrm>
            <a:off x="1385370" y="3370439"/>
            <a:ext cx="3382594" cy="519348"/>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Rejected by Custom</a:t>
            </a:r>
          </a:p>
        </p:txBody>
      </p:sp>
      <p:sp>
        <p:nvSpPr>
          <p:cNvPr id="3" name="Rectangle 2">
            <a:extLst>
              <a:ext uri="{FF2B5EF4-FFF2-40B4-BE49-F238E27FC236}">
                <a16:creationId xmlns:a16="http://schemas.microsoft.com/office/drawing/2014/main" id="{1B74C83D-7EFC-492D-AF18-4F2E28422D4E}"/>
              </a:ext>
            </a:extLst>
          </p:cNvPr>
          <p:cNvSpPr/>
          <p:nvPr/>
        </p:nvSpPr>
        <p:spPr>
          <a:xfrm>
            <a:off x="409039" y="5694210"/>
            <a:ext cx="11306711" cy="734945"/>
          </a:xfrm>
          <a:prstGeom prst="rect">
            <a:avLst/>
          </a:prstGeom>
        </p:spPr>
        <p:txBody>
          <a:bodyPr wrap="square">
            <a:spAutoFit/>
          </a:bodyPr>
          <a:lstStyle/>
          <a:p>
            <a:pPr>
              <a:lnSpc>
                <a:spcPct val="120000"/>
              </a:lnSpc>
            </a:pPr>
            <a:r>
              <a:rPr lang="en-IN" dirty="0"/>
              <a:t>Email contents can be configured from the System Admin portal. This will be explained in detail in the system configuration training. </a:t>
            </a:r>
            <a:endParaRPr lang="en-IN" b="1" dirty="0"/>
          </a:p>
        </p:txBody>
      </p:sp>
    </p:spTree>
    <p:extLst>
      <p:ext uri="{BB962C8B-B14F-4D97-AF65-F5344CB8AC3E}">
        <p14:creationId xmlns:p14="http://schemas.microsoft.com/office/powerpoint/2010/main" val="198906363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053208"/>
            <a:ext cx="6929080" cy="4623692"/>
          </a:xfrm>
        </p:spPr>
        <p:txBody>
          <a:bodyPr>
            <a:normAutofit fontScale="77500" lnSpcReduction="20000"/>
          </a:bodyPr>
          <a:lstStyle/>
          <a:p>
            <a:pPr marL="0" indent="0">
              <a:buNone/>
            </a:pPr>
            <a:r>
              <a:rPr lang="en-US" sz="2400" b="1" dirty="0">
                <a:effectLst/>
              </a:rPr>
              <a:t>Consignment Feature</a:t>
            </a:r>
          </a:p>
          <a:p>
            <a:r>
              <a:rPr lang="en-US" sz="2400" b="1" dirty="0">
                <a:effectLst/>
              </a:rPr>
              <a:t>Feature </a:t>
            </a:r>
          </a:p>
          <a:p>
            <a:r>
              <a:rPr lang="en-US" sz="2400" b="1" dirty="0">
                <a:effectLst/>
              </a:rPr>
              <a:t>Stakeholder</a:t>
            </a:r>
          </a:p>
          <a:p>
            <a:r>
              <a:rPr lang="en-US" sz="2400" b="1" dirty="0">
                <a:effectLst/>
              </a:rPr>
              <a:t>State Diagram</a:t>
            </a:r>
          </a:p>
          <a:p>
            <a:r>
              <a:rPr lang="en-US" sz="2400" b="1" dirty="0">
                <a:effectLst/>
              </a:rPr>
              <a:t>UI Walk Thru</a:t>
            </a:r>
          </a:p>
          <a:p>
            <a:pPr lvl="1"/>
            <a:r>
              <a:rPr lang="en-US" sz="2400" b="1" dirty="0">
                <a:effectLst/>
              </a:rPr>
              <a:t>View All Consignment</a:t>
            </a:r>
          </a:p>
          <a:p>
            <a:pPr lvl="1"/>
            <a:r>
              <a:rPr lang="en-US" sz="2400" b="1" dirty="0">
                <a:effectLst/>
              </a:rPr>
              <a:t>View A Consignment</a:t>
            </a:r>
          </a:p>
          <a:p>
            <a:pPr lvl="1"/>
            <a:r>
              <a:rPr lang="en-US" sz="2400" b="1" dirty="0">
                <a:effectLst/>
              </a:rPr>
              <a:t>Register Consignment</a:t>
            </a:r>
          </a:p>
          <a:p>
            <a:pPr lvl="1"/>
            <a:r>
              <a:rPr lang="en-US" sz="2400" b="1" dirty="0">
                <a:effectLst/>
              </a:rPr>
              <a:t>Withdraw Consignment</a:t>
            </a:r>
          </a:p>
          <a:p>
            <a:pPr lvl="1"/>
            <a:r>
              <a:rPr lang="en-US" sz="2400" b="1" dirty="0">
                <a:effectLst/>
              </a:rPr>
              <a:t>Edit Consignment</a:t>
            </a:r>
          </a:p>
          <a:p>
            <a:pPr lvl="1"/>
            <a:r>
              <a:rPr lang="en-US" sz="2400" b="1" dirty="0">
                <a:effectLst/>
              </a:rPr>
              <a:t>View Consignment</a:t>
            </a:r>
          </a:p>
          <a:p>
            <a:pPr lvl="1"/>
            <a:r>
              <a:rPr lang="en-US" sz="2400" b="1" dirty="0">
                <a:effectLst/>
              </a:rPr>
              <a:t>Approve Consignment</a:t>
            </a:r>
          </a:p>
          <a:p>
            <a:pPr lvl="1"/>
            <a:r>
              <a:rPr lang="en-US" sz="2400" b="1" dirty="0">
                <a:effectLst/>
              </a:rPr>
              <a:t>Reject consignment</a:t>
            </a:r>
          </a:p>
          <a:p>
            <a:pPr lvl="1"/>
            <a:r>
              <a:rPr lang="en-US" sz="2400" b="1" dirty="0">
                <a:effectLst/>
              </a:rPr>
              <a:t>Clearance of a Consignment</a:t>
            </a:r>
          </a:p>
          <a:p>
            <a:pPr lvl="1"/>
            <a:endParaRPr lang="en-US" sz="2400" b="1" dirty="0">
              <a:effectLst/>
            </a:endParaRP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39864674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Register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8822856" y="1270071"/>
            <a:ext cx="3101312" cy="4247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Some Rules</a:t>
            </a:r>
            <a:r>
              <a:rPr kumimoji="0" lang="en-US" sz="1800" b="1" i="0" u="sng"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 to Follow</a:t>
            </a:r>
          </a:p>
          <a:p>
            <a:pPr marL="0" marR="0" indent="0" algn="l" defTabSz="914400" rtl="0" fontAlgn="auto" latinLnBrk="0" hangingPunct="0">
              <a:lnSpc>
                <a:spcPct val="100000"/>
              </a:lnSpc>
              <a:spcBef>
                <a:spcPts val="0"/>
              </a:spcBef>
              <a:spcAft>
                <a:spcPts val="0"/>
              </a:spcAft>
              <a:buClrTx/>
              <a:buSzTx/>
              <a:buFontTx/>
              <a:buNone/>
              <a:tabLst/>
            </a:pPr>
            <a:endParaRPr lang="en-US" baseline="0"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kumimoji="0" lang="en-US" sz="18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Expected Dispatch date should be less than Expected arrival date.</a:t>
            </a: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endParaRPr lang="en-US" baseline="0"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lang="en-US" baseline="0" dirty="0">
                <a:latin typeface="Arial" panose="020B0604020202020204" pitchFamily="34" charset="0"/>
                <a:cs typeface="Arial" panose="020B0604020202020204" pitchFamily="34" charset="0"/>
              </a:rPr>
              <a:t>If</a:t>
            </a:r>
            <a:r>
              <a:rPr lang="en-US" dirty="0">
                <a:latin typeface="Arial" panose="020B0604020202020204" pitchFamily="34" charset="0"/>
                <a:cs typeface="Arial" panose="020B0604020202020204" pitchFamily="34" charset="0"/>
              </a:rPr>
              <a:t> price is filled, the currency field will be displayed and it has to be filled.</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endParaRPr lang="en-US"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lang="en-US" dirty="0">
                <a:latin typeface="Arial" panose="020B0604020202020204" pitchFamily="34" charset="0"/>
                <a:cs typeface="Arial" panose="020B0604020202020204" pitchFamily="34" charset="0"/>
              </a:rPr>
              <a:t>To upload the file, use the system format. For any confusion, download the sample format.</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pic>
        <p:nvPicPr>
          <p:cNvPr id="7" name="Picture 6">
            <a:extLst>
              <a:ext uri="{FF2B5EF4-FFF2-40B4-BE49-F238E27FC236}">
                <a16:creationId xmlns:a16="http://schemas.microsoft.com/office/drawing/2014/main" id="{CF878582-5881-46B5-84F2-1C753931E675}"/>
              </a:ext>
            </a:extLst>
          </p:cNvPr>
          <p:cNvPicPr>
            <a:picLocks noChangeAspect="1"/>
          </p:cNvPicPr>
          <p:nvPr/>
        </p:nvPicPr>
        <p:blipFill>
          <a:blip r:embed="rId2"/>
          <a:stretch>
            <a:fillRect/>
          </a:stretch>
        </p:blipFill>
        <p:spPr>
          <a:xfrm>
            <a:off x="463638" y="1148759"/>
            <a:ext cx="8186799" cy="4821218"/>
          </a:xfrm>
          <a:prstGeom prst="rect">
            <a:avLst/>
          </a:prstGeom>
        </p:spPr>
      </p:pic>
    </p:spTree>
    <p:extLst>
      <p:ext uri="{BB962C8B-B14F-4D97-AF65-F5344CB8AC3E}">
        <p14:creationId xmlns:p14="http://schemas.microsoft.com/office/powerpoint/2010/main" val="326849561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7188924" y="4481691"/>
            <a:ext cx="4511688" cy="135838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9" name="Rectangle 18"/>
          <p:cNvSpPr/>
          <p:nvPr/>
        </p:nvSpPr>
        <p:spPr>
          <a:xfrm>
            <a:off x="7101730" y="1447800"/>
            <a:ext cx="4511688" cy="135838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Edit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6"/>
          <p:cNvSpPr/>
          <p:nvPr/>
        </p:nvSpPr>
        <p:spPr>
          <a:xfrm>
            <a:off x="7607300" y="1814188"/>
            <a:ext cx="965200" cy="562627"/>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System</a:t>
            </a:r>
          </a:p>
        </p:txBody>
      </p:sp>
      <p:sp>
        <p:nvSpPr>
          <p:cNvPr id="8" name="Oval 7"/>
          <p:cNvSpPr/>
          <p:nvPr/>
        </p:nvSpPr>
        <p:spPr>
          <a:xfrm>
            <a:off x="8826500" y="1704078"/>
            <a:ext cx="965200" cy="779023"/>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CEIR Admin</a:t>
            </a:r>
          </a:p>
        </p:txBody>
      </p:sp>
      <p:sp>
        <p:nvSpPr>
          <p:cNvPr id="9" name="Oval 8"/>
          <p:cNvSpPr/>
          <p:nvPr/>
        </p:nvSpPr>
        <p:spPr>
          <a:xfrm>
            <a:off x="10096500" y="1812276"/>
            <a:ext cx="965200" cy="562627"/>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Custom</a:t>
            </a:r>
          </a:p>
        </p:txBody>
      </p:sp>
      <p:cxnSp>
        <p:nvCxnSpPr>
          <p:cNvPr id="11" name="Straight Arrow Connector 10"/>
          <p:cNvCxnSpPr/>
          <p:nvPr/>
        </p:nvCxnSpPr>
        <p:spPr>
          <a:xfrm>
            <a:off x="9330692" y="2806185"/>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 name="Rectangle 11"/>
          <p:cNvSpPr/>
          <p:nvPr/>
        </p:nvSpPr>
        <p:spPr>
          <a:xfrm>
            <a:off x="8308342" y="3647387"/>
            <a:ext cx="2044700" cy="369330"/>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Edit By Importer </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4" name="Oval 13"/>
          <p:cNvSpPr/>
          <p:nvPr/>
        </p:nvSpPr>
        <p:spPr>
          <a:xfrm>
            <a:off x="8877300" y="5160884"/>
            <a:ext cx="965200" cy="346231"/>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NEW</a:t>
            </a:r>
          </a:p>
        </p:txBody>
      </p:sp>
      <p:cxnSp>
        <p:nvCxnSpPr>
          <p:cNvPr id="15" name="Straight Arrow Connector 14"/>
          <p:cNvCxnSpPr/>
          <p:nvPr/>
        </p:nvCxnSpPr>
        <p:spPr>
          <a:xfrm>
            <a:off x="9330692" y="4356100"/>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 name="Rounded Rectangular Callout 5"/>
          <p:cNvSpPr/>
          <p:nvPr/>
        </p:nvSpPr>
        <p:spPr>
          <a:xfrm>
            <a:off x="8619492" y="405668"/>
            <a:ext cx="2258688" cy="715087"/>
          </a:xfrm>
          <a:prstGeom prst="wedgeRoundRectCallout">
            <a:avLst>
              <a:gd name="adj1" fmla="val -10470"/>
              <a:gd name="adj2" fmla="val 86291"/>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a:t>
            </a:r>
            <a:r>
              <a:rPr kumimoji="0" lang="en-US" sz="1800" b="0" i="0" u="none" strike="noStrike" cap="none" spc="0" normalizeH="0" baseline="0" dirty="0">
                <a:ln>
                  <a:noFill/>
                </a:ln>
                <a:solidFill>
                  <a:srgbClr val="000000"/>
                </a:solidFill>
                <a:effectLst/>
                <a:uFillTx/>
                <a:latin typeface="+mn-lt"/>
                <a:ea typeface="+mn-ea"/>
                <a:cs typeface="+mn-cs"/>
                <a:sym typeface="Calibri"/>
              </a:rPr>
              <a:t>nly allowed</a:t>
            </a:r>
            <a:r>
              <a:rPr kumimoji="0" lang="en-US" sz="1800" b="0" i="0" u="none" strike="noStrike" cap="none" spc="0" normalizeH="0" dirty="0">
                <a:ln>
                  <a:noFill/>
                </a:ln>
                <a:solidFill>
                  <a:srgbClr val="000000"/>
                </a:solidFill>
                <a:effectLst/>
                <a:uFillTx/>
                <a:latin typeface="+mn-lt"/>
                <a:ea typeface="+mn-ea"/>
                <a:cs typeface="+mn-cs"/>
                <a:sym typeface="Calibri"/>
              </a:rPr>
              <a:t> in rejected states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8" name="Rounded Rectangular Callout 17"/>
          <p:cNvSpPr/>
          <p:nvPr/>
        </p:nvSpPr>
        <p:spPr>
          <a:xfrm>
            <a:off x="9223698" y="5988228"/>
            <a:ext cx="2258688" cy="715087"/>
          </a:xfrm>
          <a:prstGeom prst="wedgeRoundRectCallout">
            <a:avLst>
              <a:gd name="adj1" fmla="val -24527"/>
              <a:gd name="adj2" fmla="val -63277"/>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Consignment moved back to NEW state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TextBox 9"/>
          <p:cNvSpPr txBox="1"/>
          <p:nvPr/>
        </p:nvSpPr>
        <p:spPr>
          <a:xfrm>
            <a:off x="406224" y="5283705"/>
            <a:ext cx="620363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What is Editable</a:t>
            </a:r>
          </a:p>
          <a:p>
            <a:pPr marL="285750" marR="0" indent="-285750" algn="l" defTabSz="914400" rtl="0" fontAlgn="auto" latinLnBrk="0" hangingPunct="0">
              <a:lnSpc>
                <a:spcPct val="100000"/>
              </a:lnSpc>
              <a:spcBef>
                <a:spcPts val="0"/>
              </a:spcBef>
              <a:spcAft>
                <a:spcPts val="0"/>
              </a:spcAft>
              <a:buClrTx/>
              <a:buSzTx/>
              <a:buFont typeface="Arial"/>
              <a:buChar char="•"/>
              <a:tabLst/>
            </a:pPr>
            <a:r>
              <a:rPr lang="en-US" dirty="0"/>
              <a:t>Fields in the form </a:t>
            </a:r>
          </a:p>
          <a:p>
            <a:pPr marL="285750" marR="0" indent="-285750" algn="l" defTabSz="914400" rtl="0" fontAlgn="auto" latinLnBrk="0" hangingPunct="0">
              <a:lnSpc>
                <a:spcPct val="100000"/>
              </a:lnSpc>
              <a:spcBef>
                <a:spcPts val="0"/>
              </a:spcBef>
              <a:spcAft>
                <a:spcPts val="0"/>
              </a:spcAft>
              <a:buClrTx/>
              <a:buSzTx/>
              <a:buFont typeface="Arial"/>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File that</a:t>
            </a:r>
            <a:r>
              <a:rPr kumimoji="0" lang="en-US" sz="1800" b="0" i="0" u="none" strike="noStrike" cap="none" spc="0" normalizeH="0" dirty="0">
                <a:ln>
                  <a:noFill/>
                </a:ln>
                <a:solidFill>
                  <a:srgbClr val="000000"/>
                </a:solidFill>
                <a:effectLst/>
                <a:uFillTx/>
                <a:latin typeface="+mn-lt"/>
                <a:ea typeface="+mn-ea"/>
                <a:cs typeface="+mn-cs"/>
                <a:sym typeface="Calibri"/>
              </a:rPr>
              <a:t> </a:t>
            </a:r>
            <a:r>
              <a:rPr lang="en-US" dirty="0"/>
              <a:t>was initially uploaded.</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6" name="Picture 15">
            <a:extLst>
              <a:ext uri="{FF2B5EF4-FFF2-40B4-BE49-F238E27FC236}">
                <a16:creationId xmlns:a16="http://schemas.microsoft.com/office/drawing/2014/main" id="{8DC8F762-D8ED-4B6A-B9B5-98BFAE6EAF30}"/>
              </a:ext>
            </a:extLst>
          </p:cNvPr>
          <p:cNvPicPr>
            <a:picLocks noChangeAspect="1"/>
          </p:cNvPicPr>
          <p:nvPr/>
        </p:nvPicPr>
        <p:blipFill>
          <a:blip r:embed="rId2"/>
          <a:stretch>
            <a:fillRect/>
          </a:stretch>
        </p:blipFill>
        <p:spPr>
          <a:xfrm>
            <a:off x="511792" y="1081610"/>
            <a:ext cx="6435207" cy="3727782"/>
          </a:xfrm>
          <a:prstGeom prst="rect">
            <a:avLst/>
          </a:prstGeom>
        </p:spPr>
      </p:pic>
    </p:spTree>
    <p:extLst>
      <p:ext uri="{BB962C8B-B14F-4D97-AF65-F5344CB8AC3E}">
        <p14:creationId xmlns:p14="http://schemas.microsoft.com/office/powerpoint/2010/main" val="215613916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Box 7">
            <a:extLst>
              <a:ext uri="{FF2B5EF4-FFF2-40B4-BE49-F238E27FC236}">
                <a16:creationId xmlns:a16="http://schemas.microsoft.com/office/drawing/2014/main" id="{93D0BE34-3D31-42E7-A360-0C4853D7AF30}"/>
              </a:ext>
            </a:extLst>
          </p:cNvPr>
          <p:cNvSpPr txBox="1"/>
          <p:nvPr/>
        </p:nvSpPr>
        <p:spPr>
          <a:xfrm>
            <a:off x="463639" y="5831342"/>
            <a:ext cx="620363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latin typeface="Arial" panose="020B0604020202020204" pitchFamily="34" charset="0"/>
                <a:cs typeface="Arial" panose="020B0604020202020204" pitchFamily="34" charset="0"/>
              </a:rPr>
              <a:t>This screen is not editable. This is just to view the details filled in by the Importer.</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9" name="Rectangle 8">
            <a:extLst>
              <a:ext uri="{FF2B5EF4-FFF2-40B4-BE49-F238E27FC236}">
                <a16:creationId xmlns:a16="http://schemas.microsoft.com/office/drawing/2014/main" id="{4A2D937D-AA31-48DB-A7CD-145AD5EE856B}"/>
              </a:ext>
            </a:extLst>
          </p:cNvPr>
          <p:cNvSpPr/>
          <p:nvPr/>
        </p:nvSpPr>
        <p:spPr>
          <a:xfrm>
            <a:off x="8220640" y="1308485"/>
            <a:ext cx="3703528" cy="3046988"/>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Who all can view the consignment?</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Importer </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CEIR Admin </a:t>
            </a:r>
          </a:p>
          <a:p>
            <a:pPr marL="342900" indent="-342900">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Custom</a:t>
            </a:r>
          </a:p>
        </p:txBody>
      </p:sp>
      <p:pic>
        <p:nvPicPr>
          <p:cNvPr id="7" name="Picture 6">
            <a:extLst>
              <a:ext uri="{FF2B5EF4-FFF2-40B4-BE49-F238E27FC236}">
                <a16:creationId xmlns:a16="http://schemas.microsoft.com/office/drawing/2014/main" id="{6FE955EC-1CF7-408E-8F59-F3C6718A6004}"/>
              </a:ext>
            </a:extLst>
          </p:cNvPr>
          <p:cNvPicPr>
            <a:picLocks noChangeAspect="1"/>
          </p:cNvPicPr>
          <p:nvPr/>
        </p:nvPicPr>
        <p:blipFill>
          <a:blip r:embed="rId2"/>
          <a:stretch>
            <a:fillRect/>
          </a:stretch>
        </p:blipFill>
        <p:spPr>
          <a:xfrm>
            <a:off x="463639" y="1026658"/>
            <a:ext cx="7420342" cy="4837476"/>
          </a:xfrm>
          <a:prstGeom prst="rect">
            <a:avLst/>
          </a:prstGeom>
        </p:spPr>
      </p:pic>
    </p:spTree>
    <p:extLst>
      <p:ext uri="{BB962C8B-B14F-4D97-AF65-F5344CB8AC3E}">
        <p14:creationId xmlns:p14="http://schemas.microsoft.com/office/powerpoint/2010/main" val="83800944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4154984"/>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All NEW consignment will be processed in FIFO order  by the system</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starts, the status is changed to PROCESSING to indicate that Work is in progress</a:t>
            </a:r>
          </a:p>
          <a:p>
            <a:pPr lvl="1" indent="0"/>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is complete, the status is changed to either </a:t>
            </a:r>
            <a:r>
              <a:rPr lang="en-US" sz="2200" b="1" dirty="0">
                <a:latin typeface="Arial" panose="020B0604020202020204" pitchFamily="34" charset="0"/>
                <a:cs typeface="Arial" panose="020B0604020202020204" pitchFamily="34" charset="0"/>
              </a:rPr>
              <a:t>REJECTED_BY_SYSTEM </a:t>
            </a:r>
            <a:r>
              <a:rPr lang="en-US" sz="2200" dirty="0">
                <a:latin typeface="Arial" panose="020B0604020202020204" pitchFamily="34" charset="0"/>
                <a:cs typeface="Arial" panose="020B0604020202020204" pitchFamily="34" charset="0"/>
              </a:rPr>
              <a:t>or SUCCESS (</a:t>
            </a:r>
            <a:r>
              <a:rPr lang="en-US" sz="2200" b="1" dirty="0">
                <a:latin typeface="Arial" panose="020B0604020202020204" pitchFamily="34" charset="0"/>
                <a:cs typeface="Arial" panose="020B0604020202020204" pitchFamily="34" charset="0"/>
              </a:rPr>
              <a:t>PENDINGAPPROVAL_FROM_CEIR_ADMIN</a:t>
            </a:r>
            <a:r>
              <a:rPr lang="en-US" sz="2200" dirty="0">
                <a:latin typeface="Arial" panose="020B0604020202020204" pitchFamily="34" charset="0"/>
                <a:cs typeface="Arial" panose="020B0604020202020204" pitchFamily="34" charset="0"/>
              </a:rPr>
              <a:t>)</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Post processing an e-mail notification is sent to Importer in case of REJECTED_BY_SYSTEM and in case of SUCCESS email is sent to both Importer and CEIR Admin.</a:t>
            </a:r>
            <a:endParaRPr lang="en-US" sz="2400" dirty="0"/>
          </a:p>
        </p:txBody>
      </p:sp>
    </p:spTree>
    <p:extLst>
      <p:ext uri="{BB962C8B-B14F-4D97-AF65-F5344CB8AC3E}">
        <p14:creationId xmlns:p14="http://schemas.microsoft.com/office/powerpoint/2010/main" val="176515654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Withdrawn By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66ED917E-1232-4843-87D7-0A056330632A}"/>
              </a:ext>
            </a:extLst>
          </p:cNvPr>
          <p:cNvSpPr/>
          <p:nvPr/>
        </p:nvSpPr>
        <p:spPr>
          <a:xfrm>
            <a:off x="9027268" y="1308485"/>
            <a:ext cx="2896900" cy="163121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Importer can withdraw consignments in two states only</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New</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Rejected by System</a:t>
            </a:r>
          </a:p>
        </p:txBody>
      </p:sp>
      <p:pic>
        <p:nvPicPr>
          <p:cNvPr id="8" name="Picture 7">
            <a:extLst>
              <a:ext uri="{FF2B5EF4-FFF2-40B4-BE49-F238E27FC236}">
                <a16:creationId xmlns:a16="http://schemas.microsoft.com/office/drawing/2014/main" id="{00A9F787-58F4-4139-B9AF-C7A5EB3DC853}"/>
              </a:ext>
            </a:extLst>
          </p:cNvPr>
          <p:cNvPicPr>
            <a:picLocks noChangeAspect="1"/>
          </p:cNvPicPr>
          <p:nvPr/>
        </p:nvPicPr>
        <p:blipFill>
          <a:blip r:embed="rId2"/>
          <a:stretch>
            <a:fillRect/>
          </a:stretch>
        </p:blipFill>
        <p:spPr>
          <a:xfrm>
            <a:off x="463639" y="1069710"/>
            <a:ext cx="8613711" cy="3256105"/>
          </a:xfrm>
          <a:prstGeom prst="rect">
            <a:avLst/>
          </a:prstGeom>
        </p:spPr>
      </p:pic>
    </p:spTree>
    <p:extLst>
      <p:ext uri="{BB962C8B-B14F-4D97-AF65-F5344CB8AC3E}">
        <p14:creationId xmlns:p14="http://schemas.microsoft.com/office/powerpoint/2010/main" val="227167195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Approved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EB79D122-8066-4CBC-8140-3E88689CEE42}"/>
              </a:ext>
            </a:extLst>
          </p:cNvPr>
          <p:cNvSpPr/>
          <p:nvPr/>
        </p:nvSpPr>
        <p:spPr>
          <a:xfrm>
            <a:off x="593445" y="4751448"/>
            <a:ext cx="9377464"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Consignments after successful processing are sent to the CEIR Admin queue for Approval / Rejection.</a:t>
            </a:r>
          </a:p>
          <a:p>
            <a:r>
              <a:rPr lang="en-US" sz="2000" dirty="0">
                <a:latin typeface="Arial" panose="020B0604020202020204" pitchFamily="34" charset="0"/>
                <a:cs typeface="Arial" panose="020B0604020202020204" pitchFamily="34" charset="0"/>
              </a:rPr>
              <a:t>On Rejection, consignments are sent back to the Importer queue.</a:t>
            </a:r>
          </a:p>
        </p:txBody>
      </p:sp>
      <p:pic>
        <p:nvPicPr>
          <p:cNvPr id="8" name="Picture 7">
            <a:extLst>
              <a:ext uri="{FF2B5EF4-FFF2-40B4-BE49-F238E27FC236}">
                <a16:creationId xmlns:a16="http://schemas.microsoft.com/office/drawing/2014/main" id="{409D1775-3B44-4ADD-A138-D36C19BCF449}"/>
              </a:ext>
            </a:extLst>
          </p:cNvPr>
          <p:cNvPicPr>
            <a:picLocks noChangeAspect="1"/>
          </p:cNvPicPr>
          <p:nvPr/>
        </p:nvPicPr>
        <p:blipFill>
          <a:blip r:embed="rId2"/>
          <a:stretch>
            <a:fillRect/>
          </a:stretch>
        </p:blipFill>
        <p:spPr>
          <a:xfrm>
            <a:off x="746972" y="1170557"/>
            <a:ext cx="8660797" cy="3345863"/>
          </a:xfrm>
          <a:prstGeom prst="rect">
            <a:avLst/>
          </a:prstGeom>
        </p:spPr>
      </p:pic>
    </p:spTree>
    <p:extLst>
      <p:ext uri="{BB962C8B-B14F-4D97-AF65-F5344CB8AC3E}">
        <p14:creationId xmlns:p14="http://schemas.microsoft.com/office/powerpoint/2010/main" val="105060523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Rejected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A5041943-8441-44F1-BFCB-634384DDC87C}"/>
              </a:ext>
            </a:extLst>
          </p:cNvPr>
          <p:cNvSpPr/>
          <p:nvPr/>
        </p:nvSpPr>
        <p:spPr>
          <a:xfrm>
            <a:off x="463639" y="5228561"/>
            <a:ext cx="10136221"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reject any consignment. Remarks have to be updated for the same.</a:t>
            </a:r>
          </a:p>
        </p:txBody>
      </p:sp>
      <p:pic>
        <p:nvPicPr>
          <p:cNvPr id="8" name="Picture 7">
            <a:extLst>
              <a:ext uri="{FF2B5EF4-FFF2-40B4-BE49-F238E27FC236}">
                <a16:creationId xmlns:a16="http://schemas.microsoft.com/office/drawing/2014/main" id="{3B71E735-9EC2-4C1D-A2D4-68005F6288E1}"/>
              </a:ext>
            </a:extLst>
          </p:cNvPr>
          <p:cNvPicPr>
            <a:picLocks noChangeAspect="1"/>
          </p:cNvPicPr>
          <p:nvPr/>
        </p:nvPicPr>
        <p:blipFill>
          <a:blip r:embed="rId2"/>
          <a:stretch>
            <a:fillRect/>
          </a:stretch>
        </p:blipFill>
        <p:spPr>
          <a:xfrm>
            <a:off x="527539" y="1074557"/>
            <a:ext cx="10348546" cy="3996893"/>
          </a:xfrm>
          <a:prstGeom prst="rect">
            <a:avLst/>
          </a:prstGeom>
        </p:spPr>
      </p:pic>
    </p:spTree>
    <p:extLst>
      <p:ext uri="{BB962C8B-B14F-4D97-AF65-F5344CB8AC3E}">
        <p14:creationId xmlns:p14="http://schemas.microsoft.com/office/powerpoint/2010/main" val="317614960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Withdrawn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01C8AA2D-A0CB-425B-A7C8-31CBC49CE274}"/>
              </a:ext>
            </a:extLst>
          </p:cNvPr>
          <p:cNvSpPr/>
          <p:nvPr/>
        </p:nvSpPr>
        <p:spPr>
          <a:xfrm>
            <a:off x="463639" y="5228561"/>
            <a:ext cx="10499433"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withdraw any consignment. Remarks have to be updated for the same.</a:t>
            </a:r>
          </a:p>
        </p:txBody>
      </p:sp>
      <p:pic>
        <p:nvPicPr>
          <p:cNvPr id="8" name="Picture 7">
            <a:extLst>
              <a:ext uri="{FF2B5EF4-FFF2-40B4-BE49-F238E27FC236}">
                <a16:creationId xmlns:a16="http://schemas.microsoft.com/office/drawing/2014/main" id="{0F46E27B-5AA8-4781-BCB7-655E796A8C44}"/>
              </a:ext>
            </a:extLst>
          </p:cNvPr>
          <p:cNvPicPr>
            <a:picLocks noChangeAspect="1"/>
          </p:cNvPicPr>
          <p:nvPr/>
        </p:nvPicPr>
        <p:blipFill>
          <a:blip r:embed="rId2"/>
          <a:stretch>
            <a:fillRect/>
          </a:stretch>
        </p:blipFill>
        <p:spPr>
          <a:xfrm>
            <a:off x="553915" y="1119744"/>
            <a:ext cx="10436276" cy="3953418"/>
          </a:xfrm>
          <a:prstGeom prst="rect">
            <a:avLst/>
          </a:prstGeom>
        </p:spPr>
      </p:pic>
    </p:spTree>
    <p:extLst>
      <p:ext uri="{BB962C8B-B14F-4D97-AF65-F5344CB8AC3E}">
        <p14:creationId xmlns:p14="http://schemas.microsoft.com/office/powerpoint/2010/main" val="363998475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a:xfrm>
            <a:off x="463639" y="213332"/>
            <a:ext cx="8805621" cy="800554"/>
          </a:xfrm>
        </p:spPr>
        <p:txBody>
          <a:bodyPr/>
          <a:lstStyle/>
          <a:p>
            <a:r>
              <a:rPr lang="en-IN" dirty="0"/>
              <a:t>Consignment cleared by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4C0226D6-E02E-4415-9CF0-F6316652D17F}"/>
              </a:ext>
            </a:extLst>
          </p:cNvPr>
          <p:cNvSpPr/>
          <p:nvPr/>
        </p:nvSpPr>
        <p:spPr>
          <a:xfrm>
            <a:off x="463639" y="4605373"/>
            <a:ext cx="10554510"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Consignments after approval by CEIR Admin are sent to the Customs queue for Clearance / Rejection.</a:t>
            </a:r>
          </a:p>
          <a:p>
            <a:r>
              <a:rPr lang="en-US" sz="2000" dirty="0">
                <a:latin typeface="Arial" panose="020B0604020202020204" pitchFamily="34" charset="0"/>
                <a:cs typeface="Arial" panose="020B0604020202020204" pitchFamily="34" charset="0"/>
              </a:rPr>
              <a:t>On Rejection, consignments are sent back to the Importer queue.</a:t>
            </a:r>
          </a:p>
        </p:txBody>
      </p:sp>
      <p:pic>
        <p:nvPicPr>
          <p:cNvPr id="8" name="Picture 7">
            <a:extLst>
              <a:ext uri="{FF2B5EF4-FFF2-40B4-BE49-F238E27FC236}">
                <a16:creationId xmlns:a16="http://schemas.microsoft.com/office/drawing/2014/main" id="{0E20BCEF-2B31-44EE-9D0F-BD3B4329F47D}"/>
              </a:ext>
            </a:extLst>
          </p:cNvPr>
          <p:cNvPicPr>
            <a:picLocks noChangeAspect="1"/>
          </p:cNvPicPr>
          <p:nvPr/>
        </p:nvPicPr>
        <p:blipFill>
          <a:blip r:embed="rId2"/>
          <a:stretch>
            <a:fillRect/>
          </a:stretch>
        </p:blipFill>
        <p:spPr>
          <a:xfrm>
            <a:off x="463639" y="1172203"/>
            <a:ext cx="10554510" cy="3115792"/>
          </a:xfrm>
          <a:prstGeom prst="rect">
            <a:avLst/>
          </a:prstGeom>
        </p:spPr>
      </p:pic>
    </p:spTree>
    <p:extLst>
      <p:ext uri="{BB962C8B-B14F-4D97-AF65-F5344CB8AC3E}">
        <p14:creationId xmlns:p14="http://schemas.microsoft.com/office/powerpoint/2010/main" val="345176737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57B0-CD82-4054-9E63-D6DB263EF409}"/>
              </a:ext>
            </a:extLst>
          </p:cNvPr>
          <p:cNvSpPr>
            <a:spLocks noGrp="1"/>
          </p:cNvSpPr>
          <p:nvPr>
            <p:ph type="title"/>
          </p:nvPr>
        </p:nvSpPr>
        <p:spPr>
          <a:xfrm>
            <a:off x="463638" y="213332"/>
            <a:ext cx="10007137" cy="800554"/>
          </a:xfrm>
        </p:spPr>
        <p:txBody>
          <a:bodyPr/>
          <a:lstStyle/>
          <a:p>
            <a:r>
              <a:rPr lang="en-IN" dirty="0"/>
              <a:t>Consignment cleared by Custom ( Type Approval) </a:t>
            </a:r>
          </a:p>
        </p:txBody>
      </p:sp>
      <p:sp>
        <p:nvSpPr>
          <p:cNvPr id="4" name="Slide Number Placeholder 3">
            <a:extLst>
              <a:ext uri="{FF2B5EF4-FFF2-40B4-BE49-F238E27FC236}">
                <a16:creationId xmlns:a16="http://schemas.microsoft.com/office/drawing/2014/main" id="{5DB9C5AD-020C-4F4E-838A-82895BB78552}"/>
              </a:ext>
            </a:extLst>
          </p:cNvPr>
          <p:cNvSpPr>
            <a:spLocks noGrp="1"/>
          </p:cNvSpPr>
          <p:nvPr>
            <p:ph type="sldNum" sz="quarter" idx="2"/>
          </p:nvPr>
        </p:nvSpPr>
        <p:spPr/>
        <p:txBody>
          <a:bodyPr/>
          <a:lstStyle/>
          <a:p>
            <a:fld id="{86CB4B4D-7CA3-9044-876B-883B54F8677D}" type="slidenum">
              <a:rPr lang="en-IN" smtClean="0"/>
              <a:pPr/>
              <a:t>29</a:t>
            </a:fld>
            <a:endParaRPr lang="en-IN"/>
          </a:p>
        </p:txBody>
      </p:sp>
      <p:sp>
        <p:nvSpPr>
          <p:cNvPr id="5" name="Footer Placeholder 4">
            <a:extLst>
              <a:ext uri="{FF2B5EF4-FFF2-40B4-BE49-F238E27FC236}">
                <a16:creationId xmlns:a16="http://schemas.microsoft.com/office/drawing/2014/main" id="{2DB36DBA-8074-43E7-AFE1-3B3F6A687DA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E013C436-0AD9-4EC3-93D8-78F142C44DFB}"/>
              </a:ext>
            </a:extLst>
          </p:cNvPr>
          <p:cNvSpPr/>
          <p:nvPr/>
        </p:nvSpPr>
        <p:spPr>
          <a:xfrm>
            <a:off x="463638" y="4590655"/>
            <a:ext cx="10554510" cy="1015663"/>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In case there are any devices whose TAC information is not present in the CEIR system, CUSTOM has to verify the TAC information at the time of clearance. They will be prompted for the same when they clear the consignment. </a:t>
            </a:r>
          </a:p>
        </p:txBody>
      </p:sp>
      <p:pic>
        <p:nvPicPr>
          <p:cNvPr id="8" name="Picture 7">
            <a:extLst>
              <a:ext uri="{FF2B5EF4-FFF2-40B4-BE49-F238E27FC236}">
                <a16:creationId xmlns:a16="http://schemas.microsoft.com/office/drawing/2014/main" id="{05A291D6-E45E-4D15-8CD6-FDE7DABC29C9}"/>
              </a:ext>
            </a:extLst>
          </p:cNvPr>
          <p:cNvPicPr>
            <a:picLocks noChangeAspect="1"/>
          </p:cNvPicPr>
          <p:nvPr/>
        </p:nvPicPr>
        <p:blipFill>
          <a:blip r:embed="rId2"/>
          <a:stretch>
            <a:fillRect/>
          </a:stretch>
        </p:blipFill>
        <p:spPr>
          <a:xfrm>
            <a:off x="463638" y="1251682"/>
            <a:ext cx="10470775" cy="2990750"/>
          </a:xfrm>
          <a:prstGeom prst="rect">
            <a:avLst/>
          </a:prstGeom>
        </p:spPr>
      </p:pic>
    </p:spTree>
    <p:extLst>
      <p:ext uri="{BB962C8B-B14F-4D97-AF65-F5344CB8AC3E}">
        <p14:creationId xmlns:p14="http://schemas.microsoft.com/office/powerpoint/2010/main" val="19359150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Feature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324599" y="1790700"/>
            <a:ext cx="4469765" cy="3124200"/>
          </a:xfrm>
          <a:prstGeom prst="rect">
            <a:avLst/>
          </a:prstGeom>
          <a:noFill/>
        </p:spPr>
      </p:pic>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63639" y="2996308"/>
            <a:ext cx="5873661" cy="2232917"/>
          </a:xfrm>
        </p:spPr>
        <p:txBody>
          <a:bodyPr>
            <a:normAutofit fontScale="85000" lnSpcReduction="10000"/>
          </a:bodyPr>
          <a:lstStyle/>
          <a:p>
            <a:r>
              <a:rPr lang="en-US" sz="1800" dirty="0">
                <a:effectLst/>
              </a:rPr>
              <a:t>Importer orders a consignment</a:t>
            </a:r>
          </a:p>
          <a:p>
            <a:r>
              <a:rPr lang="en-US" sz="1800" dirty="0">
                <a:effectLst/>
              </a:rPr>
              <a:t>Get complete information from supplier</a:t>
            </a:r>
          </a:p>
          <a:p>
            <a:r>
              <a:rPr lang="en-US" sz="1800" dirty="0">
                <a:effectLst/>
              </a:rPr>
              <a:t>Register Consignment on CEIR Portal</a:t>
            </a:r>
          </a:p>
          <a:p>
            <a:r>
              <a:rPr lang="en-US" sz="1800" dirty="0">
                <a:effectLst/>
              </a:rPr>
              <a:t>CEIR Admin approves the consignment</a:t>
            </a:r>
          </a:p>
          <a:p>
            <a:r>
              <a:rPr lang="en-US" sz="1800" dirty="0">
                <a:effectLst/>
              </a:rPr>
              <a:t>Importer pays TAX for all the devices as per the consignment</a:t>
            </a:r>
          </a:p>
          <a:p>
            <a:r>
              <a:rPr lang="en-US" sz="1800" dirty="0">
                <a:effectLst/>
              </a:rPr>
              <a:t>Custom clears the consignment</a:t>
            </a:r>
          </a:p>
          <a:p>
            <a:r>
              <a:rPr lang="en-US" sz="1800" dirty="0">
                <a:effectLst/>
              </a:rPr>
              <a:t>Consignment is ready to be sold in the market</a:t>
            </a:r>
            <a:endParaRPr lang="en-IN" sz="1800" dirty="0"/>
          </a:p>
          <a:p>
            <a:pPr marL="0" indent="0">
              <a:buNone/>
            </a:pPr>
            <a:endParaRPr lang="en-IN" sz="2400" b="1" dirty="0">
              <a:effectLst/>
            </a:endParaRP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8" y="1013886"/>
            <a:ext cx="5873661" cy="4623692"/>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buNone/>
            </a:pPr>
            <a:r>
              <a:rPr lang="en-US" sz="1800" dirty="0">
                <a:effectLst/>
              </a:rPr>
              <a:t>Consignment Feature allows importer to register SIM based devices as ordered from supplier. The consignment details for device can be uploaded using this feature</a:t>
            </a:r>
          </a:p>
          <a:p>
            <a:pPr marL="0" indent="0">
              <a:buNone/>
            </a:pPr>
            <a:r>
              <a:rPr lang="en-US" sz="1800" dirty="0">
                <a:effectLst/>
              </a:rPr>
              <a:t>Typical flow is as follows:</a:t>
            </a:r>
          </a:p>
          <a:p>
            <a:pPr marL="0" indent="0">
              <a:buNone/>
            </a:pPr>
            <a:endParaRPr lang="en-US" sz="1800" dirty="0">
              <a:effectLst/>
            </a:endParaRPr>
          </a:p>
          <a:p>
            <a:pPr marL="0" indent="0" fontAlgn="base">
              <a:buFont typeface="Arial"/>
              <a:buNone/>
            </a:pPr>
            <a:endParaRPr lang="en-IN" sz="2400" b="1" dirty="0">
              <a:effectLst/>
            </a:endParaRPr>
          </a:p>
        </p:txBody>
      </p:sp>
    </p:spTree>
    <p:extLst>
      <p:ext uri="{BB962C8B-B14F-4D97-AF65-F5344CB8AC3E}">
        <p14:creationId xmlns:p14="http://schemas.microsoft.com/office/powerpoint/2010/main" val="184595360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Rejected by Custom</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DB385236-904D-4752-86C5-CC09B66C2268}"/>
              </a:ext>
            </a:extLst>
          </p:cNvPr>
          <p:cNvSpPr/>
          <p:nvPr/>
        </p:nvSpPr>
        <p:spPr>
          <a:xfrm>
            <a:off x="389107" y="4595732"/>
            <a:ext cx="10554510" cy="163121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Customs can reject consignment in case </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Importer has not submitted Type approved certificate</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Importer has not filled tax </a:t>
            </a:r>
          </a:p>
          <a:p>
            <a:r>
              <a:rPr lang="en-US" sz="2000" dirty="0">
                <a:latin typeface="Arial" panose="020B0604020202020204" pitchFamily="34" charset="0"/>
                <a:cs typeface="Arial" panose="020B0604020202020204" pitchFamily="34" charset="0"/>
              </a:rPr>
              <a:t>After rejection the consignment does back to Importer queue. An email is sent to Importer and CEIR Admin to update about the rejection.  </a:t>
            </a:r>
          </a:p>
        </p:txBody>
      </p:sp>
      <p:pic>
        <p:nvPicPr>
          <p:cNvPr id="8" name="Picture 7">
            <a:extLst>
              <a:ext uri="{FF2B5EF4-FFF2-40B4-BE49-F238E27FC236}">
                <a16:creationId xmlns:a16="http://schemas.microsoft.com/office/drawing/2014/main" id="{207DEF6A-86BF-4E54-91C5-DDEEFCECB994}"/>
              </a:ext>
            </a:extLst>
          </p:cNvPr>
          <p:cNvPicPr>
            <a:picLocks noChangeAspect="1"/>
          </p:cNvPicPr>
          <p:nvPr/>
        </p:nvPicPr>
        <p:blipFill>
          <a:blip r:embed="rId2"/>
          <a:stretch>
            <a:fillRect/>
          </a:stretch>
        </p:blipFill>
        <p:spPr>
          <a:xfrm>
            <a:off x="463639" y="1200871"/>
            <a:ext cx="10151809" cy="3037022"/>
          </a:xfrm>
          <a:prstGeom prst="rect">
            <a:avLst/>
          </a:prstGeom>
        </p:spPr>
      </p:pic>
    </p:spTree>
    <p:extLst>
      <p:ext uri="{BB962C8B-B14F-4D97-AF65-F5344CB8AC3E}">
        <p14:creationId xmlns:p14="http://schemas.microsoft.com/office/powerpoint/2010/main" val="312701322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D814-6513-4875-9BBD-F88CC8C0FFB5}"/>
              </a:ext>
            </a:extLst>
          </p:cNvPr>
          <p:cNvSpPr>
            <a:spLocks noGrp="1"/>
          </p:cNvSpPr>
          <p:nvPr>
            <p:ph type="title"/>
          </p:nvPr>
        </p:nvSpPr>
        <p:spPr>
          <a:xfrm>
            <a:off x="463639" y="230266"/>
            <a:ext cx="9070253" cy="800554"/>
          </a:xfrm>
        </p:spPr>
        <p:txBody>
          <a:bodyPr/>
          <a:lstStyle/>
          <a:p>
            <a:r>
              <a:rPr lang="en-IN" dirty="0"/>
              <a:t>Filter Consignments</a:t>
            </a:r>
          </a:p>
        </p:txBody>
      </p:sp>
      <p:sp>
        <p:nvSpPr>
          <p:cNvPr id="3" name="Text Placeholder 2">
            <a:extLst>
              <a:ext uri="{FF2B5EF4-FFF2-40B4-BE49-F238E27FC236}">
                <a16:creationId xmlns:a16="http://schemas.microsoft.com/office/drawing/2014/main" id="{75ABD7D3-F183-4E14-A18B-C2068DF4DDC3}"/>
              </a:ext>
            </a:extLst>
          </p:cNvPr>
          <p:cNvSpPr>
            <a:spLocks noGrp="1"/>
          </p:cNvSpPr>
          <p:nvPr>
            <p:ph type="body" sz="quarter" idx="10"/>
          </p:nvPr>
        </p:nvSpPr>
        <p:spPr>
          <a:xfrm>
            <a:off x="463638" y="1199252"/>
            <a:ext cx="11010323" cy="4260850"/>
          </a:xfrm>
        </p:spPr>
        <p:txBody>
          <a:bodyPr>
            <a:normAutofit/>
          </a:bodyPr>
          <a:lstStyle/>
          <a:p>
            <a:r>
              <a:rPr lang="en-IN" sz="1800" dirty="0"/>
              <a:t>Consignments can be filtered on the basis of </a:t>
            </a:r>
          </a:p>
          <a:p>
            <a:pPr lvl="1"/>
            <a:r>
              <a:rPr lang="en-IN" sz="1800" dirty="0"/>
              <a:t>Date filters,  Transaction ID,  Name,  Consignment Status,  TAX paid status,  IMEI Quantity,  Device Quantity</a:t>
            </a:r>
          </a:p>
          <a:p>
            <a:r>
              <a:rPr lang="en-IN" sz="1800" dirty="0"/>
              <a:t>The User ( Importer/ CEIR Admin/ Custom) can also use a combination of more than one filters to filter the consignments.</a:t>
            </a:r>
          </a:p>
          <a:p>
            <a:r>
              <a:rPr lang="en-IN" sz="1800" dirty="0"/>
              <a:t>Users  can view old consignments using the date filter. </a:t>
            </a:r>
          </a:p>
          <a:p>
            <a:r>
              <a:rPr lang="en-IN" sz="1800" dirty="0"/>
              <a:t>Clear All Filters can be used to clear filters and refresh the data table.</a:t>
            </a:r>
          </a:p>
          <a:p>
            <a:r>
              <a:rPr lang="en-IN" sz="1800" dirty="0"/>
              <a:t>Export button will export the data based on the filters applied.</a:t>
            </a:r>
          </a:p>
        </p:txBody>
      </p:sp>
      <p:sp>
        <p:nvSpPr>
          <p:cNvPr id="4" name="Slide Number Placeholder 3">
            <a:extLst>
              <a:ext uri="{FF2B5EF4-FFF2-40B4-BE49-F238E27FC236}">
                <a16:creationId xmlns:a16="http://schemas.microsoft.com/office/drawing/2014/main" id="{44912C13-0721-42C6-A9E6-1E99328FF5E1}"/>
              </a:ext>
            </a:extLst>
          </p:cNvPr>
          <p:cNvSpPr>
            <a:spLocks noGrp="1"/>
          </p:cNvSpPr>
          <p:nvPr>
            <p:ph type="sldNum" sz="quarter" idx="2"/>
          </p:nvPr>
        </p:nvSpPr>
        <p:spPr/>
        <p:txBody>
          <a:bodyPr/>
          <a:lstStyle/>
          <a:p>
            <a:fld id="{86CB4B4D-7CA3-9044-876B-883B54F8677D}" type="slidenum">
              <a:rPr lang="en-IN" smtClean="0"/>
              <a:pPr/>
              <a:t>31</a:t>
            </a:fld>
            <a:endParaRPr lang="en-IN"/>
          </a:p>
        </p:txBody>
      </p:sp>
      <p:sp>
        <p:nvSpPr>
          <p:cNvPr id="5" name="Footer Placeholder 4">
            <a:extLst>
              <a:ext uri="{FF2B5EF4-FFF2-40B4-BE49-F238E27FC236}">
                <a16:creationId xmlns:a16="http://schemas.microsoft.com/office/drawing/2014/main" id="{D287A191-1F33-4510-AB31-6B2D4A8C47A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A158598F-DAFC-4453-AC4A-5B5C76BBD374}"/>
              </a:ext>
            </a:extLst>
          </p:cNvPr>
          <p:cNvPicPr>
            <a:picLocks noChangeAspect="1"/>
          </p:cNvPicPr>
          <p:nvPr/>
        </p:nvPicPr>
        <p:blipFill>
          <a:blip r:embed="rId2"/>
          <a:stretch>
            <a:fillRect/>
          </a:stretch>
        </p:blipFill>
        <p:spPr>
          <a:xfrm>
            <a:off x="615799" y="4797032"/>
            <a:ext cx="10858163" cy="1839458"/>
          </a:xfrm>
          <a:prstGeom prst="rect">
            <a:avLst/>
          </a:prstGeom>
        </p:spPr>
      </p:pic>
    </p:spTree>
    <p:extLst>
      <p:ext uri="{BB962C8B-B14F-4D97-AF65-F5344CB8AC3E}">
        <p14:creationId xmlns:p14="http://schemas.microsoft.com/office/powerpoint/2010/main" val="350297935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2514-10C6-460D-905D-DBB4274BB863}"/>
              </a:ext>
            </a:extLst>
          </p:cNvPr>
          <p:cNvSpPr>
            <a:spLocks noGrp="1"/>
          </p:cNvSpPr>
          <p:nvPr>
            <p:ph type="title"/>
          </p:nvPr>
        </p:nvSpPr>
        <p:spPr/>
        <p:txBody>
          <a:bodyPr/>
          <a:lstStyle/>
          <a:p>
            <a:r>
              <a:rPr lang="en-IN" dirty="0"/>
              <a:t>Export Consignments</a:t>
            </a:r>
          </a:p>
        </p:txBody>
      </p:sp>
      <p:sp>
        <p:nvSpPr>
          <p:cNvPr id="3" name="Text Placeholder 2">
            <a:extLst>
              <a:ext uri="{FF2B5EF4-FFF2-40B4-BE49-F238E27FC236}">
                <a16:creationId xmlns:a16="http://schemas.microsoft.com/office/drawing/2014/main" id="{7C468088-2DD1-451D-9EF0-DF58DF821A7A}"/>
              </a:ext>
            </a:extLst>
          </p:cNvPr>
          <p:cNvSpPr>
            <a:spLocks noGrp="1"/>
          </p:cNvSpPr>
          <p:nvPr>
            <p:ph type="body" sz="quarter" idx="10"/>
          </p:nvPr>
        </p:nvSpPr>
        <p:spPr>
          <a:xfrm>
            <a:off x="463639" y="1298575"/>
            <a:ext cx="10683430" cy="4260850"/>
          </a:xfrm>
        </p:spPr>
        <p:txBody>
          <a:bodyPr/>
          <a:lstStyle/>
          <a:p>
            <a:r>
              <a:rPr lang="en-IN" dirty="0"/>
              <a:t>Consignments can be exported in a .csv file using the export button.</a:t>
            </a:r>
          </a:p>
          <a:p>
            <a:pPr lvl="1"/>
            <a:r>
              <a:rPr lang="en-IN" dirty="0"/>
              <a:t>User ( Importer/ CEIR Admin/Custom) can export all consignments assigned to the respective user. </a:t>
            </a:r>
          </a:p>
          <a:p>
            <a:pPr lvl="1"/>
            <a:r>
              <a:rPr lang="en-IN" dirty="0"/>
              <a:t>User ( Importer/ CEIR Admin/Custom) can export filtered consignments.</a:t>
            </a:r>
          </a:p>
        </p:txBody>
      </p:sp>
      <p:sp>
        <p:nvSpPr>
          <p:cNvPr id="4" name="Slide Number Placeholder 3">
            <a:extLst>
              <a:ext uri="{FF2B5EF4-FFF2-40B4-BE49-F238E27FC236}">
                <a16:creationId xmlns:a16="http://schemas.microsoft.com/office/drawing/2014/main" id="{B602CF5C-8173-44E6-BBCC-A8CCC1855962}"/>
              </a:ext>
            </a:extLst>
          </p:cNvPr>
          <p:cNvSpPr>
            <a:spLocks noGrp="1"/>
          </p:cNvSpPr>
          <p:nvPr>
            <p:ph type="sldNum" sz="quarter" idx="2"/>
          </p:nvPr>
        </p:nvSpPr>
        <p:spPr/>
        <p:txBody>
          <a:bodyPr/>
          <a:lstStyle/>
          <a:p>
            <a:fld id="{86CB4B4D-7CA3-9044-876B-883B54F8677D}" type="slidenum">
              <a:rPr lang="en-IN" smtClean="0"/>
              <a:pPr/>
              <a:t>32</a:t>
            </a:fld>
            <a:endParaRPr lang="en-IN"/>
          </a:p>
        </p:txBody>
      </p:sp>
      <p:sp>
        <p:nvSpPr>
          <p:cNvPr id="5" name="Footer Placeholder 4">
            <a:extLst>
              <a:ext uri="{FF2B5EF4-FFF2-40B4-BE49-F238E27FC236}">
                <a16:creationId xmlns:a16="http://schemas.microsoft.com/office/drawing/2014/main" id="{ECBA57F9-93EB-4215-994B-63B274394AAA}"/>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26B66AAA-9FCA-445E-9821-29FB75E72554}"/>
              </a:ext>
            </a:extLst>
          </p:cNvPr>
          <p:cNvPicPr>
            <a:picLocks noChangeAspect="1"/>
          </p:cNvPicPr>
          <p:nvPr/>
        </p:nvPicPr>
        <p:blipFill>
          <a:blip r:embed="rId2"/>
          <a:stretch>
            <a:fillRect/>
          </a:stretch>
        </p:blipFill>
        <p:spPr>
          <a:xfrm>
            <a:off x="552340" y="3103808"/>
            <a:ext cx="10594729" cy="2455617"/>
          </a:xfrm>
          <a:prstGeom prst="rect">
            <a:avLst/>
          </a:prstGeom>
        </p:spPr>
      </p:pic>
    </p:spTree>
    <p:extLst>
      <p:ext uri="{BB962C8B-B14F-4D97-AF65-F5344CB8AC3E}">
        <p14:creationId xmlns:p14="http://schemas.microsoft.com/office/powerpoint/2010/main" val="465380801"/>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16F6-5D1D-4FF4-B525-B446F7D8F0C7}"/>
              </a:ext>
            </a:extLst>
          </p:cNvPr>
          <p:cNvSpPr>
            <a:spLocks noGrp="1"/>
          </p:cNvSpPr>
          <p:nvPr>
            <p:ph type="title"/>
          </p:nvPr>
        </p:nvSpPr>
        <p:spPr/>
        <p:txBody>
          <a:bodyPr/>
          <a:lstStyle/>
          <a:p>
            <a:r>
              <a:rPr lang="en-IN" dirty="0"/>
              <a:t>Sorting of data </a:t>
            </a:r>
          </a:p>
        </p:txBody>
      </p:sp>
      <p:sp>
        <p:nvSpPr>
          <p:cNvPr id="3" name="Text Placeholder 2">
            <a:extLst>
              <a:ext uri="{FF2B5EF4-FFF2-40B4-BE49-F238E27FC236}">
                <a16:creationId xmlns:a16="http://schemas.microsoft.com/office/drawing/2014/main" id="{B4BCD1F7-9867-47FB-966F-1FEC48364236}"/>
              </a:ext>
            </a:extLst>
          </p:cNvPr>
          <p:cNvSpPr>
            <a:spLocks noGrp="1"/>
          </p:cNvSpPr>
          <p:nvPr>
            <p:ph type="body" sz="quarter" idx="10"/>
          </p:nvPr>
        </p:nvSpPr>
        <p:spPr>
          <a:xfrm>
            <a:off x="525185" y="1298575"/>
            <a:ext cx="10683430" cy="4260850"/>
          </a:xfrm>
        </p:spPr>
        <p:txBody>
          <a:bodyPr/>
          <a:lstStyle/>
          <a:p>
            <a:pPr algn="just"/>
            <a:r>
              <a:rPr lang="en-IN" dirty="0"/>
              <a:t>By default, the data displayed is sorted in descending order on last modified date.</a:t>
            </a:r>
          </a:p>
          <a:p>
            <a:pPr algn="just"/>
            <a:r>
              <a:rPr lang="en-IN" dirty="0"/>
              <a:t>Data can be sorted based on other fields by clicking the arrow buttons on the column headers. On first click, data will be sorted in ascending order. On second click, it will be sorted in descending order.</a:t>
            </a:r>
          </a:p>
        </p:txBody>
      </p:sp>
      <p:sp>
        <p:nvSpPr>
          <p:cNvPr id="4" name="Slide Number Placeholder 3">
            <a:extLst>
              <a:ext uri="{FF2B5EF4-FFF2-40B4-BE49-F238E27FC236}">
                <a16:creationId xmlns:a16="http://schemas.microsoft.com/office/drawing/2014/main" id="{BB4C5DFF-D615-4244-91D8-0C7DA90966FC}"/>
              </a:ext>
            </a:extLst>
          </p:cNvPr>
          <p:cNvSpPr>
            <a:spLocks noGrp="1"/>
          </p:cNvSpPr>
          <p:nvPr>
            <p:ph type="sldNum" sz="quarter" idx="2"/>
          </p:nvPr>
        </p:nvSpPr>
        <p:spPr/>
        <p:txBody>
          <a:bodyPr/>
          <a:lstStyle/>
          <a:p>
            <a:fld id="{86CB4B4D-7CA3-9044-876B-883B54F8677D}" type="slidenum">
              <a:rPr lang="en-IN" smtClean="0"/>
              <a:pPr/>
              <a:t>33</a:t>
            </a:fld>
            <a:endParaRPr lang="en-IN"/>
          </a:p>
        </p:txBody>
      </p:sp>
      <p:sp>
        <p:nvSpPr>
          <p:cNvPr id="5" name="Footer Placeholder 4">
            <a:extLst>
              <a:ext uri="{FF2B5EF4-FFF2-40B4-BE49-F238E27FC236}">
                <a16:creationId xmlns:a16="http://schemas.microsoft.com/office/drawing/2014/main" id="{7E142BDB-F9BA-457E-B330-2ECDFC680C91}"/>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0071692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dirty="0"/>
              <a:t>Policy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p:txBody>
          <a:bodyPr/>
          <a:lstStyle/>
          <a:p>
            <a:r>
              <a:rPr lang="en-IN" dirty="0"/>
              <a:t>Policy for grace and post grace period will be same for registering consignment</a:t>
            </a:r>
          </a:p>
          <a:p>
            <a:endParaRPr lang="en-IN" dirty="0"/>
          </a:p>
          <a:p>
            <a:r>
              <a:rPr lang="en-IN" dirty="0"/>
              <a:t>In grace period, if any stakeholder (importer, distributor, retailer, and custom) want to whitelist the devices, “Stock Upload” feature can be used for same</a:t>
            </a:r>
          </a:p>
          <a:p>
            <a:endParaRPr lang="en-IN" dirty="0"/>
          </a:p>
          <a:p>
            <a:r>
              <a:rPr lang="en-IN" dirty="0"/>
              <a:t>Since importer consignment is one of the source of device information entering into country, it is desired that all rules should be in place to check the invalid devices at the entry point itself.</a:t>
            </a:r>
          </a:p>
          <a:p>
            <a:pPr marL="0" indent="0">
              <a:buNone/>
            </a:pPr>
            <a:endParaRPr lang="en-IN" dirty="0"/>
          </a:p>
          <a:p>
            <a:r>
              <a:rPr lang="en-IN" dirty="0"/>
              <a:t>More details on same would be discussed in the “Policy Management” Training session</a:t>
            </a:r>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34</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13744175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52A2-A500-410A-B5A6-F3711CDD2E83}"/>
              </a:ext>
            </a:extLst>
          </p:cNvPr>
          <p:cNvSpPr>
            <a:spLocks noGrp="1"/>
          </p:cNvSpPr>
          <p:nvPr>
            <p:ph type="title"/>
          </p:nvPr>
        </p:nvSpPr>
        <p:spPr/>
        <p:txBody>
          <a:bodyPr/>
          <a:lstStyle/>
          <a:p>
            <a:r>
              <a:rPr lang="en-IN" dirty="0"/>
              <a:t>What next after Approval of Consignment?</a:t>
            </a:r>
          </a:p>
        </p:txBody>
      </p:sp>
      <p:sp>
        <p:nvSpPr>
          <p:cNvPr id="3" name="Text Placeholder 2">
            <a:extLst>
              <a:ext uri="{FF2B5EF4-FFF2-40B4-BE49-F238E27FC236}">
                <a16:creationId xmlns:a16="http://schemas.microsoft.com/office/drawing/2014/main" id="{4B435C14-CCDE-49B0-998F-5D80CB30A965}"/>
              </a:ext>
            </a:extLst>
          </p:cNvPr>
          <p:cNvSpPr>
            <a:spLocks noGrp="1"/>
          </p:cNvSpPr>
          <p:nvPr>
            <p:ph type="body" sz="quarter" idx="10"/>
          </p:nvPr>
        </p:nvSpPr>
        <p:spPr>
          <a:xfrm>
            <a:off x="463639" y="1137706"/>
            <a:ext cx="10683430" cy="4260850"/>
          </a:xfrm>
        </p:spPr>
        <p:txBody>
          <a:bodyPr/>
          <a:lstStyle/>
          <a:p>
            <a:r>
              <a:rPr lang="en-IN" dirty="0"/>
              <a:t>Importer can sell this stock to Distributor/ Retailer.</a:t>
            </a:r>
          </a:p>
          <a:p>
            <a:r>
              <a:rPr lang="en-IN" dirty="0"/>
              <a:t>Distributor/ Retailer can upload stock information in the CEIR system.</a:t>
            </a:r>
          </a:p>
        </p:txBody>
      </p:sp>
      <p:sp>
        <p:nvSpPr>
          <p:cNvPr id="4" name="Slide Number Placeholder 3">
            <a:extLst>
              <a:ext uri="{FF2B5EF4-FFF2-40B4-BE49-F238E27FC236}">
                <a16:creationId xmlns:a16="http://schemas.microsoft.com/office/drawing/2014/main" id="{4A61F92D-39A3-45EC-BAB8-292BB3FD0EBF}"/>
              </a:ext>
            </a:extLst>
          </p:cNvPr>
          <p:cNvSpPr>
            <a:spLocks noGrp="1"/>
          </p:cNvSpPr>
          <p:nvPr>
            <p:ph type="sldNum" sz="quarter" idx="2"/>
          </p:nvPr>
        </p:nvSpPr>
        <p:spPr/>
        <p:txBody>
          <a:bodyPr/>
          <a:lstStyle/>
          <a:p>
            <a:fld id="{86CB4B4D-7CA3-9044-876B-883B54F8677D}" type="slidenum">
              <a:rPr lang="en-IN" smtClean="0"/>
              <a:pPr/>
              <a:t>35</a:t>
            </a:fld>
            <a:endParaRPr lang="en-IN"/>
          </a:p>
        </p:txBody>
      </p:sp>
      <p:sp>
        <p:nvSpPr>
          <p:cNvPr id="5" name="Footer Placeholder 4">
            <a:extLst>
              <a:ext uri="{FF2B5EF4-FFF2-40B4-BE49-F238E27FC236}">
                <a16:creationId xmlns:a16="http://schemas.microsoft.com/office/drawing/2014/main" id="{B7C71709-5983-4096-8927-8D8E45B9558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633890072"/>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36</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37</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38</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Feature Impact</a:t>
            </a:r>
          </a:p>
        </p:txBody>
      </p:sp>
      <p:sp>
        <p:nvSpPr>
          <p:cNvPr id="3"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4260850"/>
          </a:xfrm>
        </p:spPr>
        <p:txBody>
          <a:bodyPr/>
          <a:lstStyle/>
          <a:p>
            <a:pPr marL="0" indent="0">
              <a:buNone/>
            </a:pPr>
            <a:r>
              <a:rPr lang="en-IN" dirty="0"/>
              <a:t>Importance of this feature for the CEIR System</a:t>
            </a:r>
          </a:p>
          <a:p>
            <a:pPr>
              <a:buFont typeface="Wingdings" panose="05000000000000000000" pitchFamily="2" charset="2"/>
              <a:buChar char="v"/>
            </a:pPr>
            <a:r>
              <a:rPr lang="en-IN" dirty="0"/>
              <a:t> White list cannot be prepared</a:t>
            </a:r>
          </a:p>
          <a:p>
            <a:pPr>
              <a:buFont typeface="Wingdings" panose="05000000000000000000" pitchFamily="2" charset="2"/>
              <a:buChar char="v"/>
            </a:pPr>
            <a:r>
              <a:rPr lang="en-IN" dirty="0"/>
              <a:t> TAX paid information cannot be extracted </a:t>
            </a:r>
          </a:p>
          <a:p>
            <a:pPr>
              <a:buFont typeface="Wingdings" panose="05000000000000000000" pitchFamily="2" charset="2"/>
              <a:buChar char="v"/>
            </a:pPr>
            <a:r>
              <a:rPr lang="en-IN" dirty="0"/>
              <a:t> Price related information will be missing </a:t>
            </a:r>
          </a:p>
          <a:p>
            <a:pPr marL="0" indent="0">
              <a:buNone/>
            </a:pPr>
            <a:endParaRPr lang="en-IN" dirty="0"/>
          </a:p>
          <a:p>
            <a:pPr marL="0" indent="0">
              <a:buNone/>
            </a:pPr>
            <a:r>
              <a:rPr lang="en-IN" dirty="0"/>
              <a:t>Registration of Consignments by Importers is a mandatory step to be done in the CEIR System. </a:t>
            </a:r>
          </a:p>
          <a:p>
            <a:pPr>
              <a:buFont typeface="Wingdings" panose="05000000000000000000" pitchFamily="2" charset="2"/>
              <a:buChar char="v"/>
            </a:pPr>
            <a:r>
              <a:rPr lang="en-IN" dirty="0"/>
              <a:t> Sale/ Purchase of devices without TAX clearance will not be allowed in Cambodia.</a:t>
            </a:r>
          </a:p>
          <a:p>
            <a:pPr>
              <a:buFont typeface="Wingdings" panose="05000000000000000000" pitchFamily="2" charset="2"/>
              <a:buChar char="v"/>
            </a:pPr>
            <a:r>
              <a:rPr lang="en-IN" dirty="0"/>
              <a:t> Devices without a valid Type approval certificate will be blocked on the network. </a:t>
            </a:r>
          </a:p>
          <a:p>
            <a:pPr>
              <a:buFont typeface="Wingdings" panose="05000000000000000000" pitchFamily="2" charset="2"/>
              <a:buChar char="v"/>
            </a:pPr>
            <a:r>
              <a:rPr lang="en-IN" dirty="0"/>
              <a:t> Devices those violate the regulations will be blocked by the operators in CEIR System.</a:t>
            </a:r>
          </a:p>
          <a:p>
            <a:pPr marL="0" indent="0">
              <a:buNone/>
            </a:pPr>
            <a:endParaRPr lang="en-IN" dirty="0"/>
          </a:p>
          <a:p>
            <a:pPr>
              <a:buFont typeface="Wingdings" panose="05000000000000000000" pitchFamily="2" charset="2"/>
              <a:buChar char="v"/>
            </a:pPr>
            <a:endParaRPr lang="en-IN" dirty="0"/>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34050988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Stakeholder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634063403"/>
              </p:ext>
            </p:extLst>
          </p:nvPr>
        </p:nvGraphicFramePr>
        <p:xfrm>
          <a:off x="679450" y="1645180"/>
          <a:ext cx="8047038" cy="2647950"/>
        </p:xfrm>
        <a:graphic>
          <a:graphicData uri="http://schemas.openxmlformats.org/presentationml/2006/ole">
            <mc:AlternateContent xmlns:mc="http://schemas.openxmlformats.org/markup-compatibility/2006">
              <mc:Choice xmlns:v="urn:schemas-microsoft-com:vml" Requires="v">
                <p:oleObj name="Document" r:id="rId2" imgW="5505931" imgH="1811226" progId="Word.Document.12">
                  <p:embed/>
                </p:oleObj>
              </mc:Choice>
              <mc:Fallback>
                <p:oleObj name="Document" r:id="rId2" imgW="5505931" imgH="1811226" progId="Word.Document.12">
                  <p:embed/>
                  <p:pic>
                    <p:nvPicPr>
                      <p:cNvPr id="0" name=""/>
                      <p:cNvPicPr/>
                      <p:nvPr/>
                    </p:nvPicPr>
                    <p:blipFill>
                      <a:blip r:embed="rId3"/>
                      <a:stretch>
                        <a:fillRect/>
                      </a:stretch>
                    </p:blipFill>
                    <p:spPr>
                      <a:xfrm>
                        <a:off x="679450" y="1645180"/>
                        <a:ext cx="8047038" cy="2647950"/>
                      </a:xfrm>
                      <a:prstGeom prst="rect">
                        <a:avLst/>
                      </a:prstGeom>
                    </p:spPr>
                  </p:pic>
                </p:oleObj>
              </mc:Fallback>
            </mc:AlternateContent>
          </a:graphicData>
        </a:graphic>
      </p:graphicFrame>
    </p:spTree>
    <p:extLst>
      <p:ext uri="{BB962C8B-B14F-4D97-AF65-F5344CB8AC3E}">
        <p14:creationId xmlns:p14="http://schemas.microsoft.com/office/powerpoint/2010/main" val="290032958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Consignment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Oval 2"/>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NEW</a:t>
            </a:r>
          </a:p>
          <a:p>
            <a:endParaRPr lang="en-US" sz="800" dirty="0">
              <a:solidFill>
                <a:srgbClr val="000000"/>
              </a:solidFill>
            </a:endParaRPr>
          </a:p>
        </p:txBody>
      </p:sp>
      <p:sp>
        <p:nvSpPr>
          <p:cNvPr id="6" name="Oval 5"/>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7" name="Oval 6"/>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9" name="Oval 8"/>
          <p:cNvSpPr/>
          <p:nvPr/>
        </p:nvSpPr>
        <p:spPr>
          <a:xfrm>
            <a:off x="5978323" y="1646921"/>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a:t>
            </a:r>
            <a:r>
              <a:rPr kumimoji="0" lang="en-US" sz="800" b="0" i="0" u="none" strike="noStrike" cap="none" spc="0" normalizeH="0" dirty="0">
                <a:ln>
                  <a:noFill/>
                </a:ln>
                <a:solidFill>
                  <a:srgbClr val="000000"/>
                </a:solidFill>
                <a:effectLst/>
                <a:uFillTx/>
                <a:latin typeface="+mn-lt"/>
                <a:ea typeface="+mn-ea"/>
                <a:cs typeface="+mn-cs"/>
                <a:sym typeface="Calibri"/>
              </a:rPr>
              <a:t> For Clearance</a:t>
            </a:r>
          </a:p>
          <a:p>
            <a:pPr marL="0" marR="0" indent="0" algn="ctr"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Oval 9"/>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 name="Oval 10"/>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Oval 11"/>
          <p:cNvSpPr/>
          <p:nvPr/>
        </p:nvSpPr>
        <p:spPr>
          <a:xfrm>
            <a:off x="6045960" y="3896259"/>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a:t>
            </a:r>
          </a:p>
          <a:p>
            <a:r>
              <a:rPr lang="en-US" sz="800" dirty="0">
                <a:solidFill>
                  <a:srgbClr val="000000"/>
                </a:solidFill>
              </a:rPr>
              <a:t>Custom</a:t>
            </a:r>
          </a:p>
        </p:txBody>
      </p:sp>
      <p:cxnSp>
        <p:nvCxnSpPr>
          <p:cNvPr id="14" name="Straight Arrow Connector 13"/>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 name="TextBox 14"/>
          <p:cNvSpPr txBox="1"/>
          <p:nvPr/>
        </p:nvSpPr>
        <p:spPr>
          <a:xfrm>
            <a:off x="127000" y="2080321"/>
            <a:ext cx="52834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Register</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6" name="Straight Arrow Connector 15"/>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8" name="TextBox 17"/>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9" name="Straight Arrow Connector 18"/>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3" name="TextBox 22"/>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27" name="TextBox 26"/>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30" name="TextBox 29"/>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31" name="Straight Arrow Connector 30"/>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4" name="TextBox 33"/>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35" name="Straight Arrow Connector 34"/>
          <p:cNvCxnSpPr/>
          <p:nvPr/>
        </p:nvCxnSpPr>
        <p:spPr>
          <a:xfrm>
            <a:off x="6458266" y="2247900"/>
            <a:ext cx="15357" cy="1571369"/>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7" name="TextBox 36"/>
          <p:cNvSpPr txBox="1"/>
          <p:nvPr/>
        </p:nvSpPr>
        <p:spPr>
          <a:xfrm>
            <a:off x="6473623" y="3419161"/>
            <a:ext cx="41744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40" name="Straight Connector 39"/>
          <p:cNvCxnSpPr/>
          <p:nvPr/>
        </p:nvCxnSpPr>
        <p:spPr>
          <a:xfrm>
            <a:off x="39116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1" name="Straight Connector 40"/>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4" name="Straight Arrow Connector 43"/>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5" name="TextBox 44"/>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cxnSp>
        <p:nvCxnSpPr>
          <p:cNvPr id="46" name="Straight Arrow Connector 45"/>
          <p:cNvCxnSpPr/>
          <p:nvPr/>
        </p:nvCxnSpPr>
        <p:spPr>
          <a:xfrm>
            <a:off x="5818551" y="1397000"/>
            <a:ext cx="1318849" cy="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7" name="TextBox 46"/>
          <p:cNvSpPr txBox="1"/>
          <p:nvPr/>
        </p:nvSpPr>
        <p:spPr>
          <a:xfrm>
            <a:off x="5984665" y="1102786"/>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Customs</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55" name="TextBox 54"/>
          <p:cNvSpPr txBox="1"/>
          <p:nvPr/>
        </p:nvSpPr>
        <p:spPr>
          <a:xfrm>
            <a:off x="2425217" y="3427185"/>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56" name="TextBox 55"/>
          <p:cNvSpPr txBox="1"/>
          <p:nvPr/>
        </p:nvSpPr>
        <p:spPr>
          <a:xfrm>
            <a:off x="3306507" y="3103186"/>
            <a:ext cx="95154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 Importer</a:t>
            </a:r>
          </a:p>
        </p:txBody>
      </p:sp>
      <p:sp>
        <p:nvSpPr>
          <p:cNvPr id="61" name="TextBox 60"/>
          <p:cNvSpPr txBox="1"/>
          <p:nvPr/>
        </p:nvSpPr>
        <p:spPr>
          <a:xfrm>
            <a:off x="4038600" y="3882795"/>
            <a:ext cx="95154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a:t>
            </a:r>
            <a:r>
              <a:rPr kumimoji="0" lang="en-US" sz="1000" b="0" i="0" u="none" strike="noStrike" cap="none" spc="0" normalizeH="0" dirty="0">
                <a:ln>
                  <a:noFill/>
                </a:ln>
                <a:solidFill>
                  <a:srgbClr val="000000"/>
                </a:solidFill>
                <a:effectLst/>
                <a:uFillTx/>
                <a:latin typeface="+mn-lt"/>
                <a:ea typeface="+mn-ea"/>
                <a:cs typeface="+mn-cs"/>
                <a:sym typeface="Calibri"/>
              </a:rPr>
              <a:t> Importer</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39" name="Straight Arrow Connector 38"/>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42" name="Straight Connector 41"/>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43" name="Straight Arrow Connector 42"/>
          <p:cNvCxnSpPr/>
          <p:nvPr/>
        </p:nvCxnSpPr>
        <p:spPr>
          <a:xfrm flipV="1">
            <a:off x="673100" y="138430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50" name="TextBox 49"/>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Importer</a:t>
            </a:r>
          </a:p>
        </p:txBody>
      </p:sp>
      <p:sp>
        <p:nvSpPr>
          <p:cNvPr id="52" name="Oval 51"/>
          <p:cNvSpPr/>
          <p:nvPr/>
        </p:nvSpPr>
        <p:spPr>
          <a:xfrm>
            <a:off x="7723112" y="1684098"/>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54" name="TextBox 53"/>
          <p:cNvSpPr txBox="1"/>
          <p:nvPr/>
        </p:nvSpPr>
        <p:spPr>
          <a:xfrm>
            <a:off x="7137400" y="2017541"/>
            <a:ext cx="3616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Clear</a:t>
            </a:r>
          </a:p>
        </p:txBody>
      </p:sp>
      <p:cxnSp>
        <p:nvCxnSpPr>
          <p:cNvPr id="72" name="Straight Connector 71"/>
          <p:cNvCxnSpPr/>
          <p:nvPr/>
        </p:nvCxnSpPr>
        <p:spPr>
          <a:xfrm>
            <a:off x="7308535" y="1108771"/>
            <a:ext cx="0" cy="4885629"/>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sp>
        <p:nvSpPr>
          <p:cNvPr id="77" name="TextBox 76"/>
          <p:cNvSpPr txBox="1"/>
          <p:nvPr/>
        </p:nvSpPr>
        <p:spPr>
          <a:xfrm>
            <a:off x="1510817" y="2703078"/>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57" name="Straight Arrow Connector 56"/>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8" name="Straight Arrow Connector 57"/>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59" name="Straight Arrow Connector 58"/>
          <p:cNvCxnSpPr/>
          <p:nvPr/>
        </p:nvCxnSpPr>
        <p:spPr>
          <a:xfrm>
            <a:off x="6972300" y="1971513"/>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49" name="Elbow Connector 48"/>
          <p:cNvCxnSpPr/>
          <p:nvPr/>
        </p:nvCxnSpPr>
        <p:spPr>
          <a:xfrm rot="10800000">
            <a:off x="1300535" y="2204554"/>
            <a:ext cx="1137382" cy="818046"/>
          </a:xfrm>
          <a:prstGeom prst="bentConnector2">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60" name="Elbow Connector 59"/>
          <p:cNvCxnSpPr/>
          <p:nvPr/>
        </p:nvCxnSpPr>
        <p:spPr>
          <a:xfrm rot="10800000">
            <a:off x="1313235" y="3022602"/>
            <a:ext cx="2890543" cy="655479"/>
          </a:xfrm>
          <a:prstGeom prst="bentConnector3">
            <a:avLst>
              <a:gd name="adj1" fmla="val 100527"/>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70" name="Elbow Connector 69"/>
          <p:cNvCxnSpPr/>
          <p:nvPr/>
        </p:nvCxnSpPr>
        <p:spPr>
          <a:xfrm rot="10800000">
            <a:off x="1313236" y="3632204"/>
            <a:ext cx="4656524" cy="502091"/>
          </a:xfrm>
          <a:prstGeom prst="bentConnector3">
            <a:avLst>
              <a:gd name="adj1" fmla="val 100183"/>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78" name="Straight Connector 77"/>
          <p:cNvCxnSpPr/>
          <p:nvPr/>
        </p:nvCxnSpPr>
        <p:spPr>
          <a:xfrm>
            <a:off x="8826500" y="1221717"/>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9" name="Straight Connector 78"/>
          <p:cNvCxnSpPr/>
          <p:nvPr/>
        </p:nvCxnSpPr>
        <p:spPr>
          <a:xfrm>
            <a:off x="5334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84" name="Straight Connector 83"/>
          <p:cNvCxnSpPr/>
          <p:nvPr/>
        </p:nvCxnSpPr>
        <p:spPr>
          <a:xfrm>
            <a:off x="527139" y="46482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86" name="Straight Connector 85"/>
          <p:cNvCxnSpPr/>
          <p:nvPr/>
        </p:nvCxnSpPr>
        <p:spPr>
          <a:xfrm>
            <a:off x="527139" y="1120965"/>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87" name="Oval 86"/>
          <p:cNvSpPr/>
          <p:nvPr/>
        </p:nvSpPr>
        <p:spPr>
          <a:xfrm>
            <a:off x="902343" y="51574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88" name="Oval 87"/>
          <p:cNvSpPr/>
          <p:nvPr/>
        </p:nvSpPr>
        <p:spPr>
          <a:xfrm>
            <a:off x="7699675" y="51574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ACTIVE</a:t>
            </a:r>
          </a:p>
          <a:p>
            <a:endParaRPr lang="en-US" sz="800" dirty="0">
              <a:solidFill>
                <a:srgbClr val="000000"/>
              </a:solidFill>
            </a:endParaRPr>
          </a:p>
        </p:txBody>
      </p:sp>
      <p:sp>
        <p:nvSpPr>
          <p:cNvPr id="89" name="Oval 88"/>
          <p:cNvSpPr/>
          <p:nvPr/>
        </p:nvSpPr>
        <p:spPr>
          <a:xfrm>
            <a:off x="4229805" y="5132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Pending</a:t>
            </a:r>
          </a:p>
          <a:p>
            <a:endParaRPr lang="en-US" sz="800" dirty="0">
              <a:solidFill>
                <a:srgbClr val="000000"/>
              </a:solidFill>
            </a:endParaRPr>
          </a:p>
        </p:txBody>
      </p:sp>
      <p:cxnSp>
        <p:nvCxnSpPr>
          <p:cNvPr id="98" name="Straight Connector 97"/>
          <p:cNvCxnSpPr/>
          <p:nvPr/>
        </p:nvCxnSpPr>
        <p:spPr>
          <a:xfrm>
            <a:off x="527139" y="5981700"/>
            <a:ext cx="8299361"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02" name="Straight Arrow Connector 101"/>
          <p:cNvCxnSpPr/>
          <p:nvPr/>
        </p:nvCxnSpPr>
        <p:spPr>
          <a:xfrm>
            <a:off x="1842143" y="5489687"/>
            <a:ext cx="21964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04" name="Straight Arrow Connector 103"/>
          <p:cNvCxnSpPr/>
          <p:nvPr/>
        </p:nvCxnSpPr>
        <p:spPr>
          <a:xfrm>
            <a:off x="5294926" y="5489687"/>
            <a:ext cx="2196457"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05" name="Line Callout 1 104"/>
          <p:cNvSpPr/>
          <p:nvPr/>
        </p:nvSpPr>
        <p:spPr>
          <a:xfrm>
            <a:off x="9931400" y="2409240"/>
            <a:ext cx="1371600" cy="1200327"/>
          </a:xfrm>
          <a:prstGeom prst="borderCallout1">
            <a:avLst>
              <a:gd name="adj1" fmla="val 18750"/>
              <a:gd name="adj2" fmla="val -8333"/>
              <a:gd name="adj3" fmla="val 35800"/>
              <a:gd name="adj4" fmla="val -7907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Consignment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7" name="Line Callout 1 106"/>
          <p:cNvSpPr/>
          <p:nvPr/>
        </p:nvSpPr>
        <p:spPr>
          <a:xfrm>
            <a:off x="9931400" y="4916112"/>
            <a:ext cx="1371600" cy="923328"/>
          </a:xfrm>
          <a:prstGeom prst="borderCallout1">
            <a:avLst>
              <a:gd name="adj1" fmla="val 18750"/>
              <a:gd name="adj2" fmla="val -8333"/>
              <a:gd name="adj3" fmla="val 35800"/>
              <a:gd name="adj4" fmla="val -7907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Device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6750051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858603209"/>
              </p:ext>
            </p:extLst>
          </p:nvPr>
        </p:nvGraphicFramePr>
        <p:xfrm>
          <a:off x="461963" y="1245130"/>
          <a:ext cx="11242675" cy="4806950"/>
        </p:xfrm>
        <a:graphic>
          <a:graphicData uri="http://schemas.openxmlformats.org/presentationml/2006/ole">
            <mc:AlternateContent xmlns:mc="http://schemas.openxmlformats.org/markup-compatibility/2006">
              <mc:Choice xmlns:v="urn:schemas-microsoft-com:vml" Requires="v">
                <p:oleObj name="Document" r:id="rId2" imgW="9046937" imgH="3868626" progId="Word.Document.12">
                  <p:embed/>
                </p:oleObj>
              </mc:Choice>
              <mc:Fallback>
                <p:oleObj name="Document" r:id="rId2" imgW="9046937" imgH="3868626" progId="Word.Document.12">
                  <p:embed/>
                  <p:pic>
                    <p:nvPicPr>
                      <p:cNvPr id="0" name=""/>
                      <p:cNvPicPr/>
                      <p:nvPr/>
                    </p:nvPicPr>
                    <p:blipFill>
                      <a:blip r:embed="rId3"/>
                      <a:stretch>
                        <a:fillRect/>
                      </a:stretch>
                    </p:blipFill>
                    <p:spPr>
                      <a:xfrm>
                        <a:off x="461963" y="1245130"/>
                        <a:ext cx="11242675" cy="4806950"/>
                      </a:xfrm>
                      <a:prstGeom prst="rect">
                        <a:avLst/>
                      </a:prstGeom>
                    </p:spPr>
                  </p:pic>
                </p:oleObj>
              </mc:Fallback>
            </mc:AlternateContent>
          </a:graphicData>
        </a:graphic>
      </p:graphicFrame>
    </p:spTree>
    <p:extLst>
      <p:ext uri="{BB962C8B-B14F-4D97-AF65-F5344CB8AC3E}">
        <p14:creationId xmlns:p14="http://schemas.microsoft.com/office/powerpoint/2010/main" val="298065616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800" y="1345674"/>
            <a:ext cx="6096000" cy="4524315"/>
          </a:xfrm>
          <a:prstGeom prst="rect">
            <a:avLst/>
          </a:prstGeom>
        </p:spPr>
        <p:txBody>
          <a:bodyPr>
            <a:spAutoFit/>
          </a:bodyPr>
          <a:lstStyle/>
          <a:p>
            <a:pPr marL="342900" lvl="1" indent="-342900">
              <a:buFont typeface="Arial"/>
              <a:buChar char="•"/>
            </a:pPr>
            <a:r>
              <a:rPr lang="en-US" sz="2400" dirty="0"/>
              <a:t>View All Consignment</a:t>
            </a:r>
          </a:p>
          <a:p>
            <a:pPr marL="342900" lvl="1" indent="-342900">
              <a:buFont typeface="Arial"/>
              <a:buChar char="•"/>
            </a:pPr>
            <a:r>
              <a:rPr lang="en-US" sz="2400" dirty="0"/>
              <a:t>View A Consignment</a:t>
            </a:r>
          </a:p>
          <a:p>
            <a:pPr marL="342900" lvl="1" indent="-342900">
              <a:buFont typeface="Arial"/>
              <a:buChar char="•"/>
            </a:pPr>
            <a:r>
              <a:rPr lang="en-US" sz="2400" dirty="0"/>
              <a:t>Register Consignment</a:t>
            </a:r>
          </a:p>
          <a:p>
            <a:pPr marL="342900" lvl="1" indent="-342900">
              <a:buFont typeface="Arial"/>
              <a:buChar char="•"/>
            </a:pPr>
            <a:r>
              <a:rPr lang="en-US" sz="2400" dirty="0"/>
              <a:t>Withdraw Consignment</a:t>
            </a:r>
          </a:p>
          <a:p>
            <a:pPr marL="342900" lvl="1" indent="-342900">
              <a:buFont typeface="Arial"/>
              <a:buChar char="•"/>
            </a:pPr>
            <a:r>
              <a:rPr lang="en-US" sz="2400" dirty="0"/>
              <a:t>Edit Consignment</a:t>
            </a:r>
          </a:p>
          <a:p>
            <a:pPr marL="342900" lvl="1" indent="-342900">
              <a:buFont typeface="Arial"/>
              <a:buChar char="•"/>
            </a:pPr>
            <a:r>
              <a:rPr lang="en-US" sz="2400" dirty="0"/>
              <a:t>View Consignment</a:t>
            </a:r>
          </a:p>
          <a:p>
            <a:pPr marL="342900" lvl="1" indent="-342900">
              <a:buFont typeface="Arial"/>
              <a:buChar char="•"/>
            </a:pPr>
            <a:r>
              <a:rPr lang="en-US" sz="2400" dirty="0"/>
              <a:t>Approve Consignment</a:t>
            </a:r>
          </a:p>
          <a:p>
            <a:pPr marL="342900" lvl="1" indent="-342900">
              <a:buFont typeface="Arial"/>
              <a:buChar char="•"/>
            </a:pPr>
            <a:r>
              <a:rPr lang="en-US" sz="2400" dirty="0"/>
              <a:t>Reject consignment</a:t>
            </a:r>
          </a:p>
          <a:p>
            <a:pPr marL="342900" lvl="1" indent="-342900">
              <a:buFont typeface="Arial"/>
              <a:buChar char="•"/>
            </a:pPr>
            <a:r>
              <a:rPr lang="en-US" sz="2400" dirty="0"/>
              <a:t>Clear Consignment</a:t>
            </a:r>
          </a:p>
          <a:p>
            <a:pPr marL="342900" lvl="1" indent="-342900">
              <a:buFont typeface="Arial"/>
              <a:buChar char="•"/>
            </a:pPr>
            <a:r>
              <a:rPr lang="en-US" sz="2400" dirty="0"/>
              <a:t>History of Consignment</a:t>
            </a:r>
          </a:p>
          <a:p>
            <a:pPr marL="342900" lvl="1" indent="-342900">
              <a:buFont typeface="Arial"/>
              <a:buChar char="•"/>
            </a:pPr>
            <a:endParaRPr lang="en-US" sz="2400" dirty="0"/>
          </a:p>
          <a:p>
            <a:pPr marL="342900" lvl="1" indent="-342900">
              <a:buFont typeface="Arial"/>
              <a:buChar char="•"/>
            </a:pPr>
            <a:endParaRPr lang="en-US" sz="2400" dirty="0"/>
          </a:p>
        </p:txBody>
      </p:sp>
    </p:spTree>
    <p:extLst>
      <p:ext uri="{BB962C8B-B14F-4D97-AF65-F5344CB8AC3E}">
        <p14:creationId xmlns:p14="http://schemas.microsoft.com/office/powerpoint/2010/main" val="247742422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503957554"/>
              </p:ext>
            </p:extLst>
          </p:nvPr>
        </p:nvGraphicFramePr>
        <p:xfrm>
          <a:off x="700088" y="1128713"/>
          <a:ext cx="9731375" cy="5626100"/>
        </p:xfrm>
        <a:graphic>
          <a:graphicData uri="http://schemas.openxmlformats.org/presentationml/2006/ole">
            <mc:AlternateContent xmlns:mc="http://schemas.openxmlformats.org/markup-compatibility/2006">
              <mc:Choice xmlns:v="urn:schemas-microsoft-com:vml" Requires="v">
                <p:oleObj name="Document" r:id="rId2" imgW="5516652" imgH="3190897" progId="Word.Document.12">
                  <p:embed/>
                </p:oleObj>
              </mc:Choice>
              <mc:Fallback>
                <p:oleObj name="Document" r:id="rId2" imgW="5516652" imgH="3190897" progId="Word.Document.12">
                  <p:embed/>
                  <p:pic>
                    <p:nvPicPr>
                      <p:cNvPr id="0" name=""/>
                      <p:cNvPicPr/>
                      <p:nvPr/>
                    </p:nvPicPr>
                    <p:blipFill>
                      <a:blip r:embed="rId3"/>
                      <a:stretch>
                        <a:fillRect/>
                      </a:stretch>
                    </p:blipFill>
                    <p:spPr>
                      <a:xfrm>
                        <a:off x="700088" y="1128713"/>
                        <a:ext cx="9731375" cy="5626100"/>
                      </a:xfrm>
                      <a:prstGeom prst="rect">
                        <a:avLst/>
                      </a:prstGeom>
                    </p:spPr>
                  </p:pic>
                </p:oleObj>
              </mc:Fallback>
            </mc:AlternateContent>
          </a:graphicData>
        </a:graphic>
      </p:graphicFrame>
    </p:spTree>
    <p:extLst>
      <p:ext uri="{BB962C8B-B14F-4D97-AF65-F5344CB8AC3E}">
        <p14:creationId xmlns:p14="http://schemas.microsoft.com/office/powerpoint/2010/main" val="360580327"/>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22696</TotalTime>
  <Words>2159</Words>
  <Application>Microsoft Office PowerPoint</Application>
  <PresentationFormat>Widescreen</PresentationFormat>
  <Paragraphs>346</Paragraphs>
  <Slides>38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4" baseType="lpstr">
      <vt:lpstr>Arial</vt:lpstr>
      <vt:lpstr>Calibri</vt:lpstr>
      <vt:lpstr>Calibri Light</vt:lpstr>
      <vt:lpstr>Wingdings</vt:lpstr>
      <vt:lpstr>White Theme</vt:lpstr>
      <vt:lpstr>Document</vt:lpstr>
      <vt:lpstr>CEIR   Consignment Feature -Training Manual</vt:lpstr>
      <vt:lpstr>PowerPoint Presentation</vt:lpstr>
      <vt:lpstr>Feature Overview</vt:lpstr>
      <vt:lpstr>Feature Impact</vt:lpstr>
      <vt:lpstr>Stakeholder Overview</vt:lpstr>
      <vt:lpstr>State Transition – Overview - Consignment</vt:lpstr>
      <vt:lpstr>State Transition - Overview</vt:lpstr>
      <vt:lpstr>UI – Overview - Feature</vt:lpstr>
      <vt:lpstr>UI – Overview - Feature</vt:lpstr>
      <vt:lpstr>View All Consignment</vt:lpstr>
      <vt:lpstr>Action List</vt:lpstr>
      <vt:lpstr>Actions Enabled/ Disabled for Importer </vt:lpstr>
      <vt:lpstr>CEIR Admin Portal</vt:lpstr>
      <vt:lpstr>CEIR Admin Portal (contd.)</vt:lpstr>
      <vt:lpstr>Custom Portal</vt:lpstr>
      <vt:lpstr>Custom Portal (Contd.)</vt:lpstr>
      <vt:lpstr>Consignment Flow</vt:lpstr>
      <vt:lpstr>Consignment Flow ( contd..)</vt:lpstr>
      <vt:lpstr>Email samples</vt:lpstr>
      <vt:lpstr>Register Consignment</vt:lpstr>
      <vt:lpstr>Edit Consignment</vt:lpstr>
      <vt:lpstr>View Consignment</vt:lpstr>
      <vt:lpstr>System Processing</vt:lpstr>
      <vt:lpstr>Consignment Withdrawn By Importer</vt:lpstr>
      <vt:lpstr>Consignment Approved by CEIR Admin</vt:lpstr>
      <vt:lpstr>Consignment Rejected by CEIR Admin</vt:lpstr>
      <vt:lpstr>Consignment Withdrawn By CEIR Admin</vt:lpstr>
      <vt:lpstr>Consignment cleared by Custom</vt:lpstr>
      <vt:lpstr>Consignment cleared by Custom ( Type Approval) </vt:lpstr>
      <vt:lpstr>Consignment Rejected by Custom</vt:lpstr>
      <vt:lpstr>Filter Consignments</vt:lpstr>
      <vt:lpstr>Export Consignments</vt:lpstr>
      <vt:lpstr>Sorting of data </vt:lpstr>
      <vt:lpstr>Policy </vt:lpstr>
      <vt:lpstr>What next after Approval of Consignment?</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gaurav</cp:lastModifiedBy>
  <cp:revision>522</cp:revision>
  <dcterms:created xsi:type="dcterms:W3CDTF">2019-04-20T15:44:52Z</dcterms:created>
  <dcterms:modified xsi:type="dcterms:W3CDTF">2021-04-14T16:49:12Z</dcterms:modified>
</cp:coreProperties>
</file>