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24"/>
  </p:notesMasterIdLst>
  <p:sldIdLst>
    <p:sldId id="327" r:id="rId2"/>
    <p:sldId id="328" r:id="rId3"/>
    <p:sldId id="307" r:id="rId4"/>
    <p:sldId id="362" r:id="rId5"/>
    <p:sldId id="301" r:id="rId6"/>
    <p:sldId id="368" r:id="rId7"/>
    <p:sldId id="363" r:id="rId8"/>
    <p:sldId id="377" r:id="rId9"/>
    <p:sldId id="364" r:id="rId10"/>
    <p:sldId id="373" r:id="rId11"/>
    <p:sldId id="379" r:id="rId12"/>
    <p:sldId id="380" r:id="rId13"/>
    <p:sldId id="365" r:id="rId14"/>
    <p:sldId id="366" r:id="rId15"/>
    <p:sldId id="382" r:id="rId16"/>
    <p:sldId id="374" r:id="rId17"/>
    <p:sldId id="383" r:id="rId18"/>
    <p:sldId id="375" r:id="rId19"/>
    <p:sldId id="367" r:id="rId20"/>
    <p:sldId id="372" r:id="rId21"/>
    <p:sldId id="371" r:id="rId22"/>
    <p:sldId id="28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8B6"/>
    <a:srgbClr val="1A47C5"/>
    <a:srgbClr val="1B47B6"/>
    <a:srgbClr val="4B1FBF"/>
    <a:srgbClr val="8606B6"/>
    <a:srgbClr val="6440C3"/>
    <a:srgbClr val="A98AFF"/>
    <a:srgbClr val="FFFFFF"/>
    <a:srgbClr val="C2B1EF"/>
    <a:srgbClr val="AC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45" autoAdjust="0"/>
    <p:restoredTop sz="86436"/>
  </p:normalViewPr>
  <p:slideViewPr>
    <p:cSldViewPr snapToGrid="0" snapToObjects="1">
      <p:cViewPr varScale="1">
        <p:scale>
          <a:sx n="109" d="100"/>
          <a:sy n="109" d="100"/>
        </p:scale>
        <p:origin x="870"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840"/>
    </p:cViewPr>
  </p:sorterViewPr>
  <p:notesViewPr>
    <p:cSldViewPr snapToGrid="0" snapToObjects="1">
      <p:cViewPr varScale="1">
        <p:scale>
          <a:sx n="119" d="100"/>
          <a:sy n="119" d="100"/>
        </p:scale>
        <p:origin x="29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0" name="Shape 30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392897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26 May 2021</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305973466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Blank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FEE61D0-22FD-F144-9C72-2BF46C79D28F}"/>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a:extLst>
              <a:ext uri="{FF2B5EF4-FFF2-40B4-BE49-F238E27FC236}">
                <a16:creationId xmlns:a16="http://schemas.microsoft.com/office/drawing/2014/main" id="{62C6BBF0-7BBA-4B4D-A30C-4B11EF13D8F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4" name="Oval 23">
            <a:extLst>
              <a:ext uri="{FF2B5EF4-FFF2-40B4-BE49-F238E27FC236}">
                <a16:creationId xmlns:a16="http://schemas.microsoft.com/office/drawing/2014/main" id="{1A4630F0-C9FC-AE42-A7D6-C7006ED0963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B4EC4B4C-D11E-EA4F-9B19-1BAAA5399636}"/>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B052DFF-E61F-1E45-8C89-CC54A6F29C95}"/>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1E4BBF58-ED40-9546-82AA-F2152073AF8E}"/>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TextBox 27">
            <a:extLst>
              <a:ext uri="{FF2B5EF4-FFF2-40B4-BE49-F238E27FC236}">
                <a16:creationId xmlns:a16="http://schemas.microsoft.com/office/drawing/2014/main" id="{94FC568B-2F3D-DE4C-A657-7F982D14B4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29" name="Oval 28">
            <a:extLst>
              <a:ext uri="{FF2B5EF4-FFF2-40B4-BE49-F238E27FC236}">
                <a16:creationId xmlns:a16="http://schemas.microsoft.com/office/drawing/2014/main" id="{E2461216-0A32-494A-8AEE-F1744A2C2977}"/>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TextBox 29">
            <a:extLst>
              <a:ext uri="{FF2B5EF4-FFF2-40B4-BE49-F238E27FC236}">
                <a16:creationId xmlns:a16="http://schemas.microsoft.com/office/drawing/2014/main" id="{3B462CF0-BAC6-924C-92D2-9F0777401529}"/>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1" name="TextBox 30">
            <a:extLst>
              <a:ext uri="{FF2B5EF4-FFF2-40B4-BE49-F238E27FC236}">
                <a16:creationId xmlns:a16="http://schemas.microsoft.com/office/drawing/2014/main" id="{D81AA3AE-229E-FB45-B815-22EFA3FA1EF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4" name="Slide Number">
            <a:extLst>
              <a:ext uri="{FF2B5EF4-FFF2-40B4-BE49-F238E27FC236}">
                <a16:creationId xmlns:a16="http://schemas.microsoft.com/office/drawing/2014/main" id="{85A08613-DB98-8748-B9E4-4B3F245C6BBB}"/>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5" name="Footer Placeholder 4">
            <a:extLst>
              <a:ext uri="{FF2B5EF4-FFF2-40B4-BE49-F238E27FC236}">
                <a16:creationId xmlns:a16="http://schemas.microsoft.com/office/drawing/2014/main" id="{855F79A0-567B-A849-A947-8A09296B292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193457704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14228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45120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lin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808054-F6A8-944C-B278-21B7816A84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
        <p:nvSpPr>
          <p:cNvPr id="4" name="Title 3">
            <a:extLst>
              <a:ext uri="{FF2B5EF4-FFF2-40B4-BE49-F238E27FC236}">
                <a16:creationId xmlns:a16="http://schemas.microsoft.com/office/drawing/2014/main" id="{D5C0545F-2DC0-AD4C-8EEE-A6BCC558EB6B}"/>
              </a:ext>
            </a:extLst>
          </p:cNvPr>
          <p:cNvSpPr>
            <a:spLocks noGrp="1"/>
          </p:cNvSpPr>
          <p:nvPr>
            <p:ph type="title"/>
          </p:nvPr>
        </p:nvSpPr>
        <p:spPr>
          <a:xfrm>
            <a:off x="746671" y="549105"/>
            <a:ext cx="5589735" cy="1508126"/>
          </a:xfrm>
          <a:prstGeom prst="rect">
            <a:avLst/>
          </a:prstGeom>
        </p:spPr>
        <p:txBody>
          <a:bodyPr/>
          <a:lstStyle>
            <a:lvl1pPr algn="l">
              <a:defRPr sz="4800" b="1">
                <a:solidFill>
                  <a:schemeClr val="tx1">
                    <a:lumMod val="85000"/>
                    <a:lumOff val="15000"/>
                  </a:schemeClr>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24FB559D-C1CE-8747-8028-6E91AC21ED4A}"/>
              </a:ext>
            </a:extLst>
          </p:cNvPr>
          <p:cNvSpPr>
            <a:spLocks noGrp="1"/>
          </p:cNvSpPr>
          <p:nvPr>
            <p:ph type="body" sz="quarter" idx="10"/>
          </p:nvPr>
        </p:nvSpPr>
        <p:spPr>
          <a:xfrm>
            <a:off x="716214" y="2569639"/>
            <a:ext cx="5620192" cy="2819400"/>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16" name="Oval 15">
            <a:extLst>
              <a:ext uri="{FF2B5EF4-FFF2-40B4-BE49-F238E27FC236}">
                <a16:creationId xmlns:a16="http://schemas.microsoft.com/office/drawing/2014/main" id="{2161CA03-F831-9A42-BF8D-F5030C57A577}"/>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59C311CC-746C-5C46-89B4-F9CE6A041F6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A5B99CD3-B95E-F840-8F3D-AB25A49BDC62}"/>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D7CD11A5-EDD9-414D-B306-B9D1B117AEB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D8A6C9D4-8C2A-4640-9716-2730F8FF2E9E}"/>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D093E14-BD23-0340-992F-1DF17F14108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FA28637D-C818-6546-AB2C-45324A86CAF9}"/>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CBF5E8B9-B337-BE44-854D-3F30AE8FBB9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D86D418E-93D7-2244-8F5D-AC4BBD0618E3}"/>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8FD7F25D-6D0F-2A4F-AE75-3F187AD1802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0" name="Footer Placeholder 4">
            <a:extLst>
              <a:ext uri="{FF2B5EF4-FFF2-40B4-BE49-F238E27FC236}">
                <a16:creationId xmlns:a16="http://schemas.microsoft.com/office/drawing/2014/main" id="{15D04E4D-5087-D544-8EBB-71674727E0D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D770E198-EE0F-2449-B311-8220C7AF111B}"/>
              </a:ext>
            </a:extLst>
          </p:cNvPr>
          <p:cNvSpPr>
            <a:spLocks noGrp="1"/>
          </p:cNvSpPr>
          <p:nvPr>
            <p:ph type="pic" sz="quarter" idx="11"/>
          </p:nvPr>
        </p:nvSpPr>
        <p:spPr>
          <a:xfrm>
            <a:off x="6518618" y="469958"/>
            <a:ext cx="5159165" cy="7435199"/>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106573975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in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15" name="Picture Placeholder 4">
            <a:extLst>
              <a:ext uri="{FF2B5EF4-FFF2-40B4-BE49-F238E27FC236}">
                <a16:creationId xmlns:a16="http://schemas.microsoft.com/office/drawing/2014/main" id="{51FDC2C6-A8FE-6746-A135-C26E230B9948}"/>
              </a:ext>
            </a:extLst>
          </p:cNvPr>
          <p:cNvSpPr>
            <a:spLocks noGrp="1"/>
          </p:cNvSpPr>
          <p:nvPr>
            <p:ph type="pic" sz="quarter" idx="11"/>
          </p:nvPr>
        </p:nvSpPr>
        <p:spPr>
          <a:xfrm>
            <a:off x="7219950" y="963290"/>
            <a:ext cx="3421832" cy="4931420"/>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18" name="Title 4">
            <a:extLst>
              <a:ext uri="{FF2B5EF4-FFF2-40B4-BE49-F238E27FC236}">
                <a16:creationId xmlns:a16="http://schemas.microsoft.com/office/drawing/2014/main" id="{24A394E3-CEF4-434E-B8BA-A7752FE2FE1A}"/>
              </a:ext>
            </a:extLst>
          </p:cNvPr>
          <p:cNvSpPr>
            <a:spLocks noGrp="1"/>
          </p:cNvSpPr>
          <p:nvPr>
            <p:ph type="title" hasCustomPrompt="1"/>
          </p:nvPr>
        </p:nvSpPr>
        <p:spPr>
          <a:xfrm>
            <a:off x="628967" y="2040510"/>
            <a:ext cx="6289780" cy="2814411"/>
          </a:xfrm>
          <a:prstGeom prst="rect">
            <a:avLst/>
          </a:prstGeom>
        </p:spPr>
        <p:txBody>
          <a:bodyPr/>
          <a:lstStyle>
            <a:lvl1pPr algn="r">
              <a:defRPr sz="5400" b="0">
                <a:solidFill>
                  <a:schemeClr val="tx1">
                    <a:lumMod val="85000"/>
                    <a:lumOff val="15000"/>
                  </a:schemeClr>
                </a:solidFill>
              </a:defRPr>
            </a:lvl1pPr>
          </a:lstStyle>
          <a:p>
            <a:r>
              <a:rPr lang="en-US" dirty="0"/>
              <a:t>Section Heading</a:t>
            </a:r>
          </a:p>
        </p:txBody>
      </p:sp>
    </p:spTree>
    <p:extLst>
      <p:ext uri="{BB962C8B-B14F-4D97-AF65-F5344CB8AC3E}">
        <p14:creationId xmlns:p14="http://schemas.microsoft.com/office/powerpoint/2010/main" val="411143971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785061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mp; no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36000252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8275199-1176-234D-B686-65D73C4BE20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241" y="0"/>
            <a:ext cx="1809906" cy="2057231"/>
          </a:xfrm>
          <a:prstGeom prst="rect">
            <a:avLst/>
          </a:prstGeom>
        </p:spPr>
      </p:pic>
      <p:sp>
        <p:nvSpPr>
          <p:cNvPr id="24" name="Title 1">
            <a:extLst>
              <a:ext uri="{FF2B5EF4-FFF2-40B4-BE49-F238E27FC236}">
                <a16:creationId xmlns:a16="http://schemas.microsoft.com/office/drawing/2014/main" id="{0B403B51-449A-F04D-8120-455AD1309D04}"/>
              </a:ext>
            </a:extLst>
          </p:cNvPr>
          <p:cNvSpPr>
            <a:spLocks noGrp="1"/>
          </p:cNvSpPr>
          <p:nvPr>
            <p:ph type="title"/>
          </p:nvPr>
        </p:nvSpPr>
        <p:spPr>
          <a:xfrm>
            <a:off x="385192" y="125608"/>
            <a:ext cx="9161579" cy="800554"/>
          </a:xfrm>
          <a:prstGeom prst="rect">
            <a:avLst/>
          </a:prstGeom>
        </p:spPr>
        <p:txBody>
          <a:bodyPr/>
          <a:lstStyle>
            <a:lvl1pPr>
              <a:defRPr sz="3200"/>
            </a:lvl1pPr>
          </a:lstStyle>
          <a:p>
            <a:r>
              <a:rPr lang="en-US"/>
              <a:t>Click to edit Master title style</a:t>
            </a:r>
            <a:endParaRPr lang="en-US" dirty="0"/>
          </a:p>
        </p:txBody>
      </p:sp>
      <p:sp>
        <p:nvSpPr>
          <p:cNvPr id="14" name="Content Placeholder 3">
            <a:extLst>
              <a:ext uri="{FF2B5EF4-FFF2-40B4-BE49-F238E27FC236}">
                <a16:creationId xmlns:a16="http://schemas.microsoft.com/office/drawing/2014/main" id="{780518AC-5284-4348-BFA3-EB2E7703C6E7}"/>
              </a:ext>
            </a:extLst>
          </p:cNvPr>
          <p:cNvSpPr>
            <a:spLocks noGrp="1"/>
          </p:cNvSpPr>
          <p:nvPr>
            <p:ph sz="half" idx="2"/>
          </p:nvPr>
        </p:nvSpPr>
        <p:spPr>
          <a:xfrm>
            <a:off x="6187415"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93CBE094-E58C-9C48-933C-D84E2D9153F7}"/>
              </a:ext>
            </a:extLst>
          </p:cNvPr>
          <p:cNvSpPr>
            <a:spLocks noGrp="1"/>
          </p:cNvSpPr>
          <p:nvPr>
            <p:ph sz="half" idx="10"/>
          </p:nvPr>
        </p:nvSpPr>
        <p:spPr>
          <a:xfrm>
            <a:off x="695760"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E64AE565-3152-D84D-A473-D02463E77880}"/>
              </a:ext>
            </a:extLst>
          </p:cNvPr>
          <p:cNvSpPr txBox="1">
            <a:spLocks/>
          </p:cNvSpPr>
          <p:nvPr userDrawn="1"/>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a:t>
            </a:fld>
            <a:endParaRPr lang="en-IN" dirty="0"/>
          </a:p>
        </p:txBody>
      </p:sp>
      <p:sp>
        <p:nvSpPr>
          <p:cNvPr id="18" name="Oval 17">
            <a:extLst>
              <a:ext uri="{FF2B5EF4-FFF2-40B4-BE49-F238E27FC236}">
                <a16:creationId xmlns:a16="http://schemas.microsoft.com/office/drawing/2014/main" id="{9908D209-98BF-2A4B-8298-8ECBD9E9DA5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EB6C49EE-74EB-734C-ADC5-B157448EAC83}"/>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92A4171B-28D4-784C-BD71-4A2D84F793E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 name="Oval 20">
            <a:extLst>
              <a:ext uri="{FF2B5EF4-FFF2-40B4-BE49-F238E27FC236}">
                <a16:creationId xmlns:a16="http://schemas.microsoft.com/office/drawing/2014/main" id="{B778F22A-8EA5-CB4E-A80D-9B523B637ADF}"/>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a:extLst>
              <a:ext uri="{FF2B5EF4-FFF2-40B4-BE49-F238E27FC236}">
                <a16:creationId xmlns:a16="http://schemas.microsoft.com/office/drawing/2014/main" id="{38298B80-281F-9B47-8E7B-22546316352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A738F259-801C-0A4D-BB5F-2913FC195DB0}"/>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05109AEC-F46C-9343-8876-241CA7F0CF01}"/>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6" name="Oval 35">
            <a:extLst>
              <a:ext uri="{FF2B5EF4-FFF2-40B4-BE49-F238E27FC236}">
                <a16:creationId xmlns:a16="http://schemas.microsoft.com/office/drawing/2014/main" id="{63965890-881F-0548-9AA6-6BEDB629FF4A}"/>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C8A682B1-016E-8448-9F6D-DA4F5A7FD212}"/>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8" name="TextBox 37">
            <a:extLst>
              <a:ext uri="{FF2B5EF4-FFF2-40B4-BE49-F238E27FC236}">
                <a16:creationId xmlns:a16="http://schemas.microsoft.com/office/drawing/2014/main" id="{AF073868-2303-4649-B151-B5A1C678C25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7" name="Footer Placeholder 4">
            <a:extLst>
              <a:ext uri="{FF2B5EF4-FFF2-40B4-BE49-F238E27FC236}">
                <a16:creationId xmlns:a16="http://schemas.microsoft.com/office/drawing/2014/main" id="{8E51ABC6-722D-AE40-BF6A-71179F5BF15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5" name="Rectangle">
            <a:extLst>
              <a:ext uri="{FF2B5EF4-FFF2-40B4-BE49-F238E27FC236}">
                <a16:creationId xmlns:a16="http://schemas.microsoft.com/office/drawing/2014/main" id="{5F1593E0-C9DB-A34D-A37F-5F91CD76862C}"/>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pic>
        <p:nvPicPr>
          <p:cNvPr id="28" name="Picture 27">
            <a:extLst>
              <a:ext uri="{FF2B5EF4-FFF2-40B4-BE49-F238E27FC236}">
                <a16:creationId xmlns:a16="http://schemas.microsoft.com/office/drawing/2014/main" id="{29A265A8-3ECE-064E-8900-221003CE633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350562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FD5DEF-8845-E346-A3B7-5EF31727D72E}"/>
              </a:ext>
            </a:extLst>
          </p:cNvPr>
          <p:cNvSpPr>
            <a:spLocks noGrp="1"/>
          </p:cNvSpPr>
          <p:nvPr>
            <p:ph type="pic" sz="quarter" idx="13"/>
          </p:nvPr>
        </p:nvSpPr>
        <p:spPr>
          <a:xfrm>
            <a:off x="5925312" y="0"/>
            <a:ext cx="6305119" cy="6884988"/>
          </a:xfrm>
          <a:solidFill>
            <a:schemeClr val="bg1">
              <a:lumMod val="50000"/>
            </a:schemeClr>
          </a:solidFill>
        </p:spPr>
        <p:txBody>
          <a:bodyPr/>
          <a:lstStyle>
            <a:lvl1pPr marL="0" indent="0">
              <a:buNone/>
              <a:defRPr>
                <a:noFill/>
              </a:defRPr>
            </a:lvl1pPr>
          </a:lstStyle>
          <a:p>
            <a:r>
              <a:rPr lang="en-US"/>
              <a:t>Click icon to add picture</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9" name="Title 1">
            <a:extLst>
              <a:ext uri="{FF2B5EF4-FFF2-40B4-BE49-F238E27FC236}">
                <a16:creationId xmlns:a16="http://schemas.microsoft.com/office/drawing/2014/main" id="{3E7C1AFB-42A8-7C43-8A0A-F4D5B06C7553}"/>
              </a:ext>
            </a:extLst>
          </p:cNvPr>
          <p:cNvSpPr>
            <a:spLocks noGrp="1"/>
          </p:cNvSpPr>
          <p:nvPr>
            <p:ph type="title"/>
          </p:nvPr>
        </p:nvSpPr>
        <p:spPr>
          <a:xfrm>
            <a:off x="609601" y="366047"/>
            <a:ext cx="4968240" cy="1508126"/>
          </a:xfrm>
          <a:prstGeom prst="rect">
            <a:avLst/>
          </a:prstGeo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995CB6CA-D25C-644C-9DDA-C9C031EB14CA}"/>
              </a:ext>
            </a:extLst>
          </p:cNvPr>
          <p:cNvSpPr>
            <a:spLocks noGrp="1"/>
          </p:cNvSpPr>
          <p:nvPr>
            <p:ph type="body" sz="quarter" idx="12"/>
          </p:nvPr>
        </p:nvSpPr>
        <p:spPr>
          <a:xfrm>
            <a:off x="609600" y="2198913"/>
            <a:ext cx="4968240" cy="4136799"/>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Oval 16">
            <a:extLst>
              <a:ext uri="{FF2B5EF4-FFF2-40B4-BE49-F238E27FC236}">
                <a16:creationId xmlns:a16="http://schemas.microsoft.com/office/drawing/2014/main" id="{823F7FCB-6635-8547-A913-042F71665ECE}"/>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84C5EAA-9890-6D4F-B6DD-06E08EC943C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BB514545-6D0C-734A-9600-67C80E4F962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1D795F89-F616-B045-A0F1-65C5B7C1C16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06854A1C-013F-CD42-A9D1-FDBB4C667153}"/>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09422DF1-0EFA-C742-BB28-AAF9C6054EA1}"/>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B78A4FCD-EC75-884E-AFE1-DE4786E9B4A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2" name="Oval 31">
            <a:extLst>
              <a:ext uri="{FF2B5EF4-FFF2-40B4-BE49-F238E27FC236}">
                <a16:creationId xmlns:a16="http://schemas.microsoft.com/office/drawing/2014/main" id="{E0ECCD77-613C-5543-B304-CB32BE0607B5}"/>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C93EA8AD-0425-A242-AD86-5A3F4710A1F8}"/>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4" name="TextBox 33">
            <a:extLst>
              <a:ext uri="{FF2B5EF4-FFF2-40B4-BE49-F238E27FC236}">
                <a16:creationId xmlns:a16="http://schemas.microsoft.com/office/drawing/2014/main" id="{F77D096F-E9B5-AA45-BCC4-A3F00ECC15DF}"/>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FCC531F1-94DC-5846-B783-81E4F7B3D18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1" name="Picture 20">
            <a:extLst>
              <a:ext uri="{FF2B5EF4-FFF2-40B4-BE49-F238E27FC236}">
                <a16:creationId xmlns:a16="http://schemas.microsoft.com/office/drawing/2014/main" id="{8A4F94BF-A772-AC48-B5A7-5FBACF8733E0}"/>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4" name="Picture 23">
            <a:extLst>
              <a:ext uri="{FF2B5EF4-FFF2-40B4-BE49-F238E27FC236}">
                <a16:creationId xmlns:a16="http://schemas.microsoft.com/office/drawing/2014/main" id="{B295EA3E-423D-EE4B-A1D4-2CC9DF1734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12264198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Top">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3" name="Picture Placeholder 2">
            <a:extLst>
              <a:ext uri="{FF2B5EF4-FFF2-40B4-BE49-F238E27FC236}">
                <a16:creationId xmlns:a16="http://schemas.microsoft.com/office/drawing/2014/main" id="{61E50E3B-71A1-7143-B226-BC52CDEF4081}"/>
              </a:ext>
            </a:extLst>
          </p:cNvPr>
          <p:cNvSpPr>
            <a:spLocks noGrp="1"/>
          </p:cNvSpPr>
          <p:nvPr>
            <p:ph type="pic" sz="quarter" idx="10"/>
          </p:nvPr>
        </p:nvSpPr>
        <p:spPr>
          <a:xfrm>
            <a:off x="-42430" y="0"/>
            <a:ext cx="12230432" cy="4297363"/>
          </a:xfrm>
          <a:solidFill>
            <a:schemeClr val="bg1">
              <a:lumMod val="50000"/>
            </a:schemeClr>
          </a:solidFill>
        </p:spPr>
        <p:txBody>
          <a:bodyPr/>
          <a:lstStyle>
            <a:lvl1pPr>
              <a:defRPr>
                <a:no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6A4B1AF3-67B6-7549-90E1-391138404C9D}"/>
              </a:ext>
            </a:extLst>
          </p:cNvPr>
          <p:cNvSpPr>
            <a:spLocks noGrp="1"/>
          </p:cNvSpPr>
          <p:nvPr>
            <p:ph type="title"/>
          </p:nvPr>
        </p:nvSpPr>
        <p:spPr>
          <a:xfrm>
            <a:off x="810000" y="4800600"/>
            <a:ext cx="10561418" cy="566738"/>
          </a:xfrm>
        </p:spPr>
        <p:txBody>
          <a:bodyPr anchor="b">
            <a:normAutofit/>
          </a:bodyPr>
          <a:lstStyle>
            <a:lvl1pPr algn="l">
              <a:defRPr sz="2400" b="0">
                <a:solidFill>
                  <a:schemeClr val="tx1">
                    <a:lumMod val="85000"/>
                    <a:lumOff val="15000"/>
                  </a:schemeClr>
                </a:solidFill>
              </a:defRPr>
            </a:lvl1pPr>
          </a:lstStyle>
          <a:p>
            <a:r>
              <a:rPr lang="en-US" dirty="0"/>
              <a:t>Click to edit Master title style</a:t>
            </a:r>
          </a:p>
        </p:txBody>
      </p:sp>
      <p:sp>
        <p:nvSpPr>
          <p:cNvPr id="10" name="Text Placeholder 3">
            <a:extLst>
              <a:ext uri="{FF2B5EF4-FFF2-40B4-BE49-F238E27FC236}">
                <a16:creationId xmlns:a16="http://schemas.microsoft.com/office/drawing/2014/main" id="{4ED528F5-3E4C-C645-AA07-F1CE93C10175}"/>
              </a:ext>
            </a:extLst>
          </p:cNvPr>
          <p:cNvSpPr>
            <a:spLocks noGrp="1"/>
          </p:cNvSpPr>
          <p:nvPr>
            <p:ph type="body" sz="half" idx="11"/>
          </p:nvPr>
        </p:nvSpPr>
        <p:spPr>
          <a:xfrm>
            <a:off x="810000" y="5367338"/>
            <a:ext cx="10561418" cy="493712"/>
          </a:xfrm>
        </p:spPr>
        <p:txBody>
          <a:bodyPr>
            <a:normAutofit/>
          </a:bodyPr>
          <a:lstStyle>
            <a:lvl1pPr marL="0" indent="0">
              <a:buNone/>
              <a:defRPr sz="12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7" name="Oval 16">
            <a:extLst>
              <a:ext uri="{FF2B5EF4-FFF2-40B4-BE49-F238E27FC236}">
                <a16:creationId xmlns:a16="http://schemas.microsoft.com/office/drawing/2014/main" id="{46B0CBD1-34C8-DA42-9F50-61C10F7A0E0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422BA68C-503B-F348-9865-CE71E28D303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2C885681-6F08-F34A-91C1-1CCA0A3A9BD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A61E0FD0-C7A1-F442-8BF9-9AAFDD98CED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F5FBBC50-F96B-8A46-AD87-A9EF28413F10}"/>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8D2F63F-8326-1B46-957C-930CAA61C76C}"/>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6F206250-E97E-0943-8036-5AD1C0F9E728}"/>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519B677C-CE8F-2D44-A748-C339BF7F525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6CA763AF-8998-DE4A-84AF-BB772C446EEB}"/>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19FC6FB5-83E4-834D-B047-49459EDAF9A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2" name="Footer Placeholder 4">
            <a:extLst>
              <a:ext uri="{FF2B5EF4-FFF2-40B4-BE49-F238E27FC236}">
                <a16:creationId xmlns:a16="http://schemas.microsoft.com/office/drawing/2014/main" id="{34387320-F11C-1C4A-8DFF-F21E5E7026E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bg2">
                    <a:lumMod val="75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3829CEF4-3AF8-184B-95F2-0FC5EAC2EA0A}"/>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1" name="Picture 20">
            <a:extLst>
              <a:ext uri="{FF2B5EF4-FFF2-40B4-BE49-F238E27FC236}">
                <a16:creationId xmlns:a16="http://schemas.microsoft.com/office/drawing/2014/main" id="{38107E3C-871C-F844-B04A-4891E2CD262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36943" y="469958"/>
            <a:ext cx="1078963" cy="420346"/>
          </a:xfrm>
          <a:prstGeom prst="rect">
            <a:avLst/>
          </a:prstGeom>
        </p:spPr>
      </p:pic>
    </p:spTree>
    <p:extLst>
      <p:ext uri="{BB962C8B-B14F-4D97-AF65-F5344CB8AC3E}">
        <p14:creationId xmlns:p14="http://schemas.microsoft.com/office/powerpoint/2010/main" val="9051155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1946249" y="6642855"/>
            <a:ext cx="245751" cy="225709"/>
          </a:xfrm>
          <a:prstGeom prst="rect">
            <a:avLst/>
          </a:prstGeom>
          <a:ln w="12700">
            <a:miter lim="400000"/>
          </a:ln>
        </p:spPr>
        <p:txBody>
          <a:bodyPr wrap="none" lIns="45719" rIns="45719">
            <a:spAutoFit/>
          </a:bodyPr>
          <a:lstStyle>
            <a:lvl1pPr>
              <a:defRPr sz="1100">
                <a:solidFill>
                  <a:srgbClr val="929292"/>
                </a:solidFill>
              </a:defRPr>
            </a:lvl1pPr>
          </a:lstStyle>
          <a:p>
            <a:fld id="{86CB4B4D-7CA3-9044-876B-883B54F8677D}" type="slidenum">
              <a:rPr/>
              <a:pPr/>
              <a:t>‹#›</a:t>
            </a:fld>
            <a:endParaRPr dirty="0"/>
          </a:p>
        </p:txBody>
      </p:sp>
      <p:sp>
        <p:nvSpPr>
          <p:cNvPr id="15" name="Title Placeholder 1">
            <a:extLst>
              <a:ext uri="{FF2B5EF4-FFF2-40B4-BE49-F238E27FC236}">
                <a16:creationId xmlns:a16="http://schemas.microsoft.com/office/drawing/2014/main" id="{ACB1658E-5C68-CB43-BACB-788A5B6410CF}"/>
              </a:ext>
            </a:extLst>
          </p:cNvPr>
          <p:cNvSpPr>
            <a:spLocks noGrp="1"/>
          </p:cNvSpPr>
          <p:nvPr>
            <p:ph type="title"/>
          </p:nvPr>
        </p:nvSpPr>
        <p:spPr>
          <a:xfrm>
            <a:off x="810000" y="447188"/>
            <a:ext cx="10571998" cy="970450"/>
          </a:xfrm>
          <a:prstGeom prst="rect">
            <a:avLst/>
          </a:prstGeom>
          <a:effectLst/>
        </p:spPr>
        <p:txBody>
          <a:bodyPr vert="horz" lIns="91440" tIns="45720" rIns="91440" bIns="45720" rtlCol="0" anchor="ctr">
            <a:noAutofit/>
          </a:bodyPr>
          <a:lstStyle/>
          <a:p>
            <a:r>
              <a:rPr lang="en-US" dirty="0"/>
              <a:t>Click to edit Master title style</a:t>
            </a:r>
          </a:p>
        </p:txBody>
      </p:sp>
      <p:sp>
        <p:nvSpPr>
          <p:cNvPr id="16" name="Text Placeholder 2">
            <a:extLst>
              <a:ext uri="{FF2B5EF4-FFF2-40B4-BE49-F238E27FC236}">
                <a16:creationId xmlns:a16="http://schemas.microsoft.com/office/drawing/2014/main" id="{9DDF0C4F-9045-3548-9802-128CB5B0C295}"/>
              </a:ext>
            </a:extLst>
          </p:cNvPr>
          <p:cNvSpPr>
            <a:spLocks noGrp="1"/>
          </p:cNvSpPr>
          <p:nvPr>
            <p:ph type="body" idx="1"/>
          </p:nvPr>
        </p:nvSpPr>
        <p:spPr>
          <a:xfrm>
            <a:off x="818713" y="1906476"/>
            <a:ext cx="10563285" cy="3674397"/>
          </a:xfrm>
          <a:prstGeom prst="rect">
            <a:avLst/>
          </a:prstGeom>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3">
            <a:extLst>
              <a:ext uri="{FF2B5EF4-FFF2-40B4-BE49-F238E27FC236}">
                <a16:creationId xmlns:a16="http://schemas.microsoft.com/office/drawing/2014/main" id="{82CF39F0-44BA-E647-AA99-658BDDE798D9}"/>
              </a:ext>
            </a:extLst>
          </p:cNvPr>
          <p:cNvSpPr>
            <a:spLocks noGrp="1"/>
          </p:cNvSpPr>
          <p:nvPr>
            <p:ph type="dt" sz="half" idx="2"/>
          </p:nvPr>
        </p:nvSpPr>
        <p:spPr>
          <a:xfrm>
            <a:off x="8771467" y="749850"/>
            <a:ext cx="2351122" cy="365125"/>
          </a:xfrm>
          <a:prstGeom prst="rect">
            <a:avLst/>
          </a:prstGeom>
        </p:spPr>
        <p:txBody>
          <a:bodyPr vert="horz" lIns="91440" tIns="45720" rIns="91440" bIns="45720" rtlCol="0" anchor="b"/>
          <a:lstStyle>
            <a:lvl1pPr algn="r">
              <a:defRPr sz="2000">
                <a:solidFill>
                  <a:schemeClr val="tx1">
                    <a:lumMod val="85000"/>
                    <a:lumOff val="15000"/>
                  </a:schemeClr>
                </a:solidFill>
              </a:defRPr>
            </a:lvl1pPr>
          </a:lstStyle>
          <a:p>
            <a:fld id="{0AC1B52D-7485-264C-B4F3-6A96EBB94E64}" type="datetime3">
              <a:rPr lang="en-IN" smtClean="0"/>
              <a:pPr/>
              <a:t>26 May 2021</a:t>
            </a:fld>
            <a:endParaRPr lang="en-US" dirty="0"/>
          </a:p>
        </p:txBody>
      </p:sp>
      <p:sp>
        <p:nvSpPr>
          <p:cNvPr id="2" name="Oval 1">
            <a:extLst>
              <a:ext uri="{FF2B5EF4-FFF2-40B4-BE49-F238E27FC236}">
                <a16:creationId xmlns:a16="http://schemas.microsoft.com/office/drawing/2014/main" id="{A307519A-E37F-4748-9265-06035F60EDA4}"/>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a:extLst>
              <a:ext uri="{FF2B5EF4-FFF2-40B4-BE49-F238E27FC236}">
                <a16:creationId xmlns:a16="http://schemas.microsoft.com/office/drawing/2014/main" id="{3401688B-5BBF-494D-A11B-601370B2C360}"/>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a:extLst>
              <a:ext uri="{FF2B5EF4-FFF2-40B4-BE49-F238E27FC236}">
                <a16:creationId xmlns:a16="http://schemas.microsoft.com/office/drawing/2014/main" id="{FA4F81A8-2C73-3246-8DF2-B7994515FA8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a:extLst>
              <a:ext uri="{FF2B5EF4-FFF2-40B4-BE49-F238E27FC236}">
                <a16:creationId xmlns:a16="http://schemas.microsoft.com/office/drawing/2014/main" id="{EA9F8BC5-62B8-154A-8456-2FF4CA07D3B9}"/>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07783601-7305-E24D-BE5B-DCE43F9C003B}"/>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2F196B8D-1B4E-4B47-9FDA-4B816603B824}"/>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 name="TextBox 2">
            <a:extLst>
              <a:ext uri="{FF2B5EF4-FFF2-40B4-BE49-F238E27FC236}">
                <a16:creationId xmlns:a16="http://schemas.microsoft.com/office/drawing/2014/main" id="{8A5BE025-9E92-B24D-B3B5-E5C787C7D03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19" name="Oval 18">
            <a:extLst>
              <a:ext uri="{FF2B5EF4-FFF2-40B4-BE49-F238E27FC236}">
                <a16:creationId xmlns:a16="http://schemas.microsoft.com/office/drawing/2014/main" id="{E03F16BB-3F8A-7744-842C-5CEE50C7ECC4}"/>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TextBox 19">
            <a:extLst>
              <a:ext uri="{FF2B5EF4-FFF2-40B4-BE49-F238E27FC236}">
                <a16:creationId xmlns:a16="http://schemas.microsoft.com/office/drawing/2014/main" id="{B8B9ED89-C260-6545-B790-2DD3B26ED52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21" name="TextBox 20">
            <a:extLst>
              <a:ext uri="{FF2B5EF4-FFF2-40B4-BE49-F238E27FC236}">
                <a16:creationId xmlns:a16="http://schemas.microsoft.com/office/drawing/2014/main" id="{D1699DF4-495D-5342-BA47-C4329DE33F7D}"/>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BF94B498-FE55-AB43-864B-02ED9B508FED}"/>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3705404239"/>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5" r:id="rId3"/>
    <p:sldLayoutId id="2147483710" r:id="rId4"/>
    <p:sldLayoutId id="2147483708" r:id="rId5"/>
    <p:sldLayoutId id="2147483720" r:id="rId6"/>
    <p:sldLayoutId id="2147483713" r:id="rId7"/>
    <p:sldLayoutId id="2147483716" r:id="rId8"/>
    <p:sldLayoutId id="2147483717" r:id="rId9"/>
    <p:sldLayoutId id="2147483718" r:id="rId10"/>
    <p:sldLayoutId id="2147483719" r:id="rId11"/>
  </p:sldLayoutIdLst>
  <p:transition spd="med"/>
  <p:hf hdr="0"/>
  <p:txStyles>
    <p:titleStyle>
      <a:lvl1pPr marL="0" marR="0" indent="0" algn="l" defTabSz="914400" rtl="0" eaLnBrk="1" latinLnBrk="0" hangingPunct="1">
        <a:lnSpc>
          <a:spcPct val="100000"/>
        </a:lnSpc>
        <a:spcBef>
          <a:spcPts val="0"/>
        </a:spcBef>
        <a:spcAft>
          <a:spcPts val="0"/>
        </a:spcAft>
        <a:buClrTx/>
        <a:buSzTx/>
        <a:buFontTx/>
        <a:buNone/>
        <a:tabLst/>
        <a:defRPr sz="4000" b="1" i="0" u="none" strike="noStrike" cap="none" spc="0" baseline="0">
          <a:ln>
            <a:noFill/>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457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914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1371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18288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22860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2743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3200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3657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Word_Document.docx"/><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package" Target="../embeddings/Microsoft_Word_Document1.docx"/><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package" Target="../embeddings/Microsoft_Word_Document2.docx"/><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Custom Stakeholder -Training Manual</a:t>
            </a:r>
            <a:endParaRPr lang="en-IN" sz="3200" dirty="0"/>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a:xfrm>
            <a:off x="7551844" y="503773"/>
            <a:ext cx="4058445" cy="5848882"/>
          </a:xfrm>
        </p:spPr>
      </p:pic>
    </p:spTree>
    <p:extLst>
      <p:ext uri="{BB962C8B-B14F-4D97-AF65-F5344CB8AC3E}">
        <p14:creationId xmlns:p14="http://schemas.microsoft.com/office/powerpoint/2010/main" val="355599795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B87B241-EA95-452F-8A23-CB7A88F0EFB7}"/>
              </a:ext>
            </a:extLst>
          </p:cNvPr>
          <p:cNvPicPr>
            <a:picLocks noChangeAspect="1"/>
          </p:cNvPicPr>
          <p:nvPr/>
        </p:nvPicPr>
        <p:blipFill>
          <a:blip r:embed="rId2"/>
          <a:stretch>
            <a:fillRect/>
          </a:stretch>
        </p:blipFill>
        <p:spPr>
          <a:xfrm>
            <a:off x="356502" y="1497301"/>
            <a:ext cx="11275796" cy="3160742"/>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 Customs</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0" name="Slide Number Placeholder 3">
            <a:extLst>
              <a:ext uri="{FF2B5EF4-FFF2-40B4-BE49-F238E27FC236}">
                <a16:creationId xmlns:a16="http://schemas.microsoft.com/office/drawing/2014/main" id="{254D7840-F8BA-438F-8677-AC94AE5DD057}"/>
              </a:ext>
            </a:extLst>
          </p:cNvPr>
          <p:cNvSpPr txBox="1">
            <a:spLocks/>
          </p:cNvSpPr>
          <p:nvPr/>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10</a:t>
            </a:fld>
            <a:endParaRPr lang="en-IN"/>
          </a:p>
        </p:txBody>
      </p:sp>
      <p:sp>
        <p:nvSpPr>
          <p:cNvPr id="11" name="Footer Placeholder 4">
            <a:extLst>
              <a:ext uri="{FF2B5EF4-FFF2-40B4-BE49-F238E27FC236}">
                <a16:creationId xmlns:a16="http://schemas.microsoft.com/office/drawing/2014/main" id="{2285025B-3F3F-4329-ADBD-CB865703A688}"/>
              </a:ext>
            </a:extLst>
          </p:cNvPr>
          <p:cNvSpPr txBox="1">
            <a:spLocks/>
          </p:cNvSpPr>
          <p:nvPr/>
        </p:nvSpPr>
        <p:spPr>
          <a:xfrm>
            <a:off x="-1799" y="6605588"/>
            <a:ext cx="2774338" cy="280105"/>
          </a:xfrm>
          <a:prstGeom prst="rect">
            <a:avLst/>
          </a:prstGeom>
        </p:spPr>
        <p:txBody>
          <a:bodyPr vert="horz" lIns="91440" tIns="45720" rIns="91440" bIns="45720" rtlCol="0" anchor="b"/>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chemeClr val="tx1">
                    <a:lumMod val="50000"/>
                    <a:lumOff val="50000"/>
                  </a:schemeClr>
                </a:solidFill>
                <a:effectLst/>
                <a:uFillTx/>
                <a:latin typeface="Arial" panose="020B0604020202020204" pitchFamily="34" charset="0"/>
                <a:ea typeface="+mn-ea"/>
                <a:cs typeface="Arial" panose="020B0604020202020204" pitchFamily="34" charset="0"/>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r>
              <a:rPr lang="en-US"/>
              <a:t>© 2019-2020 </a:t>
            </a:r>
            <a:r>
              <a:rPr lang="en-IN"/>
              <a:t>Sterlite Technologies Limited</a:t>
            </a:r>
            <a:endParaRPr lang="en-US" dirty="0"/>
          </a:p>
        </p:txBody>
      </p:sp>
      <p:sp>
        <p:nvSpPr>
          <p:cNvPr id="13" name="Oval Callout 7">
            <a:extLst>
              <a:ext uri="{FF2B5EF4-FFF2-40B4-BE49-F238E27FC236}">
                <a16:creationId xmlns:a16="http://schemas.microsoft.com/office/drawing/2014/main" id="{58EDDD8F-1BE7-4240-8283-EA616D515AF5}"/>
              </a:ext>
            </a:extLst>
          </p:cNvPr>
          <p:cNvSpPr/>
          <p:nvPr/>
        </p:nvSpPr>
        <p:spPr>
          <a:xfrm>
            <a:off x="4733292" y="1013886"/>
            <a:ext cx="1261108"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14" name="Oval Callout 8">
            <a:extLst>
              <a:ext uri="{FF2B5EF4-FFF2-40B4-BE49-F238E27FC236}">
                <a16:creationId xmlns:a16="http://schemas.microsoft.com/office/drawing/2014/main" id="{BF088306-CA64-4DB6-8EB4-94E21AB2715D}"/>
              </a:ext>
            </a:extLst>
          </p:cNvPr>
          <p:cNvSpPr/>
          <p:nvPr/>
        </p:nvSpPr>
        <p:spPr>
          <a:xfrm>
            <a:off x="3835160" y="2558324"/>
            <a:ext cx="1261108" cy="519348"/>
          </a:xfrm>
          <a:prstGeom prst="wedgeEllipseCallout">
            <a:avLst>
              <a:gd name="adj1" fmla="val -157176"/>
              <a:gd name="adj2" fmla="val 7953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5" name="Oval Callout 9">
            <a:extLst>
              <a:ext uri="{FF2B5EF4-FFF2-40B4-BE49-F238E27FC236}">
                <a16:creationId xmlns:a16="http://schemas.microsoft.com/office/drawing/2014/main" id="{823C8CBE-E6F9-46D6-BC9C-7F4208D3B17C}"/>
              </a:ext>
            </a:extLst>
          </p:cNvPr>
          <p:cNvSpPr/>
          <p:nvPr/>
        </p:nvSpPr>
        <p:spPr>
          <a:xfrm>
            <a:off x="5241087" y="4451003"/>
            <a:ext cx="1882918" cy="908861"/>
          </a:xfrm>
          <a:prstGeom prst="wedgeEllipseCallout">
            <a:avLst>
              <a:gd name="adj1" fmla="val -79326"/>
              <a:gd name="adj2" fmla="val -64551"/>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Consignment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6" name="Oval Callout 10">
            <a:extLst>
              <a:ext uri="{FF2B5EF4-FFF2-40B4-BE49-F238E27FC236}">
                <a16:creationId xmlns:a16="http://schemas.microsoft.com/office/drawing/2014/main" id="{F55213EC-FF6B-433E-BC5F-0833AB3329F2}"/>
              </a:ext>
            </a:extLst>
          </p:cNvPr>
          <p:cNvSpPr/>
          <p:nvPr/>
        </p:nvSpPr>
        <p:spPr>
          <a:xfrm>
            <a:off x="7654118" y="5014939"/>
            <a:ext cx="2485839" cy="908861"/>
          </a:xfrm>
          <a:prstGeom prst="wedgeEllipseCallout">
            <a:avLst>
              <a:gd name="adj1" fmla="val 40039"/>
              <a:gd name="adj2" fmla="val -12633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Calibri"/>
              </a:rPr>
              <a:t>Action like Download,  View,</a:t>
            </a:r>
            <a:r>
              <a:rPr kumimoji="0" lang="en-US" sz="1200" b="0" i="0" u="none" strike="noStrike" cap="none" spc="0" normalizeH="0" dirty="0">
                <a:ln>
                  <a:noFill/>
                </a:ln>
                <a:solidFill>
                  <a:srgbClr val="000000"/>
                </a:solidFill>
                <a:effectLst/>
                <a:uFillTx/>
                <a:latin typeface="+mn-lt"/>
                <a:ea typeface="+mn-ea"/>
                <a:cs typeface="+mn-cs"/>
                <a:sym typeface="Calibri"/>
              </a:rPr>
              <a:t> </a:t>
            </a:r>
            <a:r>
              <a:rPr lang="en-US" sz="1200" dirty="0"/>
              <a:t>Approve, Reject, History</a:t>
            </a:r>
            <a:endParaRPr kumimoji="0" lang="en-US" sz="12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28333088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 Customs - Approve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0" name="Slide Number Placeholder 3">
            <a:extLst>
              <a:ext uri="{FF2B5EF4-FFF2-40B4-BE49-F238E27FC236}">
                <a16:creationId xmlns:a16="http://schemas.microsoft.com/office/drawing/2014/main" id="{254D7840-F8BA-438F-8677-AC94AE5DD057}"/>
              </a:ext>
            </a:extLst>
          </p:cNvPr>
          <p:cNvSpPr txBox="1">
            <a:spLocks/>
          </p:cNvSpPr>
          <p:nvPr/>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11</a:t>
            </a:fld>
            <a:endParaRPr lang="en-IN"/>
          </a:p>
        </p:txBody>
      </p:sp>
      <p:sp>
        <p:nvSpPr>
          <p:cNvPr id="11" name="Footer Placeholder 4">
            <a:extLst>
              <a:ext uri="{FF2B5EF4-FFF2-40B4-BE49-F238E27FC236}">
                <a16:creationId xmlns:a16="http://schemas.microsoft.com/office/drawing/2014/main" id="{2285025B-3F3F-4329-ADBD-CB865703A688}"/>
              </a:ext>
            </a:extLst>
          </p:cNvPr>
          <p:cNvSpPr txBox="1">
            <a:spLocks/>
          </p:cNvSpPr>
          <p:nvPr/>
        </p:nvSpPr>
        <p:spPr>
          <a:xfrm>
            <a:off x="-1799" y="6605588"/>
            <a:ext cx="2774338" cy="280105"/>
          </a:xfrm>
          <a:prstGeom prst="rect">
            <a:avLst/>
          </a:prstGeom>
        </p:spPr>
        <p:txBody>
          <a:bodyPr vert="horz" lIns="91440" tIns="45720" rIns="91440" bIns="45720" rtlCol="0" anchor="b"/>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chemeClr val="tx1">
                    <a:lumMod val="50000"/>
                    <a:lumOff val="50000"/>
                  </a:schemeClr>
                </a:solidFill>
                <a:effectLst/>
                <a:uFillTx/>
                <a:latin typeface="Arial" panose="020B0604020202020204" pitchFamily="34" charset="0"/>
                <a:ea typeface="+mn-ea"/>
                <a:cs typeface="Arial" panose="020B0604020202020204" pitchFamily="34" charset="0"/>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EE39F1B0-BDD6-4CF4-BCA2-2F1B6077BE20}"/>
              </a:ext>
            </a:extLst>
          </p:cNvPr>
          <p:cNvPicPr>
            <a:picLocks noChangeAspect="1"/>
          </p:cNvPicPr>
          <p:nvPr/>
        </p:nvPicPr>
        <p:blipFill>
          <a:blip r:embed="rId2"/>
          <a:stretch>
            <a:fillRect/>
          </a:stretch>
        </p:blipFill>
        <p:spPr>
          <a:xfrm>
            <a:off x="463639" y="1135562"/>
            <a:ext cx="11215890" cy="4025522"/>
          </a:xfrm>
          <a:prstGeom prst="rect">
            <a:avLst/>
          </a:prstGeom>
        </p:spPr>
      </p:pic>
    </p:spTree>
    <p:extLst>
      <p:ext uri="{BB962C8B-B14F-4D97-AF65-F5344CB8AC3E}">
        <p14:creationId xmlns:p14="http://schemas.microsoft.com/office/powerpoint/2010/main" val="4167410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 Customs - Reject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0" name="Slide Number Placeholder 3">
            <a:extLst>
              <a:ext uri="{FF2B5EF4-FFF2-40B4-BE49-F238E27FC236}">
                <a16:creationId xmlns:a16="http://schemas.microsoft.com/office/drawing/2014/main" id="{254D7840-F8BA-438F-8677-AC94AE5DD057}"/>
              </a:ext>
            </a:extLst>
          </p:cNvPr>
          <p:cNvSpPr txBox="1">
            <a:spLocks/>
          </p:cNvSpPr>
          <p:nvPr/>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12</a:t>
            </a:fld>
            <a:endParaRPr lang="en-IN"/>
          </a:p>
        </p:txBody>
      </p:sp>
      <p:sp>
        <p:nvSpPr>
          <p:cNvPr id="11" name="Footer Placeholder 4">
            <a:extLst>
              <a:ext uri="{FF2B5EF4-FFF2-40B4-BE49-F238E27FC236}">
                <a16:creationId xmlns:a16="http://schemas.microsoft.com/office/drawing/2014/main" id="{2285025B-3F3F-4329-ADBD-CB865703A688}"/>
              </a:ext>
            </a:extLst>
          </p:cNvPr>
          <p:cNvSpPr txBox="1">
            <a:spLocks/>
          </p:cNvSpPr>
          <p:nvPr/>
        </p:nvSpPr>
        <p:spPr>
          <a:xfrm>
            <a:off x="-1799" y="6605588"/>
            <a:ext cx="2774338" cy="280105"/>
          </a:xfrm>
          <a:prstGeom prst="rect">
            <a:avLst/>
          </a:prstGeom>
        </p:spPr>
        <p:txBody>
          <a:bodyPr vert="horz" lIns="91440" tIns="45720" rIns="91440" bIns="45720" rtlCol="0" anchor="b"/>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chemeClr val="tx1">
                    <a:lumMod val="50000"/>
                    <a:lumOff val="50000"/>
                  </a:schemeClr>
                </a:solidFill>
                <a:effectLst/>
                <a:uFillTx/>
                <a:latin typeface="Arial" panose="020B0604020202020204" pitchFamily="34" charset="0"/>
                <a:ea typeface="+mn-ea"/>
                <a:cs typeface="Arial" panose="020B0604020202020204" pitchFamily="34" charset="0"/>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0553B9E6-6BB1-481C-A076-84BF9EB2C008}"/>
              </a:ext>
            </a:extLst>
          </p:cNvPr>
          <p:cNvPicPr>
            <a:picLocks noChangeAspect="1"/>
          </p:cNvPicPr>
          <p:nvPr/>
        </p:nvPicPr>
        <p:blipFill>
          <a:blip r:embed="rId2"/>
          <a:stretch>
            <a:fillRect/>
          </a:stretch>
        </p:blipFill>
        <p:spPr>
          <a:xfrm>
            <a:off x="463639" y="1227221"/>
            <a:ext cx="11035423" cy="4403558"/>
          </a:xfrm>
          <a:prstGeom prst="rect">
            <a:avLst/>
          </a:prstGeom>
        </p:spPr>
      </p:pic>
    </p:spTree>
    <p:extLst>
      <p:ext uri="{BB962C8B-B14F-4D97-AF65-F5344CB8AC3E}">
        <p14:creationId xmlns:p14="http://schemas.microsoft.com/office/powerpoint/2010/main" val="262523261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Stock Management – Customs</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35A894DE-9B19-459A-B77B-9E29C60D0547}"/>
              </a:ext>
            </a:extLst>
          </p:cNvPr>
          <p:cNvGraphicFramePr>
            <a:graphicFrameLocks noChangeAspect="1"/>
          </p:cNvGraphicFramePr>
          <p:nvPr>
            <p:extLst>
              <p:ext uri="{D42A27DB-BD31-4B8C-83A1-F6EECF244321}">
                <p14:modId xmlns:p14="http://schemas.microsoft.com/office/powerpoint/2010/main" val="1939287689"/>
              </p:ext>
            </p:extLst>
          </p:nvPr>
        </p:nvGraphicFramePr>
        <p:xfrm>
          <a:off x="463639" y="1600200"/>
          <a:ext cx="10347325" cy="2165350"/>
        </p:xfrm>
        <a:graphic>
          <a:graphicData uri="http://schemas.openxmlformats.org/presentationml/2006/ole">
            <mc:AlternateContent xmlns:mc="http://schemas.openxmlformats.org/markup-compatibility/2006">
              <mc:Choice xmlns:v="urn:schemas-microsoft-com:vml" Requires="v">
                <p:oleObj name="Document" r:id="rId2" imgW="6121400" imgH="1282700" progId="Word.Document.12">
                  <p:embed/>
                </p:oleObj>
              </mc:Choice>
              <mc:Fallback>
                <p:oleObj name="Document" r:id="rId2" imgW="6121400" imgH="1282700" progId="Word.Document.12">
                  <p:embed/>
                  <p:pic>
                    <p:nvPicPr>
                      <p:cNvPr id="6" name="Object 5">
                        <a:extLst>
                          <a:ext uri="{FF2B5EF4-FFF2-40B4-BE49-F238E27FC236}">
                            <a16:creationId xmlns:a16="http://schemas.microsoft.com/office/drawing/2014/main" id="{B6666821-0BEE-446D-B559-D5102D26D473}"/>
                          </a:ext>
                        </a:extLst>
                      </p:cNvPr>
                      <p:cNvPicPr/>
                      <p:nvPr/>
                    </p:nvPicPr>
                    <p:blipFill>
                      <a:blip r:embed="rId3"/>
                      <a:stretch>
                        <a:fillRect/>
                      </a:stretch>
                    </p:blipFill>
                    <p:spPr>
                      <a:xfrm>
                        <a:off x="463639" y="1600200"/>
                        <a:ext cx="10347325" cy="2165350"/>
                      </a:xfrm>
                      <a:prstGeom prst="rect">
                        <a:avLst/>
                      </a:prstGeom>
                    </p:spPr>
                  </p:pic>
                </p:oleObj>
              </mc:Fallback>
            </mc:AlternateContent>
          </a:graphicData>
        </a:graphic>
      </p:graphicFrame>
    </p:spTree>
    <p:extLst>
      <p:ext uri="{BB962C8B-B14F-4D97-AF65-F5344CB8AC3E}">
        <p14:creationId xmlns:p14="http://schemas.microsoft.com/office/powerpoint/2010/main" val="27811098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61A63BA-6A9B-49A6-86BA-AE9A96822A73}"/>
              </a:ext>
            </a:extLst>
          </p:cNvPr>
          <p:cNvPicPr>
            <a:picLocks noChangeAspect="1"/>
          </p:cNvPicPr>
          <p:nvPr/>
        </p:nvPicPr>
        <p:blipFill>
          <a:blip r:embed="rId2"/>
          <a:stretch>
            <a:fillRect/>
          </a:stretch>
        </p:blipFill>
        <p:spPr>
          <a:xfrm>
            <a:off x="463639" y="1663670"/>
            <a:ext cx="10886857" cy="3751357"/>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Stock Management –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Callout 7">
            <a:extLst>
              <a:ext uri="{FF2B5EF4-FFF2-40B4-BE49-F238E27FC236}">
                <a16:creationId xmlns:a16="http://schemas.microsoft.com/office/drawing/2014/main" id="{4E6B6B1F-351A-47BA-9B44-FC2072D395E3}"/>
              </a:ext>
            </a:extLst>
          </p:cNvPr>
          <p:cNvSpPr/>
          <p:nvPr/>
        </p:nvSpPr>
        <p:spPr>
          <a:xfrm>
            <a:off x="4768106" y="1258836"/>
            <a:ext cx="1038819"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9" name="Oval Callout 5">
            <a:extLst>
              <a:ext uri="{FF2B5EF4-FFF2-40B4-BE49-F238E27FC236}">
                <a16:creationId xmlns:a16="http://schemas.microsoft.com/office/drawing/2014/main" id="{0DEDD526-A9D1-49EA-B280-A8106022CA2B}"/>
              </a:ext>
            </a:extLst>
          </p:cNvPr>
          <p:cNvSpPr/>
          <p:nvPr/>
        </p:nvSpPr>
        <p:spPr>
          <a:xfrm>
            <a:off x="8787598" y="884648"/>
            <a:ext cx="1763125" cy="519348"/>
          </a:xfrm>
          <a:prstGeom prst="wedgeEllipseCallout">
            <a:avLst>
              <a:gd name="adj1" fmla="val 51103"/>
              <a:gd name="adj2" fmla="val 124255"/>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Assign Stock</a:t>
            </a:r>
          </a:p>
        </p:txBody>
      </p:sp>
      <p:sp>
        <p:nvSpPr>
          <p:cNvPr id="10" name="Oval Callout 8">
            <a:extLst>
              <a:ext uri="{FF2B5EF4-FFF2-40B4-BE49-F238E27FC236}">
                <a16:creationId xmlns:a16="http://schemas.microsoft.com/office/drawing/2014/main" id="{4BD882BB-B317-4819-8A91-5B52A8883526}"/>
              </a:ext>
            </a:extLst>
          </p:cNvPr>
          <p:cNvSpPr/>
          <p:nvPr/>
        </p:nvSpPr>
        <p:spPr>
          <a:xfrm>
            <a:off x="4654200" y="2990391"/>
            <a:ext cx="1152725" cy="519348"/>
          </a:xfrm>
          <a:prstGeom prst="wedgeEllipseCallout">
            <a:avLst>
              <a:gd name="adj1" fmla="val -160133"/>
              <a:gd name="adj2" fmla="val 3872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1" name="Oval Callout 9">
            <a:extLst>
              <a:ext uri="{FF2B5EF4-FFF2-40B4-BE49-F238E27FC236}">
                <a16:creationId xmlns:a16="http://schemas.microsoft.com/office/drawing/2014/main" id="{AD5CEC1F-508E-4809-A81C-76BFE8160640}"/>
              </a:ext>
            </a:extLst>
          </p:cNvPr>
          <p:cNvSpPr/>
          <p:nvPr/>
        </p:nvSpPr>
        <p:spPr>
          <a:xfrm>
            <a:off x="10547518" y="2719934"/>
            <a:ext cx="1348594" cy="908861"/>
          </a:xfrm>
          <a:prstGeom prst="wedgeEllipseCallout">
            <a:avLst>
              <a:gd name="adj1" fmla="val -149130"/>
              <a:gd name="adj2" fmla="val 9410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Stocks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2" name="Oval Callout 10">
            <a:extLst>
              <a:ext uri="{FF2B5EF4-FFF2-40B4-BE49-F238E27FC236}">
                <a16:creationId xmlns:a16="http://schemas.microsoft.com/office/drawing/2014/main" id="{5DD526DD-284F-4404-8B71-C9B058CB4FA0}"/>
              </a:ext>
            </a:extLst>
          </p:cNvPr>
          <p:cNvSpPr/>
          <p:nvPr/>
        </p:nvSpPr>
        <p:spPr>
          <a:xfrm>
            <a:off x="10882857" y="4669926"/>
            <a:ext cx="1164186" cy="1687887"/>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a:t>
            </a:r>
            <a:r>
              <a:rPr kumimoji="0" lang="en-US" sz="1800" b="0" i="0" u="none" strike="noStrike" cap="none" spc="0" normalizeH="0" dirty="0">
                <a:ln>
                  <a:noFill/>
                </a:ln>
                <a:solidFill>
                  <a:srgbClr val="000000"/>
                </a:solidFill>
                <a:effectLst/>
                <a:uFillTx/>
                <a:latin typeface="+mn-lt"/>
                <a:ea typeface="+mn-ea"/>
                <a:cs typeface="+mn-cs"/>
                <a:sym typeface="Calibri"/>
              </a:rPr>
              <a:t> Delete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34504916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Stock Management – Assign Stock</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Box 7">
            <a:extLst>
              <a:ext uri="{FF2B5EF4-FFF2-40B4-BE49-F238E27FC236}">
                <a16:creationId xmlns:a16="http://schemas.microsoft.com/office/drawing/2014/main" id="{CC6B4DB7-3759-4937-9E83-B5FF42221E12}"/>
              </a:ext>
            </a:extLst>
          </p:cNvPr>
          <p:cNvSpPr txBox="1"/>
          <p:nvPr/>
        </p:nvSpPr>
        <p:spPr>
          <a:xfrm>
            <a:off x="8410832" y="1285103"/>
            <a:ext cx="3418703"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en-IN" dirty="0"/>
              <a:t>Steps to Assign Stock</a:t>
            </a:r>
            <a:endParaRPr kumimoji="0" lang="en-IN" sz="1800" b="0" i="0" u="none" strike="noStrike" cap="none" spc="0" normalizeH="0" baseline="0" dirty="0">
              <a:ln>
                <a:noFill/>
              </a:ln>
              <a:solidFill>
                <a:srgbClr val="000000"/>
              </a:solidFill>
              <a:effectLst/>
              <a:uFillTx/>
              <a:latin typeface="+mn-lt"/>
              <a:ea typeface="+mn-ea"/>
              <a:cs typeface="+mn-cs"/>
              <a:sym typeface="Calibri"/>
            </a:endParaRPr>
          </a:p>
          <a:p>
            <a:pPr marL="342900" marR="0" indent="-342900" algn="l" defTabSz="914400" rtl="0" fontAlgn="auto" latinLnBrk="0" hangingPunct="0">
              <a:lnSpc>
                <a:spcPct val="100000"/>
              </a:lnSpc>
              <a:spcBef>
                <a:spcPts val="0"/>
              </a:spcBef>
              <a:spcAft>
                <a:spcPts val="0"/>
              </a:spcAft>
              <a:buClrTx/>
              <a:buSzTx/>
              <a:buFontTx/>
              <a:buAutoNum type="arabicPeriod"/>
              <a:tabLst/>
            </a:pPr>
            <a:r>
              <a:rPr kumimoji="0" lang="en-IN" sz="1800" b="0" i="0" u="none" strike="noStrike" cap="none" spc="0" normalizeH="0" baseline="0" dirty="0">
                <a:ln>
                  <a:noFill/>
                </a:ln>
                <a:solidFill>
                  <a:srgbClr val="000000"/>
                </a:solidFill>
                <a:effectLst/>
                <a:uFillTx/>
                <a:latin typeface="+mn-lt"/>
                <a:ea typeface="+mn-ea"/>
                <a:cs typeface="+mn-cs"/>
                <a:sym typeface="Calibri"/>
              </a:rPr>
              <a:t>Search for the assignee Information and select the assignee.</a:t>
            </a:r>
          </a:p>
          <a:p>
            <a:pPr marL="342900" marR="0" indent="-342900" algn="l" defTabSz="914400" rtl="0" fontAlgn="auto" latinLnBrk="0" hangingPunct="0">
              <a:lnSpc>
                <a:spcPct val="100000"/>
              </a:lnSpc>
              <a:spcBef>
                <a:spcPts val="0"/>
              </a:spcBef>
              <a:spcAft>
                <a:spcPts val="0"/>
              </a:spcAft>
              <a:buClrTx/>
              <a:buSzTx/>
              <a:buFontTx/>
              <a:buAutoNum type="arabicPeriod"/>
              <a:tabLst/>
            </a:pPr>
            <a:r>
              <a:rPr lang="en-IN" dirty="0"/>
              <a:t>Mandatory fields are Assignee ID, Assignee Name, Quantity and Bulk file.</a:t>
            </a:r>
          </a:p>
        </p:txBody>
      </p:sp>
      <p:pic>
        <p:nvPicPr>
          <p:cNvPr id="7" name="Picture 6">
            <a:extLst>
              <a:ext uri="{FF2B5EF4-FFF2-40B4-BE49-F238E27FC236}">
                <a16:creationId xmlns:a16="http://schemas.microsoft.com/office/drawing/2014/main" id="{0D269669-DE44-4F84-BF4D-96688FBCC740}"/>
              </a:ext>
            </a:extLst>
          </p:cNvPr>
          <p:cNvPicPr>
            <a:picLocks noChangeAspect="1"/>
          </p:cNvPicPr>
          <p:nvPr/>
        </p:nvPicPr>
        <p:blipFill>
          <a:blip r:embed="rId2"/>
          <a:stretch>
            <a:fillRect/>
          </a:stretch>
        </p:blipFill>
        <p:spPr>
          <a:xfrm>
            <a:off x="463639" y="1128345"/>
            <a:ext cx="7947193" cy="4223419"/>
          </a:xfrm>
          <a:prstGeom prst="rect">
            <a:avLst/>
          </a:prstGeom>
        </p:spPr>
      </p:pic>
    </p:spTree>
    <p:extLst>
      <p:ext uri="{BB962C8B-B14F-4D97-AF65-F5344CB8AC3E}">
        <p14:creationId xmlns:p14="http://schemas.microsoft.com/office/powerpoint/2010/main" val="165614220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Individual Tax Paid –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B6666821-0BEE-446D-B559-D5102D26D473}"/>
              </a:ext>
            </a:extLst>
          </p:cNvPr>
          <p:cNvGraphicFramePr>
            <a:graphicFrameLocks noChangeAspect="1"/>
          </p:cNvGraphicFramePr>
          <p:nvPr>
            <p:extLst>
              <p:ext uri="{D42A27DB-BD31-4B8C-83A1-F6EECF244321}">
                <p14:modId xmlns:p14="http://schemas.microsoft.com/office/powerpoint/2010/main" val="210010677"/>
              </p:ext>
            </p:extLst>
          </p:nvPr>
        </p:nvGraphicFramePr>
        <p:xfrm>
          <a:off x="587375" y="1326539"/>
          <a:ext cx="11255375" cy="4030662"/>
        </p:xfrm>
        <a:graphic>
          <a:graphicData uri="http://schemas.openxmlformats.org/presentationml/2006/ole">
            <mc:AlternateContent xmlns:mc="http://schemas.openxmlformats.org/markup-compatibility/2006">
              <mc:Choice xmlns:v="urn:schemas-microsoft-com:vml" Requires="v">
                <p:oleObj name="Document" r:id="rId2" imgW="6731000" imgH="2413000" progId="Word.Document.12">
                  <p:embed/>
                </p:oleObj>
              </mc:Choice>
              <mc:Fallback>
                <p:oleObj name="Document" r:id="rId2" imgW="6731000" imgH="2413000" progId="Word.Document.12">
                  <p:embed/>
                  <p:pic>
                    <p:nvPicPr>
                      <p:cNvPr id="6" name="Object 5">
                        <a:extLst>
                          <a:ext uri="{FF2B5EF4-FFF2-40B4-BE49-F238E27FC236}">
                            <a16:creationId xmlns:a16="http://schemas.microsoft.com/office/drawing/2014/main" id="{B6666821-0BEE-446D-B559-D5102D26D473}"/>
                          </a:ext>
                        </a:extLst>
                      </p:cNvPr>
                      <p:cNvPicPr/>
                      <p:nvPr/>
                    </p:nvPicPr>
                    <p:blipFill>
                      <a:blip r:embed="rId3"/>
                      <a:stretch>
                        <a:fillRect/>
                      </a:stretch>
                    </p:blipFill>
                    <p:spPr>
                      <a:xfrm>
                        <a:off x="587375" y="1326539"/>
                        <a:ext cx="11255375" cy="4030662"/>
                      </a:xfrm>
                      <a:prstGeom prst="rect">
                        <a:avLst/>
                      </a:prstGeom>
                    </p:spPr>
                  </p:pic>
                </p:oleObj>
              </mc:Fallback>
            </mc:AlternateContent>
          </a:graphicData>
        </a:graphic>
      </p:graphicFrame>
    </p:spTree>
    <p:extLst>
      <p:ext uri="{BB962C8B-B14F-4D97-AF65-F5344CB8AC3E}">
        <p14:creationId xmlns:p14="http://schemas.microsoft.com/office/powerpoint/2010/main" val="367410959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Grievance –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B6666821-0BEE-446D-B559-D5102D26D473}"/>
              </a:ext>
            </a:extLst>
          </p:cNvPr>
          <p:cNvGraphicFramePr>
            <a:graphicFrameLocks noChangeAspect="1"/>
          </p:cNvGraphicFramePr>
          <p:nvPr>
            <p:extLst>
              <p:ext uri="{D42A27DB-BD31-4B8C-83A1-F6EECF244321}">
                <p14:modId xmlns:p14="http://schemas.microsoft.com/office/powerpoint/2010/main" val="3554328855"/>
              </p:ext>
            </p:extLst>
          </p:nvPr>
        </p:nvGraphicFramePr>
        <p:xfrm>
          <a:off x="587375" y="1322539"/>
          <a:ext cx="11255375" cy="3224213"/>
        </p:xfrm>
        <a:graphic>
          <a:graphicData uri="http://schemas.openxmlformats.org/presentationml/2006/ole">
            <mc:AlternateContent xmlns:mc="http://schemas.openxmlformats.org/markup-compatibility/2006">
              <mc:Choice xmlns:v="urn:schemas-microsoft-com:vml" Requires="v">
                <p:oleObj name="Document" r:id="rId2" imgW="6731000" imgH="1930400" progId="Word.Document.12">
                  <p:embed/>
                </p:oleObj>
              </mc:Choice>
              <mc:Fallback>
                <p:oleObj name="Document" r:id="rId2" imgW="6731000" imgH="1930400" progId="Word.Document.12">
                  <p:embed/>
                  <p:pic>
                    <p:nvPicPr>
                      <p:cNvPr id="0" name=""/>
                      <p:cNvPicPr/>
                      <p:nvPr/>
                    </p:nvPicPr>
                    <p:blipFill>
                      <a:blip r:embed="rId3"/>
                      <a:stretch>
                        <a:fillRect/>
                      </a:stretch>
                    </p:blipFill>
                    <p:spPr>
                      <a:xfrm>
                        <a:off x="587375" y="1322539"/>
                        <a:ext cx="11255375" cy="3224213"/>
                      </a:xfrm>
                      <a:prstGeom prst="rect">
                        <a:avLst/>
                      </a:prstGeom>
                    </p:spPr>
                  </p:pic>
                </p:oleObj>
              </mc:Fallback>
            </mc:AlternateContent>
          </a:graphicData>
        </a:graphic>
      </p:graphicFrame>
    </p:spTree>
    <p:extLst>
      <p:ext uri="{BB962C8B-B14F-4D97-AF65-F5344CB8AC3E}">
        <p14:creationId xmlns:p14="http://schemas.microsoft.com/office/powerpoint/2010/main" val="105300255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E61476D-37D6-45CE-B70E-39B1F3DA136C}"/>
              </a:ext>
            </a:extLst>
          </p:cNvPr>
          <p:cNvPicPr>
            <a:picLocks noChangeAspect="1"/>
          </p:cNvPicPr>
          <p:nvPr/>
        </p:nvPicPr>
        <p:blipFill>
          <a:blip r:embed="rId2"/>
          <a:stretch>
            <a:fillRect/>
          </a:stretch>
        </p:blipFill>
        <p:spPr>
          <a:xfrm>
            <a:off x="712206" y="1422053"/>
            <a:ext cx="10115550" cy="4333875"/>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Grievance –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Callout 7">
            <a:extLst>
              <a:ext uri="{FF2B5EF4-FFF2-40B4-BE49-F238E27FC236}">
                <a16:creationId xmlns:a16="http://schemas.microsoft.com/office/drawing/2014/main" id="{F7B7BB37-BC45-4C6F-AF0D-BBE777FE343D}"/>
              </a:ext>
            </a:extLst>
          </p:cNvPr>
          <p:cNvSpPr/>
          <p:nvPr/>
        </p:nvSpPr>
        <p:spPr>
          <a:xfrm>
            <a:off x="4842998" y="1397552"/>
            <a:ext cx="1038819"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8" name="Oval Callout 8">
            <a:extLst>
              <a:ext uri="{FF2B5EF4-FFF2-40B4-BE49-F238E27FC236}">
                <a16:creationId xmlns:a16="http://schemas.microsoft.com/office/drawing/2014/main" id="{70FD4D57-D245-4EC0-9B90-49BE37B000C2}"/>
              </a:ext>
            </a:extLst>
          </p:cNvPr>
          <p:cNvSpPr/>
          <p:nvPr/>
        </p:nvSpPr>
        <p:spPr>
          <a:xfrm>
            <a:off x="7326066" y="2438320"/>
            <a:ext cx="1152725" cy="519348"/>
          </a:xfrm>
          <a:prstGeom prst="wedgeEllipseCallout">
            <a:avLst>
              <a:gd name="adj1" fmla="val -88305"/>
              <a:gd name="adj2" fmla="val 7717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9" name="Oval Callout 5">
            <a:extLst>
              <a:ext uri="{FF2B5EF4-FFF2-40B4-BE49-F238E27FC236}">
                <a16:creationId xmlns:a16="http://schemas.microsoft.com/office/drawing/2014/main" id="{68542345-82DB-4F20-B1A9-86C16C32FFD0}"/>
              </a:ext>
            </a:extLst>
          </p:cNvPr>
          <p:cNvSpPr/>
          <p:nvPr/>
        </p:nvSpPr>
        <p:spPr>
          <a:xfrm>
            <a:off x="8806622" y="526131"/>
            <a:ext cx="1261108" cy="519348"/>
          </a:xfrm>
          <a:prstGeom prst="wedgeEllipseCallout">
            <a:avLst>
              <a:gd name="adj1" fmla="val 25879"/>
              <a:gd name="adj2" fmla="val 130218"/>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Report</a:t>
            </a:r>
          </a:p>
        </p:txBody>
      </p:sp>
      <p:sp>
        <p:nvSpPr>
          <p:cNvPr id="10" name="Oval Callout 9">
            <a:extLst>
              <a:ext uri="{FF2B5EF4-FFF2-40B4-BE49-F238E27FC236}">
                <a16:creationId xmlns:a16="http://schemas.microsoft.com/office/drawing/2014/main" id="{C78F5540-EB43-4C3E-B48E-A957ECA6B02B}"/>
              </a:ext>
            </a:extLst>
          </p:cNvPr>
          <p:cNvSpPr/>
          <p:nvPr/>
        </p:nvSpPr>
        <p:spPr>
          <a:xfrm>
            <a:off x="5509113" y="5562961"/>
            <a:ext cx="1618489" cy="908861"/>
          </a:xfrm>
          <a:prstGeom prst="wedgeEllipseCallout">
            <a:avLst>
              <a:gd name="adj1" fmla="val -52423"/>
              <a:gd name="adj2" fmla="val -11969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grievances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1" name="Oval Callout 10">
            <a:extLst>
              <a:ext uri="{FF2B5EF4-FFF2-40B4-BE49-F238E27FC236}">
                <a16:creationId xmlns:a16="http://schemas.microsoft.com/office/drawing/2014/main" id="{658C6799-0173-482D-B508-0820C7C5D3EE}"/>
              </a:ext>
            </a:extLst>
          </p:cNvPr>
          <p:cNvSpPr/>
          <p:nvPr/>
        </p:nvSpPr>
        <p:spPr>
          <a:xfrm>
            <a:off x="10827756" y="5030555"/>
            <a:ext cx="1164186" cy="1687887"/>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a:t>
            </a:r>
            <a:r>
              <a:rPr kumimoji="0" lang="en-US" sz="1800" b="0" i="0" u="none" strike="noStrike" cap="none" spc="0" normalizeH="0" dirty="0">
                <a:ln>
                  <a:noFill/>
                </a:ln>
                <a:solidFill>
                  <a:srgbClr val="000000"/>
                </a:solidFill>
                <a:effectLst/>
                <a:uFillTx/>
                <a:latin typeface="+mn-lt"/>
                <a:ea typeface="+mn-ea"/>
                <a:cs typeface="+mn-cs"/>
                <a:sym typeface="Calibri"/>
              </a:rPr>
              <a:t> </a:t>
            </a:r>
            <a:r>
              <a:rPr lang="en-US" dirty="0"/>
              <a:t>Reply</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33886885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E6232DB-9591-4EF5-A7D9-A27ED86D4C66}"/>
              </a:ext>
            </a:extLst>
          </p:cNvPr>
          <p:cNvPicPr>
            <a:picLocks noChangeAspect="1"/>
          </p:cNvPicPr>
          <p:nvPr/>
        </p:nvPicPr>
        <p:blipFill>
          <a:blip r:embed="rId2"/>
          <a:stretch>
            <a:fillRect/>
          </a:stretch>
        </p:blipFill>
        <p:spPr>
          <a:xfrm>
            <a:off x="6647898" y="1350021"/>
            <a:ext cx="4339431" cy="3411690"/>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a:t>Profile Management</a:t>
            </a:r>
            <a:endParaRPr lang="en-IN" dirty="0"/>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19A69E68-114D-4F9E-8810-ECA018BC8403}"/>
              </a:ext>
            </a:extLst>
          </p:cNvPr>
          <p:cNvGraphicFramePr>
            <a:graphicFrameLocks noChangeAspect="1"/>
          </p:cNvGraphicFramePr>
          <p:nvPr/>
        </p:nvGraphicFramePr>
        <p:xfrm>
          <a:off x="606425" y="1150148"/>
          <a:ext cx="7361238" cy="3611563"/>
        </p:xfrm>
        <a:graphic>
          <a:graphicData uri="http://schemas.openxmlformats.org/presentationml/2006/ole">
            <mc:AlternateContent xmlns:mc="http://schemas.openxmlformats.org/markup-compatibility/2006">
              <mc:Choice xmlns:v="urn:schemas-microsoft-com:vml" Requires="v">
                <p:oleObj name="Document" r:id="rId3" imgW="4753826" imgH="2334688" progId="Word.Document.12">
                  <p:embed/>
                </p:oleObj>
              </mc:Choice>
              <mc:Fallback>
                <p:oleObj name="Document" r:id="rId3" imgW="4753826" imgH="2334688" progId="Word.Document.12">
                  <p:embed/>
                  <p:pic>
                    <p:nvPicPr>
                      <p:cNvPr id="6" name="Object 5">
                        <a:extLst>
                          <a:ext uri="{FF2B5EF4-FFF2-40B4-BE49-F238E27FC236}">
                            <a16:creationId xmlns:a16="http://schemas.microsoft.com/office/drawing/2014/main" id="{19A69E68-114D-4F9E-8810-ECA018BC8403}"/>
                          </a:ext>
                        </a:extLst>
                      </p:cNvPr>
                      <p:cNvPicPr/>
                      <p:nvPr/>
                    </p:nvPicPr>
                    <p:blipFill>
                      <a:blip r:embed="rId4"/>
                      <a:stretch>
                        <a:fillRect/>
                      </a:stretch>
                    </p:blipFill>
                    <p:spPr>
                      <a:xfrm>
                        <a:off x="606425" y="1150148"/>
                        <a:ext cx="7361238" cy="3611563"/>
                      </a:xfrm>
                      <a:prstGeom prst="rect">
                        <a:avLst/>
                      </a:prstGeom>
                      <a:ln>
                        <a:solidFill>
                          <a:schemeClr val="bg1"/>
                        </a:solidFill>
                      </a:ln>
                    </p:spPr>
                  </p:pic>
                </p:oleObj>
              </mc:Fallback>
            </mc:AlternateContent>
          </a:graphicData>
        </a:graphic>
      </p:graphicFrame>
      <p:cxnSp>
        <p:nvCxnSpPr>
          <p:cNvPr id="8" name="Straight Arrow Connector 7">
            <a:extLst>
              <a:ext uri="{FF2B5EF4-FFF2-40B4-BE49-F238E27FC236}">
                <a16:creationId xmlns:a16="http://schemas.microsoft.com/office/drawing/2014/main" id="{E2DEF4EC-802F-498C-BF48-EA0DDD6AAEF0}"/>
              </a:ext>
            </a:extLst>
          </p:cNvPr>
          <p:cNvCxnSpPr>
            <a:cxnSpLocks/>
          </p:cNvCxnSpPr>
          <p:nvPr/>
        </p:nvCxnSpPr>
        <p:spPr>
          <a:xfrm>
            <a:off x="3883209" y="1794721"/>
            <a:ext cx="3660591" cy="0"/>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2" name="Straight Arrow Connector 11">
            <a:extLst>
              <a:ext uri="{FF2B5EF4-FFF2-40B4-BE49-F238E27FC236}">
                <a16:creationId xmlns:a16="http://schemas.microsoft.com/office/drawing/2014/main" id="{85210826-D533-4915-BADA-C9422D9A72C8}"/>
              </a:ext>
            </a:extLst>
          </p:cNvPr>
          <p:cNvCxnSpPr>
            <a:cxnSpLocks/>
          </p:cNvCxnSpPr>
          <p:nvPr/>
        </p:nvCxnSpPr>
        <p:spPr>
          <a:xfrm flipV="1">
            <a:off x="3438045" y="3633734"/>
            <a:ext cx="4448655" cy="27901"/>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4C03CB1E-5437-47A0-BB3D-EDD3663AC38F}"/>
              </a:ext>
            </a:extLst>
          </p:cNvPr>
          <p:cNvCxnSpPr>
            <a:cxnSpLocks/>
          </p:cNvCxnSpPr>
          <p:nvPr/>
        </p:nvCxnSpPr>
        <p:spPr>
          <a:xfrm>
            <a:off x="4287044" y="3085206"/>
            <a:ext cx="3599656" cy="1"/>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D0052947-C4DD-473E-AFEF-303A8D6C80CC}"/>
              </a:ext>
            </a:extLst>
          </p:cNvPr>
          <p:cNvCxnSpPr>
            <a:cxnSpLocks/>
          </p:cNvCxnSpPr>
          <p:nvPr/>
        </p:nvCxnSpPr>
        <p:spPr>
          <a:xfrm>
            <a:off x="2121980" y="4114194"/>
            <a:ext cx="5867654" cy="22308"/>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F492E630-13BE-4C93-94F8-C4ADED62823F}"/>
              </a:ext>
            </a:extLst>
          </p:cNvPr>
          <p:cNvCxnSpPr>
            <a:cxnSpLocks/>
          </p:cNvCxnSpPr>
          <p:nvPr/>
        </p:nvCxnSpPr>
        <p:spPr>
          <a:xfrm flipV="1">
            <a:off x="3096067" y="2572252"/>
            <a:ext cx="4790633" cy="120790"/>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1" name="Straight Arrow Connector 30">
            <a:extLst>
              <a:ext uri="{FF2B5EF4-FFF2-40B4-BE49-F238E27FC236}">
                <a16:creationId xmlns:a16="http://schemas.microsoft.com/office/drawing/2014/main" id="{E48E35AC-A9DE-437E-A073-E84B613CACCA}"/>
              </a:ext>
            </a:extLst>
          </p:cNvPr>
          <p:cNvCxnSpPr>
            <a:cxnSpLocks/>
          </p:cNvCxnSpPr>
          <p:nvPr/>
        </p:nvCxnSpPr>
        <p:spPr>
          <a:xfrm flipV="1">
            <a:off x="3447067" y="2016383"/>
            <a:ext cx="4932232" cy="292691"/>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8873613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p:txBody>
          <a:bodyPr/>
          <a:lstStyle/>
          <a:p>
            <a:fld id="{86CB4B4D-7CA3-9044-876B-883B54F8677D}" type="slidenum">
              <a:rPr lang="en-IN" smtClean="0"/>
              <a:pPr/>
              <a:t>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759391"/>
            <a:ext cx="5932508" cy="4499088"/>
          </a:xfrm>
        </p:spPr>
        <p:txBody>
          <a:bodyPr>
            <a:normAutofit fontScale="70000" lnSpcReduction="20000"/>
          </a:bodyPr>
          <a:lstStyle/>
          <a:p>
            <a:pPr marL="285750" indent="-285750">
              <a:buFont typeface="Wingdings" panose="05000000000000000000" pitchFamily="2" charset="2"/>
              <a:buChar char="§"/>
            </a:pPr>
            <a:r>
              <a:rPr lang="en-US" sz="4600" b="1" dirty="0">
                <a:effectLst/>
              </a:rPr>
              <a:t>Agenda</a:t>
            </a:r>
          </a:p>
          <a:p>
            <a:pPr marL="285750" indent="-285750">
              <a:buFont typeface="Wingdings" panose="05000000000000000000" pitchFamily="2" charset="2"/>
              <a:buChar char="§"/>
            </a:pPr>
            <a:endParaRPr lang="en-US" sz="2400" b="1" dirty="0">
              <a:effectLst/>
            </a:endParaRPr>
          </a:p>
          <a:p>
            <a:pPr marL="781050" lvl="1" indent="-285750">
              <a:buFont typeface="Wingdings" panose="05000000000000000000" pitchFamily="2" charset="2"/>
              <a:buChar char="§"/>
            </a:pPr>
            <a:r>
              <a:rPr lang="en-US" sz="3200" b="1" dirty="0">
                <a:effectLst/>
              </a:rPr>
              <a:t>Importer Definition and Overview</a:t>
            </a:r>
          </a:p>
          <a:p>
            <a:pPr marL="781050" lvl="1" indent="-285750">
              <a:buFont typeface="Wingdings" panose="05000000000000000000" pitchFamily="2" charset="2"/>
              <a:buChar char="§"/>
            </a:pPr>
            <a:r>
              <a:rPr lang="en-US" sz="3200" b="1" dirty="0">
                <a:effectLst/>
              </a:rPr>
              <a:t>Assumptions </a:t>
            </a:r>
          </a:p>
          <a:p>
            <a:pPr marL="781050" lvl="1" indent="-285750">
              <a:buFont typeface="Wingdings" panose="05000000000000000000" pitchFamily="2" charset="2"/>
              <a:buChar char="§"/>
            </a:pPr>
            <a:r>
              <a:rPr lang="en-US" sz="3200" b="1" dirty="0">
                <a:effectLst/>
              </a:rPr>
              <a:t>Features</a:t>
            </a:r>
          </a:p>
          <a:p>
            <a:pPr marL="1291589" lvl="2" indent="-285750">
              <a:buFont typeface="Wingdings" panose="05000000000000000000" pitchFamily="2" charset="2"/>
              <a:buChar char="§"/>
            </a:pPr>
            <a:r>
              <a:rPr lang="en-US" sz="3200" b="1" dirty="0">
                <a:effectLst/>
              </a:rPr>
              <a:t>Registration</a:t>
            </a:r>
          </a:p>
          <a:p>
            <a:pPr marL="1291589" lvl="2" indent="-285750">
              <a:buFont typeface="Wingdings" panose="05000000000000000000" pitchFamily="2" charset="2"/>
              <a:buChar char="§"/>
            </a:pPr>
            <a:r>
              <a:rPr lang="en-US" sz="3200" b="1" dirty="0">
                <a:effectLst/>
              </a:rPr>
              <a:t>Dashboard</a:t>
            </a:r>
          </a:p>
          <a:p>
            <a:pPr marL="1291589" lvl="2" indent="-285750">
              <a:buFont typeface="Wingdings" panose="05000000000000000000" pitchFamily="2" charset="2"/>
              <a:buChar char="§"/>
            </a:pPr>
            <a:r>
              <a:rPr lang="en-US" sz="3200" b="1" dirty="0">
                <a:effectLst/>
              </a:rPr>
              <a:t>Consignment</a:t>
            </a:r>
          </a:p>
          <a:p>
            <a:pPr marL="1291589" lvl="2" indent="-285750">
              <a:buFont typeface="Wingdings" panose="05000000000000000000" pitchFamily="2" charset="2"/>
              <a:buChar char="§"/>
            </a:pPr>
            <a:r>
              <a:rPr lang="en-US" sz="3200" b="1" dirty="0">
                <a:effectLst/>
              </a:rPr>
              <a:t>Stock Management</a:t>
            </a:r>
          </a:p>
          <a:p>
            <a:pPr marL="1291589" lvl="2" indent="-285750">
              <a:buFont typeface="Wingdings" panose="05000000000000000000" pitchFamily="2" charset="2"/>
              <a:buChar char="§"/>
            </a:pPr>
            <a:r>
              <a:rPr lang="en-US" sz="3200" b="1" dirty="0">
                <a:effectLst/>
              </a:rPr>
              <a:t>Grievance</a:t>
            </a:r>
          </a:p>
          <a:p>
            <a:pPr marL="1291589" lvl="2" indent="-285750">
              <a:buFont typeface="Wingdings" panose="05000000000000000000" pitchFamily="2" charset="2"/>
              <a:buChar char="§"/>
            </a:pPr>
            <a:r>
              <a:rPr lang="en-US" sz="3200" b="1" dirty="0">
                <a:effectLst/>
              </a:rPr>
              <a:t>Individual Tax Payment Cases</a:t>
            </a:r>
          </a:p>
          <a:p>
            <a:pPr marL="1291589" lvl="2" indent="-285750">
              <a:buFont typeface="Wingdings" panose="05000000000000000000" pitchFamily="2" charset="2"/>
              <a:buChar char="§"/>
            </a:pPr>
            <a:r>
              <a:rPr lang="en-US" sz="3200" b="1" dirty="0">
                <a:effectLst/>
              </a:rPr>
              <a:t>Profile Management</a:t>
            </a:r>
          </a:p>
          <a:p>
            <a:pPr marL="1005839" lvl="2" indent="0">
              <a:buNone/>
            </a:pPr>
            <a:endParaRPr lang="en-US" sz="2400" b="1" dirty="0">
              <a:effectLst/>
            </a:endParaRPr>
          </a:p>
          <a:p>
            <a:pPr marL="781050" lvl="1" indent="-285750">
              <a:buFont typeface="Wingdings" panose="05000000000000000000" pitchFamily="2" charset="2"/>
              <a:buChar char="§"/>
            </a:pPr>
            <a:endParaRPr lang="en-GB" sz="2400" b="1" dirty="0">
              <a:effectLst/>
            </a:endParaRPr>
          </a:p>
          <a:p>
            <a:pPr marL="0" indent="0">
              <a:buNone/>
            </a:pPr>
            <a:endParaRPr lang="en-IN" sz="2400" dirty="0"/>
          </a:p>
          <a:p>
            <a:pPr marL="285750" indent="-285750">
              <a:buFont typeface="Wingdings" panose="05000000000000000000" pitchFamily="2" charset="2"/>
              <a:buChar char="§"/>
            </a:pPr>
            <a:endParaRPr lang="en-IN" sz="2400" b="1" dirty="0">
              <a:effectLst/>
            </a:endParaRPr>
          </a:p>
          <a:p>
            <a:pPr fontAlgn="base"/>
            <a:endParaRPr lang="en-IN" sz="2400" b="1" dirty="0">
              <a:effectLst/>
            </a:endParaRPr>
          </a:p>
        </p:txBody>
      </p:sp>
    </p:spTree>
    <p:extLst>
      <p:ext uri="{BB962C8B-B14F-4D97-AF65-F5344CB8AC3E}">
        <p14:creationId xmlns:p14="http://schemas.microsoft.com/office/powerpoint/2010/main" val="144645048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0070C0"/>
                </a:solidFill>
              </a:rPr>
              <a:t>Queries</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20</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93887949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1B48B6"/>
                </a:solidFill>
              </a:rPr>
              <a:t>Thank You</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21</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24961922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p:txBody>
          <a:bodyPr/>
          <a:lstStyle/>
          <a:p>
            <a:fld id="{86CB4B4D-7CA3-9044-876B-883B54F8677D}" type="slidenum">
              <a:rPr lang="en-IN" smtClean="0"/>
              <a:pPr/>
              <a:t>22</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Custom - Definition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2"/>
          <p:cNvSpPr/>
          <p:nvPr/>
        </p:nvSpPr>
        <p:spPr>
          <a:xfrm>
            <a:off x="463639" y="1092131"/>
            <a:ext cx="10186284" cy="3477875"/>
          </a:xfrm>
          <a:prstGeom prst="rect">
            <a:avLst/>
          </a:prstGeom>
        </p:spPr>
        <p:txBody>
          <a:bodyPr wrap="square">
            <a:spAutoFit/>
          </a:bodyPr>
          <a:lstStyle/>
          <a:p>
            <a:pPr algn="just"/>
            <a:r>
              <a:rPr lang="en-IN" sz="2200" dirty="0"/>
              <a:t>Cambodian Customs (Government) who is responsible for validating the imported consignment as per the designed procedure by Government. </a:t>
            </a:r>
          </a:p>
          <a:p>
            <a:pPr algn="just"/>
            <a:endParaRPr lang="en-IN" sz="2200" dirty="0"/>
          </a:p>
          <a:p>
            <a:pPr algn="just"/>
            <a:r>
              <a:rPr lang="en-IN" sz="2200" dirty="0"/>
              <a:t>Customs also collects the Import Duty from Importer or Third party organization or Individuals or tourists based on the custom value and law and to clear their consignment for further distribution or usage in Cambodia for commercial or personnel usage.</a:t>
            </a:r>
          </a:p>
          <a:p>
            <a:pPr algn="just"/>
            <a:r>
              <a:rPr lang="en-IN" sz="2200" dirty="0"/>
              <a:t> </a:t>
            </a:r>
          </a:p>
          <a:p>
            <a:pPr algn="just"/>
            <a:r>
              <a:rPr lang="en-IN" sz="2200" dirty="0"/>
              <a:t>Only authority in Cambodia to collect the custom duty is Cambodian custom department. CEIR authority does not collect import duty/taxes.</a:t>
            </a:r>
          </a:p>
        </p:txBody>
      </p:sp>
    </p:spTree>
    <p:extLst>
      <p:ext uri="{BB962C8B-B14F-4D97-AF65-F5344CB8AC3E}">
        <p14:creationId xmlns:p14="http://schemas.microsoft.com/office/powerpoint/2010/main" val="305890781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3208-3077-4B72-A14D-4460D7DF6F36}"/>
              </a:ext>
            </a:extLst>
          </p:cNvPr>
          <p:cNvSpPr>
            <a:spLocks noGrp="1"/>
          </p:cNvSpPr>
          <p:nvPr>
            <p:ph type="title"/>
          </p:nvPr>
        </p:nvSpPr>
        <p:spPr/>
        <p:txBody>
          <a:bodyPr/>
          <a:lstStyle/>
          <a:p>
            <a:r>
              <a:rPr lang="en-IN" dirty="0"/>
              <a:t>Assumptions</a:t>
            </a:r>
          </a:p>
        </p:txBody>
      </p:sp>
      <p:sp>
        <p:nvSpPr>
          <p:cNvPr id="4" name="Slide Number Placeholder 3">
            <a:extLst>
              <a:ext uri="{FF2B5EF4-FFF2-40B4-BE49-F238E27FC236}">
                <a16:creationId xmlns:a16="http://schemas.microsoft.com/office/drawing/2014/main" id="{401C8850-EC6F-4BB2-85BB-F4EE5750923E}"/>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977E5CDF-D0D8-4FE1-ABC1-4C2C7F8DF89F}"/>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Table 5">
            <a:extLst>
              <a:ext uri="{FF2B5EF4-FFF2-40B4-BE49-F238E27FC236}">
                <a16:creationId xmlns:a16="http://schemas.microsoft.com/office/drawing/2014/main" id="{7F17C549-4132-4FEB-8D05-03ED768A1DF1}"/>
              </a:ext>
            </a:extLst>
          </p:cNvPr>
          <p:cNvGraphicFramePr>
            <a:graphicFrameLocks noGrp="1"/>
          </p:cNvGraphicFramePr>
          <p:nvPr>
            <p:extLst>
              <p:ext uri="{D42A27DB-BD31-4B8C-83A1-F6EECF244321}">
                <p14:modId xmlns:p14="http://schemas.microsoft.com/office/powerpoint/2010/main" val="57192768"/>
              </p:ext>
            </p:extLst>
          </p:nvPr>
        </p:nvGraphicFramePr>
        <p:xfrm>
          <a:off x="525752" y="1167007"/>
          <a:ext cx="10241101" cy="5270901"/>
        </p:xfrm>
        <a:graphic>
          <a:graphicData uri="http://schemas.openxmlformats.org/drawingml/2006/table">
            <a:tbl>
              <a:tblPr firstRow="1" firstCol="1" bandRow="1">
                <a:tableStyleId>{5940675A-B579-460E-94D1-54222C63F5DA}</a:tableStyleId>
              </a:tblPr>
              <a:tblGrid>
                <a:gridCol w="1326342">
                  <a:extLst>
                    <a:ext uri="{9D8B030D-6E8A-4147-A177-3AD203B41FA5}">
                      <a16:colId xmlns:a16="http://schemas.microsoft.com/office/drawing/2014/main" val="277527418"/>
                    </a:ext>
                  </a:extLst>
                </a:gridCol>
                <a:gridCol w="8914759">
                  <a:extLst>
                    <a:ext uri="{9D8B030D-6E8A-4147-A177-3AD203B41FA5}">
                      <a16:colId xmlns:a16="http://schemas.microsoft.com/office/drawing/2014/main" val="1880909796"/>
                    </a:ext>
                  </a:extLst>
                </a:gridCol>
              </a:tblGrid>
              <a:tr h="515571">
                <a:tc>
                  <a:txBody>
                    <a:bodyPr/>
                    <a:lstStyle/>
                    <a:p>
                      <a:pPr algn="ctr">
                        <a:lnSpc>
                          <a:spcPct val="107000"/>
                        </a:lnSpc>
                        <a:spcBef>
                          <a:spcPts val="600"/>
                        </a:spcBef>
                        <a:spcAft>
                          <a:spcPts val="600"/>
                        </a:spcAft>
                      </a:pPr>
                      <a:r>
                        <a:rPr lang="en-US" sz="2000">
                          <a:effectLst/>
                          <a:latin typeface="Arial" panose="020B0604020202020204" pitchFamily="34" charset="0"/>
                          <a:cs typeface="Arial" panose="020B0604020202020204" pitchFamily="34" charset="0"/>
                        </a:rPr>
                        <a:t>1</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600"/>
                        </a:spcBef>
                        <a:spcAft>
                          <a:spcPts val="600"/>
                        </a:spcAft>
                      </a:pPr>
                      <a:r>
                        <a:rPr lang="en-US" sz="2000">
                          <a:effectLst/>
                          <a:latin typeface="Arial" panose="020B0604020202020204" pitchFamily="34" charset="0"/>
                          <a:cs typeface="Arial" panose="020B0604020202020204" pitchFamily="34" charset="0"/>
                        </a:rPr>
                        <a:t>Importers will be able to take the device related information from their suppliers and upload the same into the CEIR system</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43555060"/>
                  </a:ext>
                </a:extLst>
              </a:tr>
              <a:tr h="515571">
                <a:tc>
                  <a:txBody>
                    <a:bodyPr/>
                    <a:lstStyle/>
                    <a:p>
                      <a:pPr algn="ctr">
                        <a:lnSpc>
                          <a:spcPct val="107000"/>
                        </a:lnSpc>
                        <a:spcBef>
                          <a:spcPts val="600"/>
                        </a:spcBef>
                        <a:spcAft>
                          <a:spcPts val="600"/>
                        </a:spcAft>
                      </a:pPr>
                      <a:r>
                        <a:rPr lang="en-US" sz="2000">
                          <a:effectLst/>
                          <a:latin typeface="Arial" panose="020B0604020202020204" pitchFamily="34" charset="0"/>
                          <a:cs typeface="Arial" panose="020B0604020202020204" pitchFamily="34" charset="0"/>
                        </a:rPr>
                        <a:t>2</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600"/>
                        </a:spcBef>
                        <a:spcAft>
                          <a:spcPts val="600"/>
                        </a:spcAft>
                      </a:pPr>
                      <a:r>
                        <a:rPr lang="en-US" sz="2000">
                          <a:effectLst/>
                          <a:latin typeface="Arial" panose="020B0604020202020204" pitchFamily="34" charset="0"/>
                          <a:cs typeface="Arial" panose="020B0604020202020204" pitchFamily="34" charset="0"/>
                        </a:rPr>
                        <a:t>There will be regulation in place for Customs officials to register with CEIR authority in the respective phases of project rollout</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02749514"/>
                  </a:ext>
                </a:extLst>
              </a:tr>
              <a:tr h="565860">
                <a:tc>
                  <a:txBody>
                    <a:bodyPr/>
                    <a:lstStyle/>
                    <a:p>
                      <a:pPr algn="ctr">
                        <a:lnSpc>
                          <a:spcPct val="107000"/>
                        </a:lnSpc>
                        <a:spcBef>
                          <a:spcPts val="600"/>
                        </a:spcBef>
                        <a:spcAft>
                          <a:spcPts val="600"/>
                        </a:spcAft>
                      </a:pPr>
                      <a:r>
                        <a:rPr lang="en-US" sz="2000" dirty="0">
                          <a:effectLst/>
                          <a:latin typeface="Arial" panose="020B0604020202020204" pitchFamily="34" charset="0"/>
                          <a:ea typeface="Calibri" panose="020F0502020204030204" pitchFamily="34" charset="0"/>
                          <a:cs typeface="Arial" panose="020B0604020202020204" pitchFamily="34" charset="0"/>
                        </a:rPr>
                        <a:t>3</a:t>
                      </a:r>
                    </a:p>
                  </a:txBody>
                  <a:tcPr marL="68580" marR="68580" marT="0" marB="0"/>
                </a:tc>
                <a:tc>
                  <a:txBody>
                    <a:bodyPr/>
                    <a:lstStyle/>
                    <a:p>
                      <a:pPr>
                        <a:lnSpc>
                          <a:spcPct val="107000"/>
                        </a:lnSpc>
                        <a:spcBef>
                          <a:spcPts val="600"/>
                        </a:spcBef>
                        <a:spcAft>
                          <a:spcPts val="600"/>
                        </a:spcAft>
                      </a:pPr>
                      <a:r>
                        <a:rPr lang="en-US" sz="2000">
                          <a:effectLst/>
                          <a:latin typeface="Arial" panose="020B0604020202020204" pitchFamily="34" charset="0"/>
                          <a:cs typeface="Arial" panose="020B0604020202020204" pitchFamily="34" charset="0"/>
                        </a:rPr>
                        <a:t>Importers , Distributers , Retailers, Individual anyone can place the Consignment to Import and pay the duty to Customs</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04234191"/>
                  </a:ext>
                </a:extLst>
              </a:tr>
              <a:tr h="1173243">
                <a:tc>
                  <a:txBody>
                    <a:bodyPr/>
                    <a:lstStyle/>
                    <a:p>
                      <a:pPr algn="ctr">
                        <a:lnSpc>
                          <a:spcPct val="107000"/>
                        </a:lnSpc>
                        <a:spcBef>
                          <a:spcPts val="600"/>
                        </a:spcBef>
                        <a:spcAft>
                          <a:spcPts val="600"/>
                        </a:spcAft>
                      </a:pPr>
                      <a:r>
                        <a:rPr lang="en-US" sz="2000" dirty="0">
                          <a:effectLst/>
                          <a:latin typeface="Arial" panose="020B0604020202020204" pitchFamily="34" charset="0"/>
                          <a:ea typeface="Calibri" panose="020F0502020204030204" pitchFamily="34" charset="0"/>
                          <a:cs typeface="Arial" panose="020B0604020202020204" pitchFamily="34" charset="0"/>
                        </a:rPr>
                        <a:t>4</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600"/>
                        </a:spcBef>
                        <a:spcAft>
                          <a:spcPts val="600"/>
                        </a:spcAft>
                      </a:pPr>
                      <a:r>
                        <a:rPr lang="en-US" sz="2000" dirty="0">
                          <a:effectLst/>
                          <a:latin typeface="Arial" panose="020B0604020202020204" pitchFamily="34" charset="0"/>
                          <a:cs typeface="Arial" panose="020B0604020202020204" pitchFamily="34" charset="0"/>
                        </a:rPr>
                        <a:t>Any tax relief/Concession provided to Importers/Distributers/Retailers to log their relief status with respective government tax or Custom department.</a:t>
                      </a:r>
                      <a:endParaRPr lang="en-IN" sz="2000" dirty="0">
                        <a:effectLst/>
                        <a:latin typeface="Arial" panose="020B0604020202020204" pitchFamily="34" charset="0"/>
                        <a:cs typeface="Arial" panose="020B0604020202020204" pitchFamily="34" charset="0"/>
                      </a:endParaRPr>
                    </a:p>
                    <a:p>
                      <a:pPr>
                        <a:lnSpc>
                          <a:spcPct val="107000"/>
                        </a:lnSpc>
                        <a:spcBef>
                          <a:spcPts val="600"/>
                        </a:spcBef>
                        <a:spcAft>
                          <a:spcPts val="600"/>
                        </a:spcAft>
                      </a:pPr>
                      <a:r>
                        <a:rPr lang="en-US" sz="2000" dirty="0">
                          <a:effectLst/>
                          <a:latin typeface="Arial" panose="020B0604020202020204" pitchFamily="34" charset="0"/>
                          <a:cs typeface="Arial" panose="020B0604020202020204" pitchFamily="34" charset="0"/>
                        </a:rPr>
                        <a:t>CEIR will not keep any information related to Tax relief to mentioned entities</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83180519"/>
                  </a:ext>
                </a:extLst>
              </a:tr>
              <a:tr h="515571">
                <a:tc>
                  <a:txBody>
                    <a:bodyPr/>
                    <a:lstStyle/>
                    <a:p>
                      <a:pPr algn="ctr">
                        <a:lnSpc>
                          <a:spcPct val="107000"/>
                        </a:lnSpc>
                        <a:spcBef>
                          <a:spcPts val="600"/>
                        </a:spcBef>
                        <a:spcAft>
                          <a:spcPts val="600"/>
                        </a:spcAft>
                      </a:pPr>
                      <a:r>
                        <a:rPr lang="en-US" sz="2000" dirty="0">
                          <a:effectLst/>
                          <a:latin typeface="Arial" panose="020B0604020202020204" pitchFamily="34" charset="0"/>
                          <a:ea typeface="Calibri" panose="020F0502020204030204" pitchFamily="34" charset="0"/>
                          <a:cs typeface="Arial" panose="020B0604020202020204" pitchFamily="34" charset="0"/>
                        </a:rPr>
                        <a:t>5</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600"/>
                        </a:spcBef>
                        <a:spcAft>
                          <a:spcPts val="600"/>
                        </a:spcAft>
                      </a:pPr>
                      <a:r>
                        <a:rPr lang="en-US" sz="2000">
                          <a:effectLst/>
                          <a:latin typeface="Arial" panose="020B0604020202020204" pitchFamily="34" charset="0"/>
                          <a:cs typeface="Arial" panose="020B0604020202020204" pitchFamily="34" charset="0"/>
                        </a:rPr>
                        <a:t>Regulation has to be in place for rejecting the device upload based on the Invalid TAC.</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62827844"/>
                  </a:ext>
                </a:extLst>
              </a:tr>
              <a:tr h="777824">
                <a:tc>
                  <a:txBody>
                    <a:bodyPr/>
                    <a:lstStyle/>
                    <a:p>
                      <a:pPr algn="ctr">
                        <a:lnSpc>
                          <a:spcPct val="107000"/>
                        </a:lnSpc>
                        <a:spcBef>
                          <a:spcPts val="600"/>
                        </a:spcBef>
                        <a:spcAft>
                          <a:spcPts val="600"/>
                        </a:spcAft>
                      </a:pPr>
                      <a:r>
                        <a:rPr lang="en-US" sz="2000" dirty="0">
                          <a:effectLst/>
                          <a:latin typeface="Arial" panose="020B0604020202020204" pitchFamily="34" charset="0"/>
                          <a:ea typeface="Calibri" panose="020F0502020204030204" pitchFamily="34" charset="0"/>
                          <a:cs typeface="Arial" panose="020B0604020202020204" pitchFamily="34" charset="0"/>
                        </a:rPr>
                        <a:t>6</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600"/>
                        </a:spcBef>
                        <a:spcAft>
                          <a:spcPts val="600"/>
                        </a:spcAft>
                      </a:pPr>
                      <a:r>
                        <a:rPr lang="en-US" sz="2000">
                          <a:effectLst/>
                          <a:latin typeface="Arial" panose="020B0604020202020204" pitchFamily="34" charset="0"/>
                          <a:cs typeface="Arial" panose="020B0604020202020204" pitchFamily="34" charset="0"/>
                        </a:rPr>
                        <a:t>All the tax related regulation to be governed by Customs only in the current CEIR system. Other tax related departments are not involved in current platform.</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72709941"/>
                  </a:ext>
                </a:extLst>
              </a:tr>
              <a:tr h="515571">
                <a:tc>
                  <a:txBody>
                    <a:bodyPr/>
                    <a:lstStyle/>
                    <a:p>
                      <a:pPr algn="ctr">
                        <a:lnSpc>
                          <a:spcPct val="107000"/>
                        </a:lnSpc>
                        <a:spcBef>
                          <a:spcPts val="600"/>
                        </a:spcBef>
                        <a:spcAft>
                          <a:spcPts val="600"/>
                        </a:spcAft>
                      </a:pPr>
                      <a:r>
                        <a:rPr lang="en-US" sz="2000" dirty="0">
                          <a:effectLst/>
                          <a:latin typeface="Arial" panose="020B0604020202020204" pitchFamily="34" charset="0"/>
                          <a:ea typeface="Calibri" panose="020F0502020204030204" pitchFamily="34" charset="0"/>
                          <a:cs typeface="Arial" panose="020B0604020202020204" pitchFamily="34" charset="0"/>
                        </a:rPr>
                        <a:t>7</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600"/>
                        </a:spcBef>
                        <a:spcAft>
                          <a:spcPts val="600"/>
                        </a:spcAft>
                      </a:pPr>
                      <a:r>
                        <a:rPr lang="en-US" sz="2000" dirty="0">
                          <a:effectLst/>
                          <a:latin typeface="Arial" panose="020B0604020202020204" pitchFamily="34" charset="0"/>
                          <a:cs typeface="Arial" panose="020B0604020202020204" pitchFamily="34" charset="0"/>
                        </a:rPr>
                        <a:t>Regulation to be in place for allowing Customs to regulate the devices in time bound manner for end-to-end clearance of devices</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32698812"/>
                  </a:ext>
                </a:extLst>
              </a:tr>
            </a:tbl>
          </a:graphicData>
        </a:graphic>
      </p:graphicFrame>
    </p:spTree>
    <p:extLst>
      <p:ext uri="{BB962C8B-B14F-4D97-AF65-F5344CB8AC3E}">
        <p14:creationId xmlns:p14="http://schemas.microsoft.com/office/powerpoint/2010/main" val="5643337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Registration –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2">
            <a:extLst>
              <a:ext uri="{FF2B5EF4-FFF2-40B4-BE49-F238E27FC236}">
                <a16:creationId xmlns:a16="http://schemas.microsoft.com/office/drawing/2014/main" id="{98B6587F-C7B4-4D4B-B2AD-FF14375B8A1C}"/>
              </a:ext>
            </a:extLst>
          </p:cNvPr>
          <p:cNvSpPr/>
          <p:nvPr/>
        </p:nvSpPr>
        <p:spPr>
          <a:xfrm>
            <a:off x="463638" y="1114282"/>
            <a:ext cx="8457939" cy="2044342"/>
          </a:xfrm>
          <a:prstGeom prst="rect">
            <a:avLst/>
          </a:prstGeom>
        </p:spPr>
        <p:txBody>
          <a:bodyPr wrap="square">
            <a:spAutoFit/>
          </a:bodyPr>
          <a:lstStyle/>
          <a:p>
            <a:pPr marL="342900" lvl="0" indent="-342900">
              <a:lnSpc>
                <a:spcPct val="107000"/>
              </a:lnSpc>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Custom select the port. The port could be </a:t>
            </a:r>
          </a:p>
          <a:p>
            <a:pPr marL="742950" lvl="1" indent="-285750">
              <a:lnSpc>
                <a:spcPct val="107000"/>
              </a:lnSpc>
              <a:buFont typeface="Courier New" panose="02070309020205020404" pitchFamily="49" charset="0"/>
              <a:buChar char="o"/>
            </a:pPr>
            <a:r>
              <a:rPr lang="en-IN" sz="2000" dirty="0">
                <a:latin typeface="Arial" panose="020B0604020202020204" pitchFamily="34" charset="0"/>
                <a:ea typeface="Calibri" panose="020F0502020204030204" pitchFamily="34" charset="0"/>
                <a:cs typeface="Arial" panose="020B0604020202020204" pitchFamily="34" charset="0"/>
              </a:rPr>
              <a:t>Air</a:t>
            </a:r>
          </a:p>
          <a:p>
            <a:pPr marL="742950" lvl="1" indent="-285750">
              <a:lnSpc>
                <a:spcPct val="107000"/>
              </a:lnSpc>
              <a:buFont typeface="Courier New" panose="02070309020205020404" pitchFamily="49" charset="0"/>
              <a:buChar char="o"/>
            </a:pPr>
            <a:r>
              <a:rPr lang="en-IN" sz="2000" dirty="0">
                <a:latin typeface="Arial" panose="020B0604020202020204" pitchFamily="34" charset="0"/>
                <a:ea typeface="Calibri" panose="020F0502020204030204" pitchFamily="34" charset="0"/>
                <a:cs typeface="Arial" panose="020B0604020202020204" pitchFamily="34" charset="0"/>
              </a:rPr>
              <a:t>Water</a:t>
            </a:r>
          </a:p>
          <a:p>
            <a:pPr marL="742950" lvl="1" indent="-285750">
              <a:lnSpc>
                <a:spcPct val="107000"/>
              </a:lnSpc>
              <a:buFont typeface="Courier New" panose="02070309020205020404" pitchFamily="49" charset="0"/>
              <a:buChar char="o"/>
            </a:pPr>
            <a:r>
              <a:rPr lang="en-IN" sz="2000" dirty="0">
                <a:latin typeface="Arial" panose="020B0604020202020204" pitchFamily="34" charset="0"/>
                <a:ea typeface="Calibri" panose="020F0502020204030204" pitchFamily="34" charset="0"/>
                <a:cs typeface="Arial" panose="020B0604020202020204" pitchFamily="34" charset="0"/>
              </a:rPr>
              <a:t>Land</a:t>
            </a:r>
          </a:p>
          <a:p>
            <a:pPr marL="914400">
              <a:lnSpc>
                <a:spcPct val="107000"/>
              </a:lnSpc>
            </a:pPr>
            <a:r>
              <a:rPr lang="en-IN" sz="2000" dirty="0">
                <a:latin typeface="Arial" panose="020B0604020202020204" pitchFamily="34" charset="0"/>
                <a:ea typeface="Calibri" panose="020F0502020204030204" pitchFamily="34" charset="0"/>
                <a:cs typeface="Arial" panose="020B0604020202020204" pitchFamily="34" charset="0"/>
              </a:rPr>
              <a:t> </a:t>
            </a:r>
          </a:p>
          <a:p>
            <a:pPr marL="342900" lvl="0" indent="-342900">
              <a:lnSpc>
                <a:spcPct val="107000"/>
              </a:lnSpc>
              <a:spcAft>
                <a:spcPts val="800"/>
              </a:spcAft>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Custom select the port address from the defined list in CEIR system</a:t>
            </a:r>
          </a:p>
        </p:txBody>
      </p:sp>
    </p:spTree>
    <p:extLst>
      <p:ext uri="{BB962C8B-B14F-4D97-AF65-F5344CB8AC3E}">
        <p14:creationId xmlns:p14="http://schemas.microsoft.com/office/powerpoint/2010/main" val="379209434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B2A0-47E2-4767-AA20-1B12B258D70F}"/>
              </a:ext>
            </a:extLst>
          </p:cNvPr>
          <p:cNvSpPr>
            <a:spLocks noGrp="1"/>
          </p:cNvSpPr>
          <p:nvPr>
            <p:ph type="title"/>
          </p:nvPr>
        </p:nvSpPr>
        <p:spPr>
          <a:xfrm>
            <a:off x="84699" y="213332"/>
            <a:ext cx="9070253" cy="800554"/>
          </a:xfrm>
        </p:spPr>
        <p:txBody>
          <a:bodyPr/>
          <a:lstStyle/>
          <a:p>
            <a:r>
              <a:rPr lang="en-IN" dirty="0"/>
              <a:t>Registration – Custom (Form)</a:t>
            </a:r>
          </a:p>
        </p:txBody>
      </p:sp>
      <p:sp>
        <p:nvSpPr>
          <p:cNvPr id="4" name="Slide Number Placeholder 3">
            <a:extLst>
              <a:ext uri="{FF2B5EF4-FFF2-40B4-BE49-F238E27FC236}">
                <a16:creationId xmlns:a16="http://schemas.microsoft.com/office/drawing/2014/main" id="{63AA2DD4-92C5-4BC4-9EFA-86C3FEB03BAB}"/>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5" name="Footer Placeholder 4">
            <a:extLst>
              <a:ext uri="{FF2B5EF4-FFF2-40B4-BE49-F238E27FC236}">
                <a16:creationId xmlns:a16="http://schemas.microsoft.com/office/drawing/2014/main" id="{EB2C9A49-0DDF-4938-9286-4E08A093C6D7}"/>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354CEDC6-2029-44D9-B58B-EC999849C3C3}"/>
              </a:ext>
            </a:extLst>
          </p:cNvPr>
          <p:cNvPicPr>
            <a:picLocks noChangeAspect="1"/>
          </p:cNvPicPr>
          <p:nvPr/>
        </p:nvPicPr>
        <p:blipFill>
          <a:blip r:embed="rId2"/>
          <a:stretch>
            <a:fillRect/>
          </a:stretch>
        </p:blipFill>
        <p:spPr>
          <a:xfrm>
            <a:off x="459985" y="1035176"/>
            <a:ext cx="7551477" cy="5609492"/>
          </a:xfrm>
          <a:prstGeom prst="rect">
            <a:avLst/>
          </a:prstGeom>
        </p:spPr>
      </p:pic>
    </p:spTree>
    <p:extLst>
      <p:ext uri="{BB962C8B-B14F-4D97-AF65-F5344CB8AC3E}">
        <p14:creationId xmlns:p14="http://schemas.microsoft.com/office/powerpoint/2010/main" val="21176163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Dashboard –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2">
            <a:extLst>
              <a:ext uri="{FF2B5EF4-FFF2-40B4-BE49-F238E27FC236}">
                <a16:creationId xmlns:a16="http://schemas.microsoft.com/office/drawing/2014/main" id="{E9833F0B-61E1-45FA-933A-2B275C8E6F72}"/>
              </a:ext>
            </a:extLst>
          </p:cNvPr>
          <p:cNvSpPr/>
          <p:nvPr/>
        </p:nvSpPr>
        <p:spPr>
          <a:xfrm>
            <a:off x="403654" y="1114145"/>
            <a:ext cx="10387914" cy="2476255"/>
          </a:xfrm>
          <a:prstGeom prst="rect">
            <a:avLst/>
          </a:prstGeom>
        </p:spPr>
        <p:txBody>
          <a:bodyPr wrap="square">
            <a:spAutoFit/>
          </a:bodyPr>
          <a:lstStyle/>
          <a:p>
            <a:pPr>
              <a:lnSpc>
                <a:spcPct val="107000"/>
              </a:lnSpc>
              <a:spcAft>
                <a:spcPts val="800"/>
              </a:spcAft>
            </a:pPr>
            <a:r>
              <a:rPr lang="en-US" sz="2000" dirty="0">
                <a:latin typeface="Arial" panose="020B0604020202020204" pitchFamily="34" charset="0"/>
                <a:ea typeface="Calibri" panose="020F0502020204030204" pitchFamily="34" charset="0"/>
                <a:cs typeface="Arial" panose="020B0604020202020204" pitchFamily="34" charset="0"/>
              </a:rPr>
              <a:t>The Dashboard has information about the following </a:t>
            </a:r>
            <a:endParaRPr lang="en-IN" sz="20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Total number of consignments in progress</a:t>
            </a:r>
            <a:endParaRPr lang="en-IN" sz="20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Total Devices in transit</a:t>
            </a:r>
            <a:endParaRPr lang="en-IN" sz="20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Stock requests uploaded by the Customs</a:t>
            </a:r>
            <a:endParaRPr lang="en-IN" sz="20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Total devices waiting for upload</a:t>
            </a:r>
            <a:endParaRPr lang="en-IN" sz="20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Total Grievances raised by the Customs</a:t>
            </a:r>
            <a:endParaRPr lang="en-IN" sz="20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Notifications on feature requests raised by the Customs</a:t>
            </a:r>
            <a:endParaRPr lang="en-IN" sz="20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4223354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AFC25D-C847-45CD-89FF-FC77C0E252EC}"/>
              </a:ext>
            </a:extLst>
          </p:cNvPr>
          <p:cNvPicPr>
            <a:picLocks noChangeAspect="1"/>
          </p:cNvPicPr>
          <p:nvPr/>
        </p:nvPicPr>
        <p:blipFill>
          <a:blip r:embed="rId2"/>
          <a:stretch>
            <a:fillRect/>
          </a:stretch>
        </p:blipFill>
        <p:spPr>
          <a:xfrm>
            <a:off x="254977" y="1447977"/>
            <a:ext cx="11554076" cy="4712114"/>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Dashboard – Customs</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Callout 5">
            <a:extLst>
              <a:ext uri="{FF2B5EF4-FFF2-40B4-BE49-F238E27FC236}">
                <a16:creationId xmlns:a16="http://schemas.microsoft.com/office/drawing/2014/main" id="{5A198848-A452-4866-BE2B-797EBA49A96D}"/>
              </a:ext>
            </a:extLst>
          </p:cNvPr>
          <p:cNvSpPr/>
          <p:nvPr/>
        </p:nvSpPr>
        <p:spPr>
          <a:xfrm>
            <a:off x="8435351" y="1621094"/>
            <a:ext cx="1761851" cy="735744"/>
          </a:xfrm>
          <a:prstGeom prst="wedgeEllipseCallout">
            <a:avLst>
              <a:gd name="adj1" fmla="val 67048"/>
              <a:gd name="adj2" fmla="val -46868"/>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Download User Manual</a:t>
            </a:r>
          </a:p>
        </p:txBody>
      </p:sp>
      <p:sp>
        <p:nvSpPr>
          <p:cNvPr id="12" name="Oval Callout 10">
            <a:extLst>
              <a:ext uri="{FF2B5EF4-FFF2-40B4-BE49-F238E27FC236}">
                <a16:creationId xmlns:a16="http://schemas.microsoft.com/office/drawing/2014/main" id="{92858592-990D-4B07-871D-26FB9B9BD829}"/>
              </a:ext>
            </a:extLst>
          </p:cNvPr>
          <p:cNvSpPr/>
          <p:nvPr/>
        </p:nvSpPr>
        <p:spPr>
          <a:xfrm>
            <a:off x="9316277" y="539116"/>
            <a:ext cx="1389240" cy="908861"/>
          </a:xfrm>
          <a:prstGeom prst="wedgeEllipseCallout">
            <a:avLst>
              <a:gd name="adj1" fmla="val 65275"/>
              <a:gd name="adj2" fmla="val 5825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Language Change</a:t>
            </a:r>
          </a:p>
        </p:txBody>
      </p:sp>
      <p:sp>
        <p:nvSpPr>
          <p:cNvPr id="13" name="Oval Callout 10">
            <a:extLst>
              <a:ext uri="{FF2B5EF4-FFF2-40B4-BE49-F238E27FC236}">
                <a16:creationId xmlns:a16="http://schemas.microsoft.com/office/drawing/2014/main" id="{F5B63899-8D08-4E81-927D-D718B1C31B6C}"/>
              </a:ext>
            </a:extLst>
          </p:cNvPr>
          <p:cNvSpPr/>
          <p:nvPr/>
        </p:nvSpPr>
        <p:spPr>
          <a:xfrm>
            <a:off x="11103547" y="2616878"/>
            <a:ext cx="1063060" cy="908861"/>
          </a:xfrm>
          <a:prstGeom prst="wedgeEllipseCallout">
            <a:avLst>
              <a:gd name="adj1" fmla="val -2098"/>
              <a:gd name="adj2" fmla="val -153880"/>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Edit Profile</a:t>
            </a:r>
          </a:p>
        </p:txBody>
      </p:sp>
      <p:sp>
        <p:nvSpPr>
          <p:cNvPr id="14" name="Oval Callout 10">
            <a:extLst>
              <a:ext uri="{FF2B5EF4-FFF2-40B4-BE49-F238E27FC236}">
                <a16:creationId xmlns:a16="http://schemas.microsoft.com/office/drawing/2014/main" id="{79E74249-AFDA-4CE2-9EBE-6059618B9A91}"/>
              </a:ext>
            </a:extLst>
          </p:cNvPr>
          <p:cNvSpPr/>
          <p:nvPr/>
        </p:nvSpPr>
        <p:spPr>
          <a:xfrm>
            <a:off x="-1799" y="3525739"/>
            <a:ext cx="1917069" cy="519348"/>
          </a:xfrm>
          <a:prstGeom prst="wedgeEllipseCallout">
            <a:avLst>
              <a:gd name="adj1" fmla="val 53718"/>
              <a:gd name="adj2" fmla="val 7290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Notifications</a:t>
            </a:r>
          </a:p>
        </p:txBody>
      </p:sp>
      <p:sp>
        <p:nvSpPr>
          <p:cNvPr id="15" name="Oval Callout 10">
            <a:extLst>
              <a:ext uri="{FF2B5EF4-FFF2-40B4-BE49-F238E27FC236}">
                <a16:creationId xmlns:a16="http://schemas.microsoft.com/office/drawing/2014/main" id="{7B99499E-2EF5-4264-989C-2AA0C5503007}"/>
              </a:ext>
            </a:extLst>
          </p:cNvPr>
          <p:cNvSpPr/>
          <p:nvPr/>
        </p:nvSpPr>
        <p:spPr>
          <a:xfrm>
            <a:off x="4571185" y="993547"/>
            <a:ext cx="2015737" cy="908861"/>
          </a:xfrm>
          <a:prstGeom prst="wedgeEllipseCallout">
            <a:avLst>
              <a:gd name="adj1" fmla="val -17610"/>
              <a:gd name="adj2" fmla="val 138768"/>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All features status</a:t>
            </a:r>
          </a:p>
        </p:txBody>
      </p:sp>
      <p:sp>
        <p:nvSpPr>
          <p:cNvPr id="16" name="Oval Callout 10">
            <a:extLst>
              <a:ext uri="{FF2B5EF4-FFF2-40B4-BE49-F238E27FC236}">
                <a16:creationId xmlns:a16="http://schemas.microsoft.com/office/drawing/2014/main" id="{58AB5DDD-145A-4E33-85CC-74539D2562B6}"/>
              </a:ext>
            </a:extLst>
          </p:cNvPr>
          <p:cNvSpPr/>
          <p:nvPr/>
        </p:nvSpPr>
        <p:spPr>
          <a:xfrm>
            <a:off x="112205" y="752669"/>
            <a:ext cx="1035005" cy="908861"/>
          </a:xfrm>
          <a:prstGeom prst="wedgeEllipseCallout">
            <a:avLst>
              <a:gd name="adj1" fmla="val 22969"/>
              <a:gd name="adj2" fmla="val 109131"/>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Left Panel</a:t>
            </a:r>
          </a:p>
        </p:txBody>
      </p:sp>
      <p:sp>
        <p:nvSpPr>
          <p:cNvPr id="17" name="Oval Callout 10">
            <a:extLst>
              <a:ext uri="{FF2B5EF4-FFF2-40B4-BE49-F238E27FC236}">
                <a16:creationId xmlns:a16="http://schemas.microsoft.com/office/drawing/2014/main" id="{9BCB8F02-D65B-42BA-AEA0-658DC78943F5}"/>
              </a:ext>
            </a:extLst>
          </p:cNvPr>
          <p:cNvSpPr/>
          <p:nvPr/>
        </p:nvSpPr>
        <p:spPr>
          <a:xfrm>
            <a:off x="2721748" y="1001693"/>
            <a:ext cx="1568161" cy="519348"/>
          </a:xfrm>
          <a:prstGeom prst="wedgeEllipseCallout">
            <a:avLst>
              <a:gd name="adj1" fmla="val -22351"/>
              <a:gd name="adj2" fmla="val 192839"/>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Work Area</a:t>
            </a:r>
          </a:p>
        </p:txBody>
      </p:sp>
      <p:sp>
        <p:nvSpPr>
          <p:cNvPr id="18" name="Oval Callout 10">
            <a:extLst>
              <a:ext uri="{FF2B5EF4-FFF2-40B4-BE49-F238E27FC236}">
                <a16:creationId xmlns:a16="http://schemas.microsoft.com/office/drawing/2014/main" id="{A2EBA1B2-E9ED-49FB-8FFA-09952A046A50}"/>
              </a:ext>
            </a:extLst>
          </p:cNvPr>
          <p:cNvSpPr/>
          <p:nvPr/>
        </p:nvSpPr>
        <p:spPr>
          <a:xfrm>
            <a:off x="4998765" y="3793431"/>
            <a:ext cx="2512262" cy="735744"/>
          </a:xfrm>
          <a:prstGeom prst="wedgeEllipseCallout">
            <a:avLst>
              <a:gd name="adj1" fmla="val -46111"/>
              <a:gd name="adj2" fmla="val -10944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Calibri"/>
              </a:rPr>
              <a:t>On click it takes user to respective home page</a:t>
            </a:r>
          </a:p>
        </p:txBody>
      </p:sp>
    </p:spTree>
    <p:extLst>
      <p:ext uri="{BB962C8B-B14F-4D97-AF65-F5344CB8AC3E}">
        <p14:creationId xmlns:p14="http://schemas.microsoft.com/office/powerpoint/2010/main" val="402883170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 Customs</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TextBox 2"/>
          <p:cNvSpPr txBox="1"/>
          <p:nvPr/>
        </p:nvSpPr>
        <p:spPr>
          <a:xfrm>
            <a:off x="397934" y="4627359"/>
            <a:ext cx="10888134"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000" b="1" dirty="0">
                <a:solidFill>
                  <a:schemeClr val="tx1"/>
                </a:solidFill>
                <a:latin typeface="Arial" panose="020B0604020202020204" pitchFamily="34" charset="0"/>
                <a:cs typeface="Arial" panose="020B0604020202020204" pitchFamily="34" charset="0"/>
              </a:rPr>
              <a:t>All custom official sees the same view.  So, if 5 consignment are waiting to be approved, then all registered custom officials will see the 5 consignments </a:t>
            </a:r>
            <a:endParaRPr kumimoji="0" lang="en-US" sz="2000" b="1" i="0" u="none" strike="noStrike" cap="none" spc="0" normalizeH="0" baseline="0" dirty="0">
              <a:ln>
                <a:noFill/>
              </a:ln>
              <a:solidFill>
                <a:schemeClr val="tx1"/>
              </a:solidFill>
              <a:effectLst/>
              <a:uFillTx/>
              <a:latin typeface="Arial" panose="020B0604020202020204" pitchFamily="34" charset="0"/>
              <a:cs typeface="Arial" panose="020B0604020202020204" pitchFamily="34" charset="0"/>
              <a:sym typeface="Calibri"/>
            </a:endParaRPr>
          </a:p>
        </p:txBody>
      </p:sp>
      <p:sp>
        <p:nvSpPr>
          <p:cNvPr id="7" name="Rectangle 6">
            <a:extLst>
              <a:ext uri="{FF2B5EF4-FFF2-40B4-BE49-F238E27FC236}">
                <a16:creationId xmlns:a16="http://schemas.microsoft.com/office/drawing/2014/main" id="{DBC3FE47-9DF3-4EBE-83CC-7BD304E54963}"/>
              </a:ext>
            </a:extLst>
          </p:cNvPr>
          <p:cNvSpPr/>
          <p:nvPr/>
        </p:nvSpPr>
        <p:spPr>
          <a:xfrm>
            <a:off x="463638" y="1020881"/>
            <a:ext cx="10121983" cy="3215945"/>
          </a:xfrm>
          <a:prstGeom prst="rect">
            <a:avLst/>
          </a:prstGeom>
        </p:spPr>
        <p:txBody>
          <a:bodyPr wrap="square">
            <a:spAutoFit/>
          </a:bodyPr>
          <a:lstStyle/>
          <a:p>
            <a:pPr algn="just">
              <a:lnSpc>
                <a:spcPct val="107000"/>
              </a:lnSpc>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Once the Importers purchase consignments from suppliers, Importer need to pay tax. </a:t>
            </a:r>
          </a:p>
          <a:p>
            <a:pPr algn="just">
              <a:lnSpc>
                <a:spcPct val="107000"/>
              </a:lnSpc>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Once the CEIR Admin has approved the consignment, it is sent to Custom queue for approval</a:t>
            </a:r>
          </a:p>
          <a:p>
            <a:pPr algn="just">
              <a:lnSpc>
                <a:spcPct val="107000"/>
              </a:lnSpc>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Custom can either approve or reject the consignment</a:t>
            </a:r>
          </a:p>
          <a:p>
            <a:pPr algn="just">
              <a:lnSpc>
                <a:spcPct val="107000"/>
              </a:lnSpc>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If consignment is found to be ok as per customs, and taxes are paid by Importers, then </a:t>
            </a:r>
          </a:p>
          <a:p>
            <a:pPr algn="just">
              <a:lnSpc>
                <a:spcPct val="107000"/>
              </a:lnSpc>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Custom should approve the consignment.</a:t>
            </a:r>
          </a:p>
          <a:p>
            <a:pPr algn="just">
              <a:lnSpc>
                <a:spcPct val="107000"/>
              </a:lnSpc>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In case custom has any objection with respect to information provided in the consignment, the same can be rejected as well. </a:t>
            </a:r>
          </a:p>
        </p:txBody>
      </p:sp>
    </p:spTree>
    <p:extLst>
      <p:ext uri="{BB962C8B-B14F-4D97-AF65-F5344CB8AC3E}">
        <p14:creationId xmlns:p14="http://schemas.microsoft.com/office/powerpoint/2010/main" val="1354962706"/>
      </p:ext>
    </p:extLst>
  </p:cSld>
  <p:clrMapOvr>
    <a:masterClrMapping/>
  </p:clrMapOvr>
  <p:transition spd="med"/>
</p:sld>
</file>

<file path=ppt/theme/theme1.xml><?xml version="1.0" encoding="utf-8"?>
<a:theme xmlns:a="http://schemas.openxmlformats.org/drawingml/2006/main" name="Whit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err="1" smtClean="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TL_template_new" id="{B63B2276-EC30-1F43-9C76-09EB8FBB2A52}" vid="{7CAE3B39-EFA4-B24F-A453-4650E745A60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 Theme</Template>
  <TotalTime>16800</TotalTime>
  <Words>774</Words>
  <Application>Microsoft Office PowerPoint</Application>
  <PresentationFormat>Widescreen</PresentationFormat>
  <Paragraphs>149</Paragraphs>
  <Slides>22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Arial</vt:lpstr>
      <vt:lpstr>Calibri</vt:lpstr>
      <vt:lpstr>Calibri Light</vt:lpstr>
      <vt:lpstr>Courier New</vt:lpstr>
      <vt:lpstr>Wingdings</vt:lpstr>
      <vt:lpstr>White Theme</vt:lpstr>
      <vt:lpstr>Document</vt:lpstr>
      <vt:lpstr>CEIR   Custom Stakeholder -Training Manual</vt:lpstr>
      <vt:lpstr>PowerPoint Presentation</vt:lpstr>
      <vt:lpstr>Custom - Definition</vt:lpstr>
      <vt:lpstr>Assumptions</vt:lpstr>
      <vt:lpstr>Registration – Custom</vt:lpstr>
      <vt:lpstr>Registration – Custom (Form)</vt:lpstr>
      <vt:lpstr>Dashboard – Custom</vt:lpstr>
      <vt:lpstr>Dashboard – Customs</vt:lpstr>
      <vt:lpstr>Consignment – Customs</vt:lpstr>
      <vt:lpstr>Consignment – Customs</vt:lpstr>
      <vt:lpstr>Consignment – Customs - Approve</vt:lpstr>
      <vt:lpstr>Consignment – Customs - Reject</vt:lpstr>
      <vt:lpstr>Stock Management – Customs</vt:lpstr>
      <vt:lpstr>Stock Management – Custom</vt:lpstr>
      <vt:lpstr>Stock Management – Assign Stock</vt:lpstr>
      <vt:lpstr>Individual Tax Paid – Custom</vt:lpstr>
      <vt:lpstr>Grievance – Custom</vt:lpstr>
      <vt:lpstr>Grievance – Custom</vt:lpstr>
      <vt:lpstr>Profile Management</vt:lpstr>
      <vt:lpstr>Queries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Naveen Verma</dc:creator>
  <cp:lastModifiedBy>gaurav</cp:lastModifiedBy>
  <cp:revision>448</cp:revision>
  <dcterms:created xsi:type="dcterms:W3CDTF">2019-04-20T15:44:52Z</dcterms:created>
  <dcterms:modified xsi:type="dcterms:W3CDTF">2021-05-26T14:46:38Z</dcterms:modified>
</cp:coreProperties>
</file>