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8"/>
  </p:notesMasterIdLst>
  <p:sldIdLst>
    <p:sldId id="327" r:id="rId2"/>
    <p:sldId id="328" r:id="rId3"/>
    <p:sldId id="307" r:id="rId4"/>
    <p:sldId id="378" r:id="rId5"/>
    <p:sldId id="362" r:id="rId6"/>
    <p:sldId id="308" r:id="rId7"/>
    <p:sldId id="391" r:id="rId8"/>
    <p:sldId id="393" r:id="rId9"/>
    <p:sldId id="392" r:id="rId10"/>
    <p:sldId id="385" r:id="rId11"/>
    <p:sldId id="370" r:id="rId12"/>
    <p:sldId id="394" r:id="rId13"/>
    <p:sldId id="395" r:id="rId14"/>
    <p:sldId id="382" r:id="rId15"/>
    <p:sldId id="371" r:id="rId16"/>
    <p:sldId id="28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>
        <p:scale>
          <a:sx n="123" d="100"/>
          <a:sy n="123" d="100"/>
        </p:scale>
        <p:origin x="52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7 June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7 June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ETL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 – Processing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76824" y="1748114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Diamond 9"/>
          <p:cNvSpPr/>
          <p:nvPr/>
        </p:nvSpPr>
        <p:spPr>
          <a:xfrm>
            <a:off x="1211254" y="2410334"/>
            <a:ext cx="1731139" cy="489105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Apply A Rule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1211254" y="3575303"/>
            <a:ext cx="1731139" cy="794798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rules applied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76824" y="3050987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>
            <a:off x="2945382" y="2662514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359647" y="1385948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Read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CDR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2828" y="2300942"/>
            <a:ext cx="40272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Failed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6639" y="3178299"/>
            <a:ext cx="45150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Passed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9356" y="4515211"/>
            <a:ext cx="26878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79814" y="4383726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573747" y="3178299"/>
            <a:ext cx="242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08402" y="2539404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Tak</a:t>
            </a:r>
            <a:r>
              <a:rPr lang="en-US" sz="1000" dirty="0"/>
              <a:t>e Action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3368" y="4891726"/>
            <a:ext cx="1719460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Take Action and update DB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7882" y="1066800"/>
            <a:ext cx="606611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Key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Rules are processed as defined for the user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 can be different for different period.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Rule (in the given order)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Exception rule like VIP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Static Rule like length, character set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Dynamic rule like tax paid DB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63639" y="2662514"/>
            <a:ext cx="0" cy="130285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endCxn id="11" idx="1"/>
          </p:cNvCxnSpPr>
          <p:nvPr/>
        </p:nvCxnSpPr>
        <p:spPr>
          <a:xfrm>
            <a:off x="463639" y="3965371"/>
            <a:ext cx="747615" cy="733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/>
          <p:nvPr/>
        </p:nvCxnSpPr>
        <p:spPr>
          <a:xfrm>
            <a:off x="451224" y="2662514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As part of the work flow, key critical DB is created, which is used for policy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Usage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Triplet Information (IMEI, MSISDN and IMSI) is maintained in this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Device Reporting (Type of devices used in network)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Duplicate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Same IMEI may be assigned to different MSISDN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NULL IMEI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Will contain list of MSISDN/IMSI combination whose IMEI is null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Whitelist Database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All invalid device found in grace period would be allowed to work in network.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 /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Grace Period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Minimal Policy to be applied to be able to build Whitelist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To avoid any hassles to end user for any device that they are already using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Post Grace Period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All Policy would be in place in this period.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7636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– per IMEI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879" y="1047350"/>
            <a:ext cx="1139076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IN" sz="2400" dirty="0">
                <a:effectLst/>
              </a:rPr>
              <a:t>System Regularization  – </a:t>
            </a:r>
            <a:r>
              <a:rPr lang="en-US" sz="2400" dirty="0">
                <a:effectLst/>
              </a:rPr>
              <a:t>The device would be regularized by system in grace period, wherein all the devices will be allowed to operate in the network irrespective of policy violation </a:t>
            </a:r>
          </a:p>
          <a:p>
            <a:endParaRPr lang="en-IN" sz="2400" dirty="0">
              <a:effectLst/>
            </a:endParaRPr>
          </a:p>
          <a:p>
            <a:r>
              <a:rPr lang="en-IN" sz="2400" dirty="0">
                <a:effectLst/>
              </a:rPr>
              <a:t>User Regularization – </a:t>
            </a:r>
            <a:r>
              <a:rPr lang="en-US" sz="2400" dirty="0">
                <a:effectLst/>
              </a:rPr>
              <a:t>The device would be regularized by user in post grace period, where the blocking/unblocking of device in network will depend on the user action against the policy violation notification</a:t>
            </a:r>
          </a:p>
          <a:p>
            <a:endParaRPr lang="en-US" sz="2400" dirty="0">
              <a:effectLst/>
            </a:endParaRPr>
          </a:p>
          <a:p>
            <a:r>
              <a:rPr lang="en-IN" sz="2400" dirty="0">
                <a:effectLst/>
              </a:rPr>
              <a:t>Blocked – The device usage has been restricted from use in the network</a:t>
            </a:r>
          </a:p>
          <a:p>
            <a:endParaRPr lang="en-IN" sz="2400" dirty="0">
              <a:effectLst/>
            </a:endParaRPr>
          </a:p>
          <a:p>
            <a:r>
              <a:rPr lang="en-IN" sz="2400" dirty="0">
                <a:effectLst/>
              </a:rPr>
              <a:t>Allowed – The device usage is permitted for use in the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78190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ETL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CDR Processing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475" y="1326830"/>
            <a:ext cx="1090599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ETL stands for Extraction, Transformation and Loading. ETL is one component of </a:t>
            </a:r>
            <a:r>
              <a:rPr lang="en-US" sz="2200"/>
              <a:t>RVM Mediation project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Currently, Mediation collects operator CDRs for revenue and regulatory reporting purpose. </a:t>
            </a:r>
          </a:p>
          <a:p>
            <a:endParaRPr lang="en-US" sz="2200" dirty="0"/>
          </a:p>
          <a:p>
            <a:r>
              <a:rPr lang="en-US" sz="2200" dirty="0"/>
              <a:t>CEIR is only interested in the mobile operator CDR serving user with SIM based mobile devices.</a:t>
            </a:r>
          </a:p>
          <a:p>
            <a:endParaRPr lang="en-US" sz="2200" dirty="0"/>
          </a:p>
          <a:p>
            <a:r>
              <a:rPr lang="en-US" sz="2200" dirty="0"/>
              <a:t>ETL will provide the required CDR to CEIR system.</a:t>
            </a:r>
          </a:p>
          <a:p>
            <a:endParaRPr lang="en-US" sz="2200" dirty="0"/>
          </a:p>
          <a:p>
            <a:r>
              <a:rPr lang="en-US" sz="2200" dirty="0"/>
              <a:t>CDR are used to:</a:t>
            </a:r>
          </a:p>
          <a:p>
            <a:pPr marL="342900" indent="-342900">
              <a:buFont typeface="Wingdings" charset="2"/>
              <a:buChar char="u"/>
            </a:pPr>
            <a:r>
              <a:rPr lang="en-US" sz="2200" dirty="0"/>
              <a:t>Build whitelist IMEI database especially in grace period </a:t>
            </a:r>
          </a:p>
          <a:p>
            <a:pPr marL="342900" indent="-342900">
              <a:buFont typeface="Wingdings" charset="2"/>
              <a:buChar char="u"/>
            </a:pPr>
            <a:r>
              <a:rPr lang="en-US" sz="2200" dirty="0"/>
              <a:t>Track the usage of SIM based devices in both grace and post grace period.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– CEIR – Integration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8288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baseline="30000" dirty="0"/>
              <a:t>3.4 Integration Approach</a:t>
            </a:r>
          </a:p>
          <a:p>
            <a:endParaRPr lang="en-US" baseline="30000" dirty="0"/>
          </a:p>
          <a:p>
            <a:r>
              <a:rPr lang="en-US" baseline="30000" dirty="0"/>
              <a:t>GSMA</a:t>
            </a:r>
          </a:p>
          <a:p>
            <a:r>
              <a:rPr lang="en-US" baseline="30000" dirty="0"/>
              <a:t>HTTPS Public Network HTTPS</a:t>
            </a:r>
          </a:p>
          <a:p>
            <a:r>
              <a:rPr lang="en-US" b="1" baseline="30000" dirty="0"/>
              <a:t>Diagram</a:t>
            </a:r>
            <a:r>
              <a:rPr lang="en-US" baseline="30000" dirty="0"/>
              <a:t>: Expected Integration of GSMA with CEIR system on HTTPs interface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139" y="2174041"/>
            <a:ext cx="923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3000" y="1295400"/>
            <a:ext cx="6248400" cy="4800600"/>
            <a:chOff x="2686050" y="2047875"/>
            <a:chExt cx="3771900" cy="2762250"/>
          </a:xfrm>
        </p:grpSpPr>
        <p:pic>
          <p:nvPicPr>
            <p:cNvPr id="10" name="Picture 9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4" t="665" r="25216" b="45265"/>
            <a:stretch/>
          </p:blipFill>
          <p:spPr bwMode="auto">
            <a:xfrm>
              <a:off x="2686050" y="2047875"/>
              <a:ext cx="3771900" cy="27622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="" xmlns:a14="http://schemas.microsoft.com/office/drawing/2010/main"/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114800" y="3667125"/>
              <a:ext cx="533400" cy="30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3667125"/>
              <a:ext cx="609600" cy="1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ETL System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3733800" y="2981325"/>
              <a:ext cx="304800" cy="6858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581400" y="3667125"/>
              <a:ext cx="533400" cy="304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667125"/>
              <a:ext cx="685800" cy="132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/>
                <a:t>Mediation Server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649882" y="1351587"/>
            <a:ext cx="4378874" cy="258532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Both ETL system and signaling server are deployed in same LAN and are co-located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9294" y="1087914"/>
            <a:ext cx="11744874" cy="627864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 Format (</a:t>
            </a:r>
            <a:r>
              <a:rPr lang="en-US" sz="2400" dirty="0" err="1">
                <a:solidFill>
                  <a:srgbClr val="000000"/>
                </a:solidFill>
                <a:sym typeface="Calibri"/>
              </a:rPr>
              <a:t>csv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 format) has been agreed between ETL and CEIR 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Files would flow in to the ETL system as soon as they are processed by the Mediation system. ETL would process them once a day i.e. at midnight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/>
              <a:t>SSH 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File Transfer Protocol would be used to transmit the 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Files will be pushed at one location in a round robin fashion. A folder would be provided.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Alerts are raised if:</a:t>
            </a:r>
          </a:p>
          <a:p>
            <a:pPr marL="342900" lvl="8" indent="-342900">
              <a:buFont typeface="Courier New"/>
              <a:buChar char="o"/>
            </a:pPr>
            <a:r>
              <a:rPr lang="en-US" sz="2400" dirty="0"/>
              <a:t>F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ile is not received within a defined timeframe beyond stipulated time</a:t>
            </a:r>
          </a:p>
          <a:p>
            <a:pPr marL="342900" lvl="8" indent="-342900">
              <a:buFont typeface="Courier New"/>
              <a:buChar char="o"/>
            </a:pPr>
            <a:r>
              <a:rPr lang="en-US" sz="2400" dirty="0"/>
              <a:t>F</a:t>
            </a:r>
            <a:r>
              <a:rPr lang="en-US" sz="2400" dirty="0">
                <a:solidFill>
                  <a:srgbClr val="000000"/>
                </a:solidFill>
                <a:sym typeface="Calibri"/>
              </a:rPr>
              <a:t>ile is not as per the agreed format, </a:t>
            </a:r>
          </a:p>
          <a:p>
            <a:pPr marL="342900" lvl="8" indent="-342900">
              <a:buFont typeface="Courier New"/>
              <a:buChar char="o"/>
            </a:pPr>
            <a:endParaRPr lang="en-US" sz="24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sym typeface="Calibri"/>
              </a:rPr>
              <a:t>All file content would be same for all kind of operator like CDMA, GSM, LTE or kind of traffic like call, SMS, data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- 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CDR stands for Call Data Record.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When any subscribe use the network service like MO/MT call, MO/MT SMS or data, CDR are generated.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CDR contain lots of information but key information of relevance to us is: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IMEI: IMEI of the device, which uniquely the device used in the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MSISDN: Mobile Number of the subscriber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IMSI: SIM used by the subscriber, which identify the mobile network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System Type: Network Type like GERAN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Record Type: Type of service like MO/MT call for which CDR are generated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Each CDR may or may not populate all the above field and some of them may be absent in the </a:t>
            </a:r>
            <a:r>
              <a:rPr lang="en-US" sz="2400" dirty="0" err="1">
                <a:effectLst/>
              </a:rPr>
              <a:t>CDRs.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495300" lvl="1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CDR File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152413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File naming convention is as follows:</a:t>
            </a:r>
          </a:p>
          <a:p>
            <a:pPr lvl="1"/>
            <a:r>
              <a:rPr lang="en-US" dirty="0">
                <a:effectLst/>
              </a:rPr>
              <a:t>File Name Convention	&lt;OPERATORNAME&gt;_&lt;SWITCHID&gt;_&lt;DDMMYYYYHHMMSS&gt;_&lt;SEQ&gt;.</a:t>
            </a:r>
            <a:r>
              <a:rPr lang="en-US" dirty="0" err="1">
                <a:effectLst/>
              </a:rPr>
              <a:t>dat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Example: SMART_MSC01_19042019134956_00000.dat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OPERATORNAME - Name of the operator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SWITCH-ID - ID of the Switch, Refer to the node which is generating the data</a:t>
            </a:r>
            <a:endParaRPr lang="en-IN" dirty="0">
              <a:effectLst/>
            </a:endParaRPr>
          </a:p>
          <a:p>
            <a:pPr lvl="1"/>
            <a:r>
              <a:rPr lang="en-US" dirty="0">
                <a:effectLst/>
              </a:rPr>
              <a:t>Sequence Number- starting from 00000 to 99999 and then repeat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File Folder naming convention is as follow:</a:t>
            </a:r>
          </a:p>
          <a:p>
            <a:pPr lvl="1"/>
            <a:r>
              <a:rPr lang="en-US" dirty="0">
                <a:effectLst/>
              </a:rPr>
              <a:t>ETL / &lt;operator name&gt; / &lt;source type&gt;/ files.</a:t>
            </a:r>
            <a:endParaRPr lang="en-IN" b="1" dirty="0">
              <a:effectLst/>
            </a:endParaRPr>
          </a:p>
          <a:p>
            <a:pPr lvl="1"/>
            <a:r>
              <a:rPr lang="en-US" dirty="0">
                <a:effectLst/>
              </a:rPr>
              <a:t>Source type can be </a:t>
            </a:r>
            <a:r>
              <a:rPr lang="en-US" dirty="0" err="1">
                <a:effectLst/>
              </a:rPr>
              <a:t>msc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pgw</a:t>
            </a:r>
            <a:r>
              <a:rPr lang="en-US" dirty="0">
                <a:effectLst/>
              </a:rPr>
              <a:t>. In case of CDR consolidation across all nodes, the source type would be All</a:t>
            </a:r>
            <a:endParaRPr lang="en-IN" b="1" dirty="0">
              <a:effectLst/>
            </a:endParaRP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File content format is as follows: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File contain the header with the following field in the given order </a:t>
            </a:r>
            <a:r>
              <a:rPr lang="en-US" dirty="0" err="1">
                <a:effectLst/>
              </a:rPr>
              <a:t>seperated</a:t>
            </a:r>
            <a:r>
              <a:rPr lang="en-US" dirty="0">
                <a:effectLst/>
              </a:rPr>
              <a:t> by comma: </a:t>
            </a:r>
            <a:r>
              <a:rPr lang="en-US" dirty="0" err="1">
                <a:effectLst/>
              </a:rPr>
              <a:t>recordType</a:t>
            </a:r>
            <a:r>
              <a:rPr lang="en-US" sz="2400" b="1" dirty="0">
                <a:effectLst/>
              </a:rPr>
              <a:t>, </a:t>
            </a:r>
            <a:r>
              <a:rPr lang="en-US" dirty="0" err="1">
                <a:effectLst/>
              </a:rPr>
              <a:t>servedIMEI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servedIMSI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servedMSISDN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systemType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ETL for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lvl="1"/>
            <a:r>
              <a:rPr lang="en-US" sz="2400" dirty="0">
                <a:effectLst/>
              </a:rPr>
              <a:t>Mediation to push the files to ETL server at the location through sftp. The signaling server can be multiple(currently there are 2 Signaling servers, in case more load is there, it can be increased to maximum 4 Signaling servers) and the files need to be send to multiple server in a round-robin fashion</a:t>
            </a: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– Operator node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15176" y="1204354"/>
            <a:ext cx="1913580" cy="4924422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>
                <a:solidFill>
                  <a:srgbClr val="000000"/>
                </a:solidFill>
                <a:sym typeface="Calibri"/>
              </a:rPr>
              <a:t>Total 19 sources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0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/>
              <a:t>5 Mobile operators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0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dirty="0"/>
              <a:t>New Source/Operator can be added in the system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2400" dirty="0">
              <a:solidFill>
                <a:srgbClr val="000000"/>
              </a:solidFill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2005E3-2E41-43D6-9CB4-096AD2A75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68747"/>
              </p:ext>
            </p:extLst>
          </p:nvPr>
        </p:nvGraphicFramePr>
        <p:xfrm>
          <a:off x="558877" y="1204353"/>
          <a:ext cx="9287488" cy="44083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137">
                  <a:extLst>
                    <a:ext uri="{9D8B030D-6E8A-4147-A177-3AD203B41FA5}">
                      <a16:colId xmlns:a16="http://schemas.microsoft.com/office/drawing/2014/main" val="141935050"/>
                    </a:ext>
                  </a:extLst>
                </a:gridCol>
                <a:gridCol w="993761">
                  <a:extLst>
                    <a:ext uri="{9D8B030D-6E8A-4147-A177-3AD203B41FA5}">
                      <a16:colId xmlns:a16="http://schemas.microsoft.com/office/drawing/2014/main" val="3632492231"/>
                    </a:ext>
                  </a:extLst>
                </a:gridCol>
                <a:gridCol w="1043914">
                  <a:extLst>
                    <a:ext uri="{9D8B030D-6E8A-4147-A177-3AD203B41FA5}">
                      <a16:colId xmlns:a16="http://schemas.microsoft.com/office/drawing/2014/main" val="174883104"/>
                    </a:ext>
                  </a:extLst>
                </a:gridCol>
                <a:gridCol w="1368975">
                  <a:extLst>
                    <a:ext uri="{9D8B030D-6E8A-4147-A177-3AD203B41FA5}">
                      <a16:colId xmlns:a16="http://schemas.microsoft.com/office/drawing/2014/main" val="439927516"/>
                    </a:ext>
                  </a:extLst>
                </a:gridCol>
                <a:gridCol w="1242667">
                  <a:extLst>
                    <a:ext uri="{9D8B030D-6E8A-4147-A177-3AD203B41FA5}">
                      <a16:colId xmlns:a16="http://schemas.microsoft.com/office/drawing/2014/main" val="430879742"/>
                    </a:ext>
                  </a:extLst>
                </a:gridCol>
                <a:gridCol w="1355973">
                  <a:extLst>
                    <a:ext uri="{9D8B030D-6E8A-4147-A177-3AD203B41FA5}">
                      <a16:colId xmlns:a16="http://schemas.microsoft.com/office/drawing/2014/main" val="1588295922"/>
                    </a:ext>
                  </a:extLst>
                </a:gridCol>
                <a:gridCol w="1316965">
                  <a:extLst>
                    <a:ext uri="{9D8B030D-6E8A-4147-A177-3AD203B41FA5}">
                      <a16:colId xmlns:a16="http://schemas.microsoft.com/office/drawing/2014/main" val="4125288953"/>
                    </a:ext>
                  </a:extLst>
                </a:gridCol>
                <a:gridCol w="1250096">
                  <a:extLst>
                    <a:ext uri="{9D8B030D-6E8A-4147-A177-3AD203B41FA5}">
                      <a16:colId xmlns:a16="http://schemas.microsoft.com/office/drawing/2014/main" val="1139239036"/>
                    </a:ext>
                  </a:extLst>
                </a:gridCol>
              </a:tblGrid>
              <a:tr h="4054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Sr #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IMEI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IMSI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/>
                        <a:t>MSISDN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Record_type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dirty="0" err="1"/>
                        <a:t>System_type</a:t>
                      </a:r>
                      <a:endParaRPr lang="en-IN" dirty="0"/>
                    </a:p>
                  </a:txBody>
                  <a:tcPr marL="66074" marR="66074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38970"/>
                  </a:ext>
                </a:extLst>
              </a:tr>
              <a:tr h="232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sm_ims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64966268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sm_msc01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327185963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sm_msc02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823237500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sm_sgsn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Y (</a:t>
                      </a:r>
                      <a:r>
                        <a:rPr lang="en-US" sz="1000" dirty="0" err="1">
                          <a:effectLst/>
                        </a:rPr>
                        <a:t>servedIMSI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25024349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Smart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sm_SGW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76346240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181468033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193056488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57994758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185887901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597285695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mf_msc09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335456965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Metfone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mf_sgsn1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4259424234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Seatel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st_p_gw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(servedIMEISV)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665331007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cc_ggsn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(servedIMEISV)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074604092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242867891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(systemType)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844184139"/>
                  </a:ext>
                </a:extLst>
              </a:tr>
              <a:tr h="2356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Cellcard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cc_zmsc73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(servedIMEI)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(servedIMSI)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 (servedMSISDN)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Y(recordType)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Y (</a:t>
                      </a:r>
                      <a:r>
                        <a:rPr lang="en-US" sz="1000" dirty="0" err="1">
                          <a:effectLst/>
                        </a:rPr>
                        <a:t>systemType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74" marR="66074" marT="0" marB="0" anchor="b"/>
                </a:tc>
                <a:extLst>
                  <a:ext uri="{0D108BD9-81ED-4DB2-BD59-A6C34878D82A}">
                    <a16:rowId xmlns:a16="http://schemas.microsoft.com/office/drawing/2014/main" val="190528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18004</TotalTime>
  <Words>1444</Words>
  <Application>Microsoft Office PowerPoint</Application>
  <PresentationFormat>Widescreen</PresentationFormat>
  <Paragraphs>316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White Theme</vt:lpstr>
      <vt:lpstr>CEIR   ETL - Training Manual</vt:lpstr>
      <vt:lpstr>PowerPoint Presentation</vt:lpstr>
      <vt:lpstr>ETL - Definition</vt:lpstr>
      <vt:lpstr>ETL – CEIR – Integration Overview</vt:lpstr>
      <vt:lpstr>Interface - Overview</vt:lpstr>
      <vt:lpstr>CDR -  Overview</vt:lpstr>
      <vt:lpstr>CDR File - Overview</vt:lpstr>
      <vt:lpstr>Scope of ETL for CEIR</vt:lpstr>
      <vt:lpstr>Source – Operator node </vt:lpstr>
      <vt:lpstr>CDR  – Processing Sequence</vt:lpstr>
      <vt:lpstr>Impact</vt:lpstr>
      <vt:lpstr>Policy / Rules</vt:lpstr>
      <vt:lpstr>Action – per IMEI Basis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466</cp:revision>
  <dcterms:created xsi:type="dcterms:W3CDTF">2019-04-20T15:44:52Z</dcterms:created>
  <dcterms:modified xsi:type="dcterms:W3CDTF">2021-06-07T12:38:20Z</dcterms:modified>
</cp:coreProperties>
</file>