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18"/>
  </p:notesMasterIdLst>
  <p:sldIdLst>
    <p:sldId id="327" r:id="rId2"/>
    <p:sldId id="328" r:id="rId3"/>
    <p:sldId id="307" r:id="rId4"/>
    <p:sldId id="378" r:id="rId5"/>
    <p:sldId id="362" r:id="rId6"/>
    <p:sldId id="308" r:id="rId7"/>
    <p:sldId id="391" r:id="rId8"/>
    <p:sldId id="393" r:id="rId9"/>
    <p:sldId id="392" r:id="rId10"/>
    <p:sldId id="385" r:id="rId11"/>
    <p:sldId id="370" r:id="rId12"/>
    <p:sldId id="394" r:id="rId13"/>
    <p:sldId id="395" r:id="rId14"/>
    <p:sldId id="382" r:id="rId15"/>
    <p:sldId id="371" r:id="rId16"/>
    <p:sldId id="281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B6"/>
    <a:srgbClr val="1A47C5"/>
    <a:srgbClr val="1B47B6"/>
    <a:srgbClr val="4B1FBF"/>
    <a:srgbClr val="8606B6"/>
    <a:srgbClr val="6440C3"/>
    <a:srgbClr val="A98AFF"/>
    <a:srgbClr val="FFFFFF"/>
    <a:srgbClr val="C2B1EF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5" autoAdjust="0"/>
    <p:restoredTop sz="86436"/>
  </p:normalViewPr>
  <p:slideViewPr>
    <p:cSldViewPr snapToGrid="0" snapToObjects="1">
      <p:cViewPr>
        <p:scale>
          <a:sx n="123" d="100"/>
          <a:sy n="123" d="100"/>
        </p:scale>
        <p:origin x="528" y="-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7 June 2021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7 June 2021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ETL - 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59979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CDR  – Processing Sequence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76824" y="1748114"/>
            <a:ext cx="0" cy="50800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Diamond 9"/>
          <p:cNvSpPr/>
          <p:nvPr/>
        </p:nvSpPr>
        <p:spPr>
          <a:xfrm>
            <a:off x="1211254" y="2410334"/>
            <a:ext cx="1731139" cy="489105"/>
          </a:xfrm>
          <a:prstGeom prst="diamon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Apply A Rule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1211254" y="3575303"/>
            <a:ext cx="1731139" cy="794798"/>
          </a:xfrm>
          <a:prstGeom prst="diamon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All</a:t>
            </a:r>
            <a:r>
              <a:rPr kumimoji="0" lang="en-US" sz="1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rules applied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76824" y="3050987"/>
            <a:ext cx="0" cy="50800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/>
          <p:nvPr/>
        </p:nvCxnSpPr>
        <p:spPr>
          <a:xfrm>
            <a:off x="2945382" y="2662514"/>
            <a:ext cx="760030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1359647" y="1385948"/>
            <a:ext cx="1412892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Read</a:t>
            </a:r>
            <a:r>
              <a:rPr kumimoji="0" lang="en-US" sz="1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CDR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92828" y="2300942"/>
            <a:ext cx="402725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Failed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16639" y="3178299"/>
            <a:ext cx="45150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Passed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9356" y="4515211"/>
            <a:ext cx="268787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Yes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079814" y="4383726"/>
            <a:ext cx="0" cy="50800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/>
          <p:cNvSpPr txBox="1"/>
          <p:nvPr/>
        </p:nvSpPr>
        <p:spPr>
          <a:xfrm>
            <a:off x="573747" y="3178299"/>
            <a:ext cx="242738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08402" y="2539404"/>
            <a:ext cx="1412892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Tak</a:t>
            </a:r>
            <a:r>
              <a:rPr lang="en-US" sz="1000" dirty="0"/>
              <a:t>e Action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73368" y="4891726"/>
            <a:ext cx="1719460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Take Action and update DB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17882" y="1066800"/>
            <a:ext cx="6066118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Key Points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Rules are processed as defined for the user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Rule can be different for different period.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Rule (in the given order)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Exception rule like VIP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Static Rule like length, character set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Dynamic rule like tax paid DB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63639" y="2662514"/>
            <a:ext cx="0" cy="1302857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/>
          <p:cNvCxnSpPr>
            <a:endCxn id="11" idx="1"/>
          </p:cNvCxnSpPr>
          <p:nvPr/>
        </p:nvCxnSpPr>
        <p:spPr>
          <a:xfrm>
            <a:off x="463639" y="3965371"/>
            <a:ext cx="747615" cy="733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/>
          <p:cNvCxnSpPr/>
          <p:nvPr/>
        </p:nvCxnSpPr>
        <p:spPr>
          <a:xfrm>
            <a:off x="451224" y="2662514"/>
            <a:ext cx="760030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904784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066800"/>
            <a:ext cx="10523071" cy="5029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As part of the work flow, key critical DB is created, which is used for policy implementation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Usage Database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Triplet Information (IMEI, MSISDN and IMSI) is maintained in this database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Device Reporting (Type of devices used in network)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Duplicate Database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Same IMEI may be assigned to different MSISDN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NULL IMEI Database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Will contain list of MSISDN/IMSI combination whose IMEI is null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Whitelist Database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All invalid device found in grace period would be allowed to work in network.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543280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Policy /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066800"/>
            <a:ext cx="10523071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Grace Period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Minimal Policy to be applied to be able to build Whitelist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To avoid any hassles to end user for any device that they are already using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Post Grace Period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All Policy would be in place in this period.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776367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 – per IMEI Basis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2879" y="1047350"/>
            <a:ext cx="11390769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r>
              <a:rPr lang="en-IN" sz="2400" dirty="0">
                <a:effectLst/>
              </a:rPr>
              <a:t>System Regularization  – </a:t>
            </a:r>
            <a:r>
              <a:rPr lang="en-US" sz="2400" dirty="0">
                <a:effectLst/>
              </a:rPr>
              <a:t>The device would be regularized by system in grace period, wherein all the devices will be allowed to operate in the network irrespective of policy violation </a:t>
            </a:r>
          </a:p>
          <a:p>
            <a:endParaRPr lang="en-IN" sz="2400" dirty="0">
              <a:effectLst/>
            </a:endParaRPr>
          </a:p>
          <a:p>
            <a:r>
              <a:rPr lang="en-IN" sz="2400" dirty="0">
                <a:effectLst/>
              </a:rPr>
              <a:t>User Regularization – </a:t>
            </a:r>
            <a:r>
              <a:rPr lang="en-US" sz="2400" dirty="0">
                <a:effectLst/>
              </a:rPr>
              <a:t>The device would be regularized by user in post grace period, where the blocking/unblocking of device in network will depend on the user action against the policy violation notification</a:t>
            </a:r>
          </a:p>
          <a:p>
            <a:endParaRPr lang="en-US" sz="2400" dirty="0">
              <a:effectLst/>
            </a:endParaRPr>
          </a:p>
          <a:p>
            <a:r>
              <a:rPr lang="en-IN" sz="2400" dirty="0">
                <a:effectLst/>
              </a:rPr>
              <a:t>Blocked – The device usage has been restricted from use in the network</a:t>
            </a:r>
          </a:p>
          <a:p>
            <a:endParaRPr lang="en-IN" sz="2400" dirty="0">
              <a:effectLst/>
            </a:endParaRPr>
          </a:p>
          <a:p>
            <a:r>
              <a:rPr lang="en-IN" sz="2400" dirty="0">
                <a:effectLst/>
              </a:rPr>
              <a:t>Allowed – The device usage is permitted for use in the network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781905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5187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6" y="1764408"/>
            <a:ext cx="6929080" cy="36576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Agenda</a:t>
            </a:r>
          </a:p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ETL - Definition and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Interface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Features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CDR Processing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System Flow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Impact</a:t>
            </a:r>
          </a:p>
          <a:p>
            <a:pPr marL="1005839" lvl="2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4504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ETL -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8475" y="1326830"/>
            <a:ext cx="10905995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ETL stands for Extraction, Transformation and Loading. ETL is one component of </a:t>
            </a:r>
            <a:r>
              <a:rPr lang="en-US" sz="2200"/>
              <a:t>RVM Mediation project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Currently, Mediation collects operator CDRs for revenue and regulatory reporting purpose. </a:t>
            </a:r>
          </a:p>
          <a:p>
            <a:endParaRPr lang="en-US" sz="2200" dirty="0"/>
          </a:p>
          <a:p>
            <a:r>
              <a:rPr lang="en-US" sz="2200" dirty="0"/>
              <a:t>CEIR is only interested in the mobile operator CDR serving user with SIM based mobile devices.</a:t>
            </a:r>
          </a:p>
          <a:p>
            <a:endParaRPr lang="en-US" sz="2200" dirty="0"/>
          </a:p>
          <a:p>
            <a:r>
              <a:rPr lang="en-US" sz="2200" dirty="0"/>
              <a:t>ETL will provide the required CDR to CEIR system.</a:t>
            </a:r>
          </a:p>
          <a:p>
            <a:endParaRPr lang="en-US" sz="2200" dirty="0"/>
          </a:p>
          <a:p>
            <a:r>
              <a:rPr lang="en-US" sz="2200" dirty="0"/>
              <a:t>CDR are used to:</a:t>
            </a:r>
          </a:p>
          <a:p>
            <a:pPr marL="342900" indent="-342900">
              <a:buFont typeface="Wingdings" charset="2"/>
              <a:buChar char="u"/>
            </a:pPr>
            <a:r>
              <a:rPr lang="en-US" sz="2200" dirty="0"/>
              <a:t>Build whitelist IMEI database especially in grace period </a:t>
            </a:r>
          </a:p>
          <a:p>
            <a:pPr marL="342900" indent="-342900">
              <a:buFont typeface="Wingdings" charset="2"/>
              <a:buChar char="u"/>
            </a:pPr>
            <a:r>
              <a:rPr lang="en-US" sz="2200" dirty="0"/>
              <a:t>Track the usage of SIM based devices in both grace and post grace period.</a:t>
            </a:r>
          </a:p>
        </p:txBody>
      </p:sp>
    </p:spTree>
    <p:extLst>
      <p:ext uri="{BB962C8B-B14F-4D97-AF65-F5344CB8AC3E}">
        <p14:creationId xmlns:p14="http://schemas.microsoft.com/office/powerpoint/2010/main" val="3058907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ETL – CEIR – Integration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282883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baseline="30000" dirty="0"/>
              <a:t>3.4 Integration Approach</a:t>
            </a:r>
          </a:p>
          <a:p>
            <a:endParaRPr lang="en-US" baseline="30000" dirty="0"/>
          </a:p>
          <a:p>
            <a:r>
              <a:rPr lang="en-US" baseline="30000" dirty="0"/>
              <a:t>GSMA</a:t>
            </a:r>
          </a:p>
          <a:p>
            <a:r>
              <a:rPr lang="en-US" baseline="30000" dirty="0"/>
              <a:t>HTTPS Public Network HTTPS</a:t>
            </a:r>
          </a:p>
          <a:p>
            <a:r>
              <a:rPr lang="en-US" b="1" baseline="30000" dirty="0"/>
              <a:t>Diagram</a:t>
            </a:r>
            <a:r>
              <a:rPr lang="en-US" baseline="30000" dirty="0"/>
              <a:t>: Expected Integration of GSMA with CEIR system on HTTPs interface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8139" y="2174041"/>
            <a:ext cx="9233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43000" y="1295400"/>
            <a:ext cx="6248400" cy="4800600"/>
            <a:chOff x="2686050" y="2047875"/>
            <a:chExt cx="3771900" cy="2762250"/>
          </a:xfrm>
        </p:grpSpPr>
        <p:pic>
          <p:nvPicPr>
            <p:cNvPr id="10" name="Picture 9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4" t="665" r="25216" b="45265"/>
            <a:stretch/>
          </p:blipFill>
          <p:spPr bwMode="auto">
            <a:xfrm>
              <a:off x="2686050" y="2047875"/>
              <a:ext cx="3771900" cy="27622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="" xmlns:a14="http://schemas.microsoft.com/office/drawing/2010/main"/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4114800" y="3667125"/>
              <a:ext cx="533400" cy="3048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3667125"/>
              <a:ext cx="609600" cy="132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/>
                <a:t>ETL System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3733800" y="2981325"/>
              <a:ext cx="304800" cy="6858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3581400" y="3667125"/>
              <a:ext cx="533400" cy="3048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667125"/>
              <a:ext cx="685800" cy="132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/>
                <a:t>Mediation Server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7649882" y="1351587"/>
            <a:ext cx="4378874" cy="258532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400" dirty="0">
              <a:solidFill>
                <a:srgbClr val="000000"/>
              </a:solidFill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400" dirty="0">
                <a:solidFill>
                  <a:srgbClr val="000000"/>
                </a:solidFill>
                <a:sym typeface="Calibri"/>
              </a:rPr>
              <a:t>Both ETL system and signaling server are deployed in same LAN and are co-located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400" dirty="0">
              <a:solidFill>
                <a:srgbClr val="000000"/>
              </a:solidFill>
              <a:sym typeface="Calibri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400" dirty="0">
              <a:solidFill>
                <a:srgbClr val="000000"/>
              </a:solidFill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35711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208-3077-4B72-A14D-4460D7DF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Interface -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C8850-EC6F-4BB2-85BB-F4EE575092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5CDF-D0D8-4FE1-ABC1-4C2C7F8DF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9294" y="1087914"/>
            <a:ext cx="11744874" cy="6278640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400" dirty="0">
                <a:solidFill>
                  <a:srgbClr val="000000"/>
                </a:solidFill>
                <a:sym typeface="Calibri"/>
              </a:rPr>
              <a:t>File Format (</a:t>
            </a:r>
            <a:r>
              <a:rPr lang="en-US" sz="2400" dirty="0" err="1">
                <a:solidFill>
                  <a:srgbClr val="000000"/>
                </a:solidFill>
                <a:sym typeface="Calibri"/>
              </a:rPr>
              <a:t>csv</a:t>
            </a:r>
            <a:r>
              <a:rPr lang="en-US" sz="2400" dirty="0">
                <a:solidFill>
                  <a:srgbClr val="000000"/>
                </a:solidFill>
                <a:sym typeface="Calibri"/>
              </a:rPr>
              <a:t> format) has been agreed between ETL and CEIR System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400" dirty="0">
              <a:solidFill>
                <a:srgbClr val="000000"/>
              </a:solidFill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400" dirty="0">
                <a:solidFill>
                  <a:srgbClr val="000000"/>
                </a:solidFill>
                <a:sym typeface="Calibri"/>
              </a:rPr>
              <a:t>Files would flow in to the ETL system as soon as they are processed by the Mediation system. ETL would process them once a day i.e. at midnight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4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400" dirty="0"/>
              <a:t>SSH </a:t>
            </a:r>
            <a:r>
              <a:rPr lang="en-US" sz="2400" dirty="0">
                <a:solidFill>
                  <a:srgbClr val="000000"/>
                </a:solidFill>
                <a:sym typeface="Calibri"/>
              </a:rPr>
              <a:t>File Transfer Protocol would be used to transmit the file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400" dirty="0">
              <a:solidFill>
                <a:srgbClr val="000000"/>
              </a:solidFill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400" dirty="0">
                <a:solidFill>
                  <a:srgbClr val="000000"/>
                </a:solidFill>
                <a:sym typeface="Calibri"/>
              </a:rPr>
              <a:t>Files will be pushed at one location in a round robin fashion. A folder would be provided.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400" dirty="0">
              <a:solidFill>
                <a:srgbClr val="000000"/>
              </a:solidFill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400" dirty="0">
                <a:solidFill>
                  <a:srgbClr val="000000"/>
                </a:solidFill>
                <a:sym typeface="Calibri"/>
              </a:rPr>
              <a:t>Alerts are raised if:</a:t>
            </a:r>
          </a:p>
          <a:p>
            <a:pPr marL="342900" lvl="8" indent="-342900">
              <a:buFont typeface="Courier New"/>
              <a:buChar char="o"/>
            </a:pPr>
            <a:r>
              <a:rPr lang="en-US" sz="2400" dirty="0"/>
              <a:t>F</a:t>
            </a:r>
            <a:r>
              <a:rPr lang="en-US" sz="2400" dirty="0">
                <a:solidFill>
                  <a:srgbClr val="000000"/>
                </a:solidFill>
                <a:sym typeface="Calibri"/>
              </a:rPr>
              <a:t>ile is not received within a defined timeframe beyond stipulated time</a:t>
            </a:r>
          </a:p>
          <a:p>
            <a:pPr marL="342900" lvl="8" indent="-342900">
              <a:buFont typeface="Courier New"/>
              <a:buChar char="o"/>
            </a:pPr>
            <a:r>
              <a:rPr lang="en-US" sz="2400" dirty="0"/>
              <a:t>F</a:t>
            </a:r>
            <a:r>
              <a:rPr lang="en-US" sz="2400" dirty="0">
                <a:solidFill>
                  <a:srgbClr val="000000"/>
                </a:solidFill>
                <a:sym typeface="Calibri"/>
              </a:rPr>
              <a:t>ile is not as per the agreed format, </a:t>
            </a:r>
          </a:p>
          <a:p>
            <a:pPr marL="342900" lvl="8" indent="-342900">
              <a:buFont typeface="Courier New"/>
              <a:buChar char="o"/>
            </a:pPr>
            <a:endParaRPr lang="en-US" sz="24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400" dirty="0">
                <a:solidFill>
                  <a:srgbClr val="000000"/>
                </a:solidFill>
                <a:sym typeface="Calibri"/>
              </a:rPr>
              <a:t>All file content would be same for all kind of operator like CDMA, GSM, LTE or kind of traffic like call, SMS, data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400" dirty="0">
              <a:solidFill>
                <a:srgbClr val="000000"/>
              </a:solidFill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433379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CDR - 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066800"/>
            <a:ext cx="10523071" cy="5029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CDR stands for Call Data Record.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When any subscribe use the network service like MO/MT call, MO/MT SMS or data, CDR are generated.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CDR contain lots of information but key information of relevance to us is: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IMEI: IMEI of the device, which uniquely the device used in the network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MSISDN: Mobile Number of the subscriber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IMSI: SIM used by the subscriber, which identify the mobile network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System Type: Network Type like GERAN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Record Type: Type of service like MO/MT call for which CDR are generated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Each CDR may or may not populate all the above field and some of them may be absent in the </a:t>
            </a:r>
            <a:r>
              <a:rPr lang="en-US" sz="2400" dirty="0" err="1">
                <a:effectLst/>
              </a:rPr>
              <a:t>CDRs.</a:t>
            </a:r>
            <a:endParaRPr lang="en-US" sz="2400" dirty="0">
              <a:effectLst/>
            </a:endParaRPr>
          </a:p>
          <a:p>
            <a:pPr marL="0" indent="0">
              <a:buNone/>
            </a:pPr>
            <a:endParaRPr lang="en-US" sz="2400" dirty="0">
              <a:effectLst/>
            </a:endParaRPr>
          </a:p>
          <a:p>
            <a:pPr marL="495300" lvl="1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3646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CDR File -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066800"/>
            <a:ext cx="11524130" cy="502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File naming convention is as follows:</a:t>
            </a:r>
          </a:p>
          <a:p>
            <a:pPr lvl="1"/>
            <a:r>
              <a:rPr lang="en-US" dirty="0">
                <a:effectLst/>
              </a:rPr>
              <a:t>File Name Convention	&lt;OPERATORNAME&gt;_&lt;SWITCHID&gt;_&lt;DDMMYYYYHHMMSS&gt;_&lt;SEQ&gt;.</a:t>
            </a:r>
            <a:r>
              <a:rPr lang="en-US" dirty="0" err="1">
                <a:effectLst/>
              </a:rPr>
              <a:t>dat</a:t>
            </a:r>
            <a:endParaRPr lang="en-IN" dirty="0">
              <a:effectLst/>
            </a:endParaRPr>
          </a:p>
          <a:p>
            <a:pPr lvl="1"/>
            <a:r>
              <a:rPr lang="en-US" dirty="0">
                <a:effectLst/>
              </a:rPr>
              <a:t>Example: SMART_MSC01_19042019134956_00000.dat</a:t>
            </a:r>
            <a:endParaRPr lang="en-IN" dirty="0">
              <a:effectLst/>
            </a:endParaRPr>
          </a:p>
          <a:p>
            <a:pPr lvl="1"/>
            <a:r>
              <a:rPr lang="en-US" dirty="0">
                <a:effectLst/>
              </a:rPr>
              <a:t>OPERATORNAME - Name of the operator</a:t>
            </a:r>
            <a:endParaRPr lang="en-IN" dirty="0">
              <a:effectLst/>
            </a:endParaRPr>
          </a:p>
          <a:p>
            <a:pPr lvl="1"/>
            <a:r>
              <a:rPr lang="en-US" dirty="0">
                <a:effectLst/>
              </a:rPr>
              <a:t>SWITCH-ID - ID of the Switch, Refer to the node which is generating the data</a:t>
            </a:r>
            <a:endParaRPr lang="en-IN" dirty="0">
              <a:effectLst/>
            </a:endParaRPr>
          </a:p>
          <a:p>
            <a:pPr lvl="1"/>
            <a:r>
              <a:rPr lang="en-US" dirty="0">
                <a:effectLst/>
              </a:rPr>
              <a:t>Sequence Number- starting from 00000 to 99999 and then repeat</a:t>
            </a:r>
            <a:endParaRPr lang="en-IN" dirty="0">
              <a:effectLst/>
            </a:endParaRPr>
          </a:p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File Folder naming convention is as follow:</a:t>
            </a:r>
          </a:p>
          <a:p>
            <a:pPr lvl="1"/>
            <a:r>
              <a:rPr lang="en-US" dirty="0">
                <a:effectLst/>
              </a:rPr>
              <a:t>ETL / &lt;operator name&gt; / &lt;source type&gt;/ files.</a:t>
            </a:r>
            <a:endParaRPr lang="en-IN" b="1" dirty="0">
              <a:effectLst/>
            </a:endParaRPr>
          </a:p>
          <a:p>
            <a:pPr lvl="1"/>
            <a:r>
              <a:rPr lang="en-US" dirty="0">
                <a:effectLst/>
              </a:rPr>
              <a:t>Source type can be </a:t>
            </a:r>
            <a:r>
              <a:rPr lang="en-US" dirty="0" err="1">
                <a:effectLst/>
              </a:rPr>
              <a:t>msc</a:t>
            </a:r>
            <a:r>
              <a:rPr lang="en-US" dirty="0">
                <a:effectLst/>
              </a:rPr>
              <a:t>/</a:t>
            </a:r>
            <a:r>
              <a:rPr lang="en-US" dirty="0" err="1">
                <a:effectLst/>
              </a:rPr>
              <a:t>pgw</a:t>
            </a:r>
            <a:r>
              <a:rPr lang="en-US" dirty="0">
                <a:effectLst/>
              </a:rPr>
              <a:t>. In case of CDR consolidation across all nodes, the source type would be All</a:t>
            </a:r>
            <a:endParaRPr lang="en-IN" b="1" dirty="0">
              <a:effectLst/>
            </a:endParaRPr>
          </a:p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File content format is as follows: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</a:rPr>
              <a:t>File contain the header with the following field in the given order </a:t>
            </a:r>
            <a:r>
              <a:rPr lang="en-US" dirty="0" err="1">
                <a:effectLst/>
              </a:rPr>
              <a:t>seperated</a:t>
            </a:r>
            <a:r>
              <a:rPr lang="en-US" dirty="0">
                <a:effectLst/>
              </a:rPr>
              <a:t> by comma: </a:t>
            </a:r>
            <a:r>
              <a:rPr lang="en-US" dirty="0" err="1">
                <a:effectLst/>
              </a:rPr>
              <a:t>recordType</a:t>
            </a:r>
            <a:r>
              <a:rPr lang="en-US" sz="2400" b="1" dirty="0">
                <a:effectLst/>
              </a:rPr>
              <a:t>, </a:t>
            </a:r>
            <a:r>
              <a:rPr lang="en-US" dirty="0" err="1">
                <a:effectLst/>
              </a:rPr>
              <a:t>servedIMEI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servedIMSI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servedMSISDN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systemType</a:t>
            </a:r>
            <a:endParaRPr lang="en-IN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85822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of ETL for CEIR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066800"/>
            <a:ext cx="10523071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lvl="1"/>
            <a:r>
              <a:rPr lang="en-US" sz="2400" dirty="0">
                <a:effectLst/>
              </a:rPr>
              <a:t>Mediation to push the files to ETL server at the location through sftp. The signaling server can be multiple(currently there are 2 Signaling servers, in case more load is there, it can be increased to maximum 4 Signaling servers) and the files need to be send to multiple server in a round-robin fashion</a:t>
            </a:r>
            <a:endParaRPr lang="en-IN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48576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 – Operator node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15176" y="1204354"/>
            <a:ext cx="1913580" cy="4924422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400" dirty="0">
              <a:solidFill>
                <a:srgbClr val="000000"/>
              </a:solidFill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000" dirty="0">
                <a:solidFill>
                  <a:srgbClr val="000000"/>
                </a:solidFill>
                <a:sym typeface="Calibri"/>
              </a:rPr>
              <a:t>Total 19 sources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000" dirty="0">
              <a:solidFill>
                <a:srgbClr val="000000"/>
              </a:solidFill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000" dirty="0"/>
              <a:t>5 Mobile operators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0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000" dirty="0"/>
              <a:t>New Source/Operator can be added in the system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400" dirty="0">
              <a:solidFill>
                <a:srgbClr val="000000"/>
              </a:solidFill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400" dirty="0">
              <a:solidFill>
                <a:srgbClr val="000000"/>
              </a:solidFill>
              <a:sym typeface="Calibri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400" dirty="0">
              <a:solidFill>
                <a:srgbClr val="000000"/>
              </a:solidFill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2005E3-2E41-43D6-9CB4-096AD2A75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668747"/>
              </p:ext>
            </p:extLst>
          </p:nvPr>
        </p:nvGraphicFramePr>
        <p:xfrm>
          <a:off x="558877" y="1204353"/>
          <a:ext cx="9287488" cy="440832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15137">
                  <a:extLst>
                    <a:ext uri="{9D8B030D-6E8A-4147-A177-3AD203B41FA5}">
                      <a16:colId xmlns:a16="http://schemas.microsoft.com/office/drawing/2014/main" val="141935050"/>
                    </a:ext>
                  </a:extLst>
                </a:gridCol>
                <a:gridCol w="993761">
                  <a:extLst>
                    <a:ext uri="{9D8B030D-6E8A-4147-A177-3AD203B41FA5}">
                      <a16:colId xmlns:a16="http://schemas.microsoft.com/office/drawing/2014/main" val="3632492231"/>
                    </a:ext>
                  </a:extLst>
                </a:gridCol>
                <a:gridCol w="1043914">
                  <a:extLst>
                    <a:ext uri="{9D8B030D-6E8A-4147-A177-3AD203B41FA5}">
                      <a16:colId xmlns:a16="http://schemas.microsoft.com/office/drawing/2014/main" val="174883104"/>
                    </a:ext>
                  </a:extLst>
                </a:gridCol>
                <a:gridCol w="1368975">
                  <a:extLst>
                    <a:ext uri="{9D8B030D-6E8A-4147-A177-3AD203B41FA5}">
                      <a16:colId xmlns:a16="http://schemas.microsoft.com/office/drawing/2014/main" val="439927516"/>
                    </a:ext>
                  </a:extLst>
                </a:gridCol>
                <a:gridCol w="1242667">
                  <a:extLst>
                    <a:ext uri="{9D8B030D-6E8A-4147-A177-3AD203B41FA5}">
                      <a16:colId xmlns:a16="http://schemas.microsoft.com/office/drawing/2014/main" val="430879742"/>
                    </a:ext>
                  </a:extLst>
                </a:gridCol>
                <a:gridCol w="1355973">
                  <a:extLst>
                    <a:ext uri="{9D8B030D-6E8A-4147-A177-3AD203B41FA5}">
                      <a16:colId xmlns:a16="http://schemas.microsoft.com/office/drawing/2014/main" val="1588295922"/>
                    </a:ext>
                  </a:extLst>
                </a:gridCol>
                <a:gridCol w="1316965">
                  <a:extLst>
                    <a:ext uri="{9D8B030D-6E8A-4147-A177-3AD203B41FA5}">
                      <a16:colId xmlns:a16="http://schemas.microsoft.com/office/drawing/2014/main" val="4125288953"/>
                    </a:ext>
                  </a:extLst>
                </a:gridCol>
                <a:gridCol w="1250096">
                  <a:extLst>
                    <a:ext uri="{9D8B030D-6E8A-4147-A177-3AD203B41FA5}">
                      <a16:colId xmlns:a16="http://schemas.microsoft.com/office/drawing/2014/main" val="1139239036"/>
                    </a:ext>
                  </a:extLst>
                </a:gridCol>
              </a:tblGrid>
              <a:tr h="4054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dirty="0"/>
                        <a:t>Sr #</a:t>
                      </a:r>
                      <a:endParaRPr lang="en-IN" dirty="0"/>
                    </a:p>
                  </a:txBody>
                  <a:tcPr marL="66074" marR="66074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dirty="0"/>
                        <a:t>Operator</a:t>
                      </a:r>
                      <a:endParaRPr lang="en-IN" dirty="0"/>
                    </a:p>
                  </a:txBody>
                  <a:tcPr marL="66074" marR="66074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dirty="0"/>
                        <a:t>Source</a:t>
                      </a:r>
                      <a:endParaRPr lang="en-IN" dirty="0"/>
                    </a:p>
                  </a:txBody>
                  <a:tcPr marL="66074" marR="66074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dirty="0"/>
                        <a:t>IMEI</a:t>
                      </a:r>
                      <a:endParaRPr lang="en-IN" dirty="0"/>
                    </a:p>
                  </a:txBody>
                  <a:tcPr marL="66074" marR="66074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dirty="0"/>
                        <a:t>IMSI</a:t>
                      </a:r>
                      <a:endParaRPr lang="en-IN" dirty="0"/>
                    </a:p>
                  </a:txBody>
                  <a:tcPr marL="66074" marR="66074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dirty="0"/>
                        <a:t>MSISDN</a:t>
                      </a:r>
                      <a:endParaRPr lang="en-IN" dirty="0"/>
                    </a:p>
                  </a:txBody>
                  <a:tcPr marL="66074" marR="66074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dirty="0" err="1"/>
                        <a:t>Record_type</a:t>
                      </a:r>
                      <a:endParaRPr lang="en-IN" dirty="0"/>
                    </a:p>
                  </a:txBody>
                  <a:tcPr marL="66074" marR="66074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dirty="0" err="1"/>
                        <a:t>System_type</a:t>
                      </a:r>
                      <a:endParaRPr lang="en-IN" dirty="0"/>
                    </a:p>
                  </a:txBody>
                  <a:tcPr marL="66074" marR="66074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38970"/>
                  </a:ext>
                </a:extLst>
              </a:tr>
              <a:tr h="2322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Smart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sm_ims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extLst>
                  <a:ext uri="{0D108BD9-81ED-4DB2-BD59-A6C34878D82A}">
                    <a16:rowId xmlns:a16="http://schemas.microsoft.com/office/drawing/2014/main" val="649662684"/>
                  </a:ext>
                </a:extLst>
              </a:tr>
              <a:tr h="235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Smart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sm_msc01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(servedIMEI)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(servedIMSI)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(servedMSISDN)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Y(recordType)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(systemType)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extLst>
                  <a:ext uri="{0D108BD9-81ED-4DB2-BD59-A6C34878D82A}">
                    <a16:rowId xmlns:a16="http://schemas.microsoft.com/office/drawing/2014/main" val="3271859634"/>
                  </a:ext>
                </a:extLst>
              </a:tr>
              <a:tr h="235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Smart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sm_msc02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(servedIMEI)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(servedIMSI)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(servedMSISDN)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Y(recordType)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(systemType)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extLst>
                  <a:ext uri="{0D108BD9-81ED-4DB2-BD59-A6C34878D82A}">
                    <a16:rowId xmlns:a16="http://schemas.microsoft.com/office/drawing/2014/main" val="1823237500"/>
                  </a:ext>
                </a:extLst>
              </a:tr>
              <a:tr h="235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Smart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sm_sgsn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(servedIMEI)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Y (</a:t>
                      </a:r>
                      <a:r>
                        <a:rPr lang="en-US" sz="1000" dirty="0" err="1">
                          <a:effectLst/>
                        </a:rPr>
                        <a:t>servedIMSI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(servedMSISDN)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Y(recordType)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(systemType)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extLst>
                  <a:ext uri="{0D108BD9-81ED-4DB2-BD59-A6C34878D82A}">
                    <a16:rowId xmlns:a16="http://schemas.microsoft.com/office/drawing/2014/main" val="225024349"/>
                  </a:ext>
                </a:extLst>
              </a:tr>
              <a:tr h="235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Smart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sm_SGW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(servedIMEI)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(servedIMSI)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(servedMSISDN)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Y(recordType)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(systemType)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extLst>
                  <a:ext uri="{0D108BD9-81ED-4DB2-BD59-A6C34878D82A}">
                    <a16:rowId xmlns:a16="http://schemas.microsoft.com/office/drawing/2014/main" val="176346240"/>
                  </a:ext>
                </a:extLst>
              </a:tr>
              <a:tr h="235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Metfone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mf_msc10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(servedIMEI)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(servedIMSI)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(servedMSISDN)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Y(recordType)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(systemType)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extLst>
                  <a:ext uri="{0D108BD9-81ED-4DB2-BD59-A6C34878D82A}">
                    <a16:rowId xmlns:a16="http://schemas.microsoft.com/office/drawing/2014/main" val="1181468033"/>
                  </a:ext>
                </a:extLst>
              </a:tr>
              <a:tr h="235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Metfone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mf_msc11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(servedIMEI)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(servedIMSI)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(servedMSISDN)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Y(recordType)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(systemType)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extLst>
                  <a:ext uri="{0D108BD9-81ED-4DB2-BD59-A6C34878D82A}">
                    <a16:rowId xmlns:a16="http://schemas.microsoft.com/office/drawing/2014/main" val="4193056488"/>
                  </a:ext>
                </a:extLst>
              </a:tr>
              <a:tr h="235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Metfone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mf_msc14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(servedIMEI)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(servedIMSI)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(servedMSISDN)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Y(recordType)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(systemType)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extLst>
                  <a:ext uri="{0D108BD9-81ED-4DB2-BD59-A6C34878D82A}">
                    <a16:rowId xmlns:a16="http://schemas.microsoft.com/office/drawing/2014/main" val="1579947584"/>
                  </a:ext>
                </a:extLst>
              </a:tr>
              <a:tr h="235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Metfone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mf_msc15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(servedIMEI)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(servedIMSI)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(servedMSISDN)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Y(recordType)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(systemType)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extLst>
                  <a:ext uri="{0D108BD9-81ED-4DB2-BD59-A6C34878D82A}">
                    <a16:rowId xmlns:a16="http://schemas.microsoft.com/office/drawing/2014/main" val="4185887901"/>
                  </a:ext>
                </a:extLst>
              </a:tr>
              <a:tr h="235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Metfone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mf_msc16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(servedIMEI)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(servedIMSI)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(servedMSISDN)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Y(recordType)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(systemType)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extLst>
                  <a:ext uri="{0D108BD9-81ED-4DB2-BD59-A6C34878D82A}">
                    <a16:rowId xmlns:a16="http://schemas.microsoft.com/office/drawing/2014/main" val="597285695"/>
                  </a:ext>
                </a:extLst>
              </a:tr>
              <a:tr h="235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Metfone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mf_msc09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(servedIMEI)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(servedIMSI)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(servedMSISDN)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Y(recordType)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(systemType)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extLst>
                  <a:ext uri="{0D108BD9-81ED-4DB2-BD59-A6C34878D82A}">
                    <a16:rowId xmlns:a16="http://schemas.microsoft.com/office/drawing/2014/main" val="2335456965"/>
                  </a:ext>
                </a:extLst>
              </a:tr>
              <a:tr h="235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Metfone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mf_sgsn1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(servedIMEI)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(servedIMSI)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(servedMSISDN)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Y(recordType)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(systemType)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extLst>
                  <a:ext uri="{0D108BD9-81ED-4DB2-BD59-A6C34878D82A}">
                    <a16:rowId xmlns:a16="http://schemas.microsoft.com/office/drawing/2014/main" val="4259424234"/>
                  </a:ext>
                </a:extLst>
              </a:tr>
              <a:tr h="235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Seatel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st_p_gw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(servedIMEISV)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(servedIMSI)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(servedMSISDN)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Y(recordType)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extLst>
                  <a:ext uri="{0D108BD9-81ED-4DB2-BD59-A6C34878D82A}">
                    <a16:rowId xmlns:a16="http://schemas.microsoft.com/office/drawing/2014/main" val="1665331007"/>
                  </a:ext>
                </a:extLst>
              </a:tr>
              <a:tr h="235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Cellcard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cc_ggsn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(servedIMEISV)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(servedIMSI)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(servedMSISDN)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Y(recordType)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extLst>
                  <a:ext uri="{0D108BD9-81ED-4DB2-BD59-A6C34878D82A}">
                    <a16:rowId xmlns:a16="http://schemas.microsoft.com/office/drawing/2014/main" val="1074604092"/>
                  </a:ext>
                </a:extLst>
              </a:tr>
              <a:tr h="235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Cellcard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cc_zmsc71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(servedIMEI)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(servedIMSI)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(servedMSISDN)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Y(recordType)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(systemType)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extLst>
                  <a:ext uri="{0D108BD9-81ED-4DB2-BD59-A6C34878D82A}">
                    <a16:rowId xmlns:a16="http://schemas.microsoft.com/office/drawing/2014/main" val="242867891"/>
                  </a:ext>
                </a:extLst>
              </a:tr>
              <a:tr h="235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Cellcard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cc_zmsc72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(servedIMEI)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(servedIMSI)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(servedMSISDN)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Y(recordType)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(systemType)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extLst>
                  <a:ext uri="{0D108BD9-81ED-4DB2-BD59-A6C34878D82A}">
                    <a16:rowId xmlns:a16="http://schemas.microsoft.com/office/drawing/2014/main" val="1844184139"/>
                  </a:ext>
                </a:extLst>
              </a:tr>
              <a:tr h="235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Cellcard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cc_zmsc73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(servedIMEI)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(servedIMSI)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(servedMSISDN)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Y(recordType)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Y (</a:t>
                      </a:r>
                      <a:r>
                        <a:rPr lang="en-US" sz="1000" dirty="0" err="1">
                          <a:effectLst/>
                        </a:rPr>
                        <a:t>systemType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extLst>
                  <a:ext uri="{0D108BD9-81ED-4DB2-BD59-A6C34878D82A}">
                    <a16:rowId xmlns:a16="http://schemas.microsoft.com/office/drawing/2014/main" val="1905283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4386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18004</TotalTime>
  <Words>1444</Words>
  <Application>Microsoft Office PowerPoint</Application>
  <PresentationFormat>Widescreen</PresentationFormat>
  <Paragraphs>316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Wingdings</vt:lpstr>
      <vt:lpstr>White Theme</vt:lpstr>
      <vt:lpstr>CEIR   ETL - Training Manual</vt:lpstr>
      <vt:lpstr>PowerPoint Presentation</vt:lpstr>
      <vt:lpstr>ETL - Definition</vt:lpstr>
      <vt:lpstr>ETL – CEIR – Integration Overview</vt:lpstr>
      <vt:lpstr>Interface - Overview</vt:lpstr>
      <vt:lpstr>CDR -  Overview</vt:lpstr>
      <vt:lpstr>CDR File - Overview</vt:lpstr>
      <vt:lpstr>Scope of ETL for CEIR</vt:lpstr>
      <vt:lpstr>Source – Operator node </vt:lpstr>
      <vt:lpstr>CDR  – Processing Sequence</vt:lpstr>
      <vt:lpstr>Impact</vt:lpstr>
      <vt:lpstr>Policy / Rules</vt:lpstr>
      <vt:lpstr>Action – per IMEI Basis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gaurav</cp:lastModifiedBy>
  <cp:revision>466</cp:revision>
  <dcterms:created xsi:type="dcterms:W3CDTF">2019-04-20T15:44:52Z</dcterms:created>
  <dcterms:modified xsi:type="dcterms:W3CDTF">2021-06-07T12:38:35Z</dcterms:modified>
</cp:coreProperties>
</file>