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30"/>
  </p:notesMasterIdLst>
  <p:sldIdLst>
    <p:sldId id="329" r:id="rId2"/>
    <p:sldId id="328" r:id="rId3"/>
    <p:sldId id="307" r:id="rId4"/>
    <p:sldId id="362" r:id="rId5"/>
    <p:sldId id="388" r:id="rId6"/>
    <p:sldId id="380" r:id="rId7"/>
    <p:sldId id="308" r:id="rId8"/>
    <p:sldId id="389" r:id="rId9"/>
    <p:sldId id="301" r:id="rId10"/>
    <p:sldId id="391" r:id="rId11"/>
    <p:sldId id="368" r:id="rId12"/>
    <p:sldId id="381" r:id="rId13"/>
    <p:sldId id="363" r:id="rId14"/>
    <p:sldId id="382" r:id="rId15"/>
    <p:sldId id="383" r:id="rId16"/>
    <p:sldId id="384" r:id="rId17"/>
    <p:sldId id="385" r:id="rId18"/>
    <p:sldId id="378" r:id="rId19"/>
    <p:sldId id="390" r:id="rId20"/>
    <p:sldId id="394" r:id="rId21"/>
    <p:sldId id="386" r:id="rId22"/>
    <p:sldId id="387" r:id="rId23"/>
    <p:sldId id="374" r:id="rId24"/>
    <p:sldId id="393" r:id="rId25"/>
    <p:sldId id="392" r:id="rId26"/>
    <p:sldId id="372" r:id="rId27"/>
    <p:sldId id="371" r:id="rId28"/>
    <p:sldId id="281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11 June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11 June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End User-Training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8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1118922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of Activity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91A33FD5-E0EC-4FF6-93C0-241D5E56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170972"/>
            <a:ext cx="548698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Cambodian User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  Tax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existing SIM or new SIM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using service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Foreigner On Foreign SIM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Nothing to Do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Foreigner with local SIM and limited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Buy SIM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existing SIM or new SIM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using service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7">
            <a:extLst>
              <a:ext uri="{FF2B5EF4-FFF2-40B4-BE49-F238E27FC236}">
                <a16:creationId xmlns:a16="http://schemas.microsoft.com/office/drawing/2014/main" id="{91A33FD5-E0EC-4FF6-93C0-241D5E56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183" y="1033299"/>
            <a:ext cx="548698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Foreigner with local SIM and unlimited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 Tax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Buy SIM /use foreign SIM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existing SIM or new SIM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using service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671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67" y="207675"/>
            <a:ext cx="9070253" cy="800554"/>
          </a:xfrm>
        </p:spPr>
        <p:txBody>
          <a:bodyPr/>
          <a:lstStyle/>
          <a:p>
            <a:r>
              <a:rPr lang="en-IN" dirty="0"/>
              <a:t>Feature Mapping to End user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526927"/>
              </p:ext>
            </p:extLst>
          </p:nvPr>
        </p:nvGraphicFramePr>
        <p:xfrm>
          <a:off x="487363" y="1417638"/>
          <a:ext cx="10198100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899427" imgH="4114948" progId="Word.Document.12">
                  <p:embed/>
                </p:oleObj>
              </mc:Choice>
              <mc:Fallback>
                <p:oleObj name="Document" r:id="rId2" imgW="7899427" imgH="41149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7363" y="1417638"/>
                        <a:ext cx="10198100" cy="530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Device (IMEI)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8">
            <a:extLst>
              <a:ext uri="{FF2B5EF4-FFF2-40B4-BE49-F238E27FC236}">
                <a16:creationId xmlns:a16="http://schemas.microsoft.com/office/drawing/2014/main" id="{83B6B6B8-62FD-4ADE-AFE4-E39ED7D2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087885"/>
            <a:ext cx="1111029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this feature, user can chec</a:t>
            </a: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k the status of the device (IMEI)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baseline="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status is either VALID or INVALID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There could be multiple reason  for IMEI status as INVALID. Some of them are listed below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 IMEI is globally blacklisted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 IMEI is marked as stolen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 IMEI is not tax paid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The IMEI does not contain valid character sets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07BBA-D616-4F73-9458-83BD43E5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08" y="4127805"/>
            <a:ext cx="5874571" cy="23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3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8">
            <a:extLst>
              <a:ext uri="{FF2B5EF4-FFF2-40B4-BE49-F238E27FC236}">
                <a16:creationId xmlns:a16="http://schemas.microsoft.com/office/drawing/2014/main" id="{83B6B6B8-62FD-4ADE-AFE4-E39ED7D2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013886"/>
            <a:ext cx="1077628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kumimoji="0" lang="en-US" altLang="en-US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this feature, user can registe</a:t>
            </a:r>
            <a:r>
              <a:rPr lang="en-US" altLang="en-US" dirty="0">
                <a:ea typeface="Calibri" panose="020F0502020204030204" pitchFamily="34" charset="0"/>
                <a:cs typeface="Arial" panose="020B0604020202020204" pitchFamily="34" charset="0"/>
              </a:rPr>
              <a:t>r their devices </a:t>
            </a:r>
            <a:r>
              <a:rPr kumimoji="0" lang="en-US" altLang="en-US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network.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baseline="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can be a foreigner or National user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should also register the devices in the network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dirty="0">
                <a:ea typeface="Calibri" panose="020F0502020204030204" pitchFamily="34" charset="0"/>
                <a:cs typeface="Arial" panose="020B0604020202020204" pitchFamily="34" charset="0"/>
              </a:rPr>
              <a:t>As part of registration process, user will share the following information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dirty="0">
                <a:ea typeface="Calibri" panose="020F0502020204030204" pitchFamily="34" charset="0"/>
                <a:cs typeface="Arial" panose="020B0604020202020204" pitchFamily="34" charset="0"/>
              </a:rPr>
              <a:t>Personal Details (Name, Contact, Address)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dirty="0">
                <a:ea typeface="Calibri" panose="020F0502020204030204" pitchFamily="34" charset="0"/>
                <a:cs typeface="Arial" panose="020B0604020202020204" pitchFamily="34" charset="0"/>
              </a:rPr>
              <a:t>Device Details (Device Type, IMEI, Multiple SIMs) for 1 or more devices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dirty="0">
                <a:ea typeface="Calibri" panose="020F0502020204030204" pitchFamily="34" charset="0"/>
                <a:cs typeface="Arial" panose="020B0604020202020204" pitchFamily="34" charset="0"/>
              </a:rPr>
              <a:t>Travel Details (only for foreigner). Based on visa details, the number is added in the temporarily whitelist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dirty="0">
                <a:ea typeface="Calibri" panose="020F0502020204030204" pitchFamily="34" charset="0"/>
                <a:cs typeface="Arial" panose="020B0604020202020204" pitchFamily="34" charset="0"/>
              </a:rPr>
              <a:t>Tax Related details (Pricing information)</a:t>
            </a:r>
          </a:p>
          <a:p>
            <a:pPr lvl="1" indent="0"/>
            <a:endParaRPr lang="en-US" altLang="en-US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Post registration, </a:t>
            </a:r>
          </a:p>
          <a:p>
            <a:pPr marL="800100" lvl="1" indent="-342900">
              <a:buFont typeface="Arial"/>
              <a:buChar char="•"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National User </a:t>
            </a:r>
            <a:r>
              <a:rPr lang="en-US" altLang="en-US" dirty="0"/>
              <a:t>to </a:t>
            </a:r>
            <a:r>
              <a:rPr kumimoji="0" lang="en-US" altLang="en-US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pay taxes with custom department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dirty="0"/>
              <a:t>Foreign user can buy local SIM and start using the device, if count of registered device is less than permissible limit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en-US" dirty="0"/>
              <a:t>Foreign user to pay taxes with custom department, if count of registered device is less than permissible limit</a:t>
            </a:r>
            <a:endParaRPr kumimoji="0" lang="en-US" altLang="en-US" b="0" i="0" strike="noStrike" cap="none" normalizeH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(Contd…)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8">
            <a:extLst>
              <a:ext uri="{FF2B5EF4-FFF2-40B4-BE49-F238E27FC236}">
                <a16:creationId xmlns:a16="http://schemas.microsoft.com/office/drawing/2014/main" id="{83B6B6B8-62FD-4ADE-AFE4-E39ED7D2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989" y="1284958"/>
            <a:ext cx="466339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Devices</a:t>
            </a:r>
            <a:r>
              <a:rPr kumimoji="0" lang="en-US" altLang="en-US" sz="20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de-registered once the </a:t>
            </a:r>
            <a:r>
              <a:rPr lang="en-US" altLang="en-US" sz="2000" dirty="0">
                <a:ea typeface="Calibri" panose="020F0502020204030204" pitchFamily="34" charset="0"/>
                <a:cs typeface="Arial" panose="020B0604020202020204" pitchFamily="34" charset="0"/>
              </a:rPr>
              <a:t>visa expiry has happened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altLang="en-US" sz="2000" dirty="0"/>
              <a:t>No need to register, if foreigner intend to use foreign SIM in the device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7F7034-366C-486F-85BC-C6175064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2" y="1077775"/>
            <a:ext cx="5563508" cy="55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487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(Scenario – National User) – Post Grace 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549498"/>
              </p:ext>
            </p:extLst>
          </p:nvPr>
        </p:nvGraphicFramePr>
        <p:xfrm>
          <a:off x="398918" y="1402950"/>
          <a:ext cx="11525250" cy="536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12100" imgH="4356100" progId="Word.Document.12">
                  <p:embed/>
                </p:oleObj>
              </mc:Choice>
              <mc:Fallback>
                <p:oleObj name="Document" r:id="rId2" imgW="7912100" imgH="435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8918" y="1402950"/>
                        <a:ext cx="11525250" cy="536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9121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(Scenario – Foreigner User)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44960"/>
              </p:ext>
            </p:extLst>
          </p:nvPr>
        </p:nvGraphicFramePr>
        <p:xfrm>
          <a:off x="398463" y="1027113"/>
          <a:ext cx="11525250" cy="611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12100" imgH="4965700" progId="Word.Document.12">
                  <p:embed/>
                </p:oleObj>
              </mc:Choice>
              <mc:Fallback>
                <p:oleObj name="Document" r:id="rId2" imgW="7912100" imgH="4965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8463" y="1027113"/>
                        <a:ext cx="11525250" cy="611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4364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(Scenario – Foreigner User)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558330"/>
              </p:ext>
            </p:extLst>
          </p:nvPr>
        </p:nvGraphicFramePr>
        <p:xfrm>
          <a:off x="398463" y="1027113"/>
          <a:ext cx="11525250" cy="611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12100" imgH="4965700" progId="Word.Document.12">
                  <p:embed/>
                </p:oleObj>
              </mc:Choice>
              <mc:Fallback>
                <p:oleObj name="Document" r:id="rId2" imgW="7912100" imgH="4965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8463" y="1027113"/>
                        <a:ext cx="11525250" cy="611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9864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 Device – Ways to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63761" y="1279551"/>
            <a:ext cx="2469266" cy="3693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Cambodian 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4429" y="1279551"/>
            <a:ext cx="2469266" cy="3693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Foreigner User</a:t>
            </a:r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3388354" y="1964096"/>
            <a:ext cx="1225505" cy="627666"/>
          </a:xfrm>
          <a:prstGeom prst="bentConnector3">
            <a:avLst>
              <a:gd name="adj1" fmla="val 54091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Elbow Connector 11"/>
          <p:cNvCxnSpPr/>
          <p:nvPr/>
        </p:nvCxnSpPr>
        <p:spPr>
          <a:xfrm rot="16200000" flipH="1">
            <a:off x="7937110" y="1947804"/>
            <a:ext cx="1225505" cy="627666"/>
          </a:xfrm>
          <a:prstGeom prst="bentConnector3">
            <a:avLst>
              <a:gd name="adj1" fmla="val 54091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Elbow Connector 12"/>
          <p:cNvCxnSpPr/>
          <p:nvPr/>
        </p:nvCxnSpPr>
        <p:spPr>
          <a:xfrm rot="5400000">
            <a:off x="1297446" y="1969870"/>
            <a:ext cx="1225508" cy="583533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Elbow Connector 17"/>
          <p:cNvCxnSpPr/>
          <p:nvPr/>
        </p:nvCxnSpPr>
        <p:spPr>
          <a:xfrm rot="5400000">
            <a:off x="6073442" y="1969873"/>
            <a:ext cx="1225508" cy="583533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>
            <a:off x="7629062" y="1648881"/>
            <a:ext cx="0" cy="12255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Rectangle 21"/>
          <p:cNvSpPr/>
          <p:nvPr/>
        </p:nvSpPr>
        <p:spPr>
          <a:xfrm>
            <a:off x="1180227" y="2922791"/>
            <a:ext cx="876412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Self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3723" y="2939079"/>
            <a:ext cx="876412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Custom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56223" y="2908967"/>
            <a:ext cx="876412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Self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16976" y="2908967"/>
            <a:ext cx="876412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Custom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25489" y="2908967"/>
            <a:ext cx="1333123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94287"/>
              </p:ext>
            </p:extLst>
          </p:nvPr>
        </p:nvGraphicFramePr>
        <p:xfrm>
          <a:off x="735693" y="4349257"/>
          <a:ext cx="10677204" cy="200113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567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8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565">
                <a:tc>
                  <a:txBody>
                    <a:bodyPr/>
                    <a:lstStyle/>
                    <a:p>
                      <a:r>
                        <a:rPr lang="en-US" sz="16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Cambodian</a:t>
                      </a:r>
                      <a:r>
                        <a:rPr lang="en-US" sz="1600" baseline="0" dirty="0"/>
                        <a:t> 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Foreigner</a:t>
                      </a:r>
                      <a:r>
                        <a:rPr lang="en-US" sz="1600" baseline="0" dirty="0"/>
                        <a:t> User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565">
                <a:tc>
                  <a:txBody>
                    <a:bodyPr/>
                    <a:lstStyle/>
                    <a:p>
                      <a:r>
                        <a:rPr lang="en-US" sz="1600" dirty="0"/>
                        <a:t># of Devices</a:t>
                      </a:r>
                      <a:r>
                        <a:rPr lang="en-US" sz="1600" baseline="0" dirty="0"/>
                        <a:t> for which tax to be paid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Tax</a:t>
                      </a:r>
                      <a:r>
                        <a:rPr lang="en-US" sz="1600" baseline="0" dirty="0"/>
                        <a:t> to be paid for all device. Every single device will attract tax.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Devices</a:t>
                      </a:r>
                      <a:r>
                        <a:rPr lang="en-US" sz="1600" baseline="0" dirty="0"/>
                        <a:t> up-to a certain count per visit is exempted from tax.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4170F046-6746-4257-8F07-C858333B5E2D}"/>
              </a:ext>
            </a:extLst>
          </p:cNvPr>
          <p:cNvSpPr/>
          <p:nvPr/>
        </p:nvSpPr>
        <p:spPr>
          <a:xfrm>
            <a:off x="3840954" y="2939079"/>
            <a:ext cx="1333123" cy="3693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914EB0-A6A0-4705-87D5-4DED1FB92CEF}"/>
              </a:ext>
            </a:extLst>
          </p:cNvPr>
          <p:cNvCxnSpPr/>
          <p:nvPr/>
        </p:nvCxnSpPr>
        <p:spPr>
          <a:xfrm>
            <a:off x="2951929" y="1665176"/>
            <a:ext cx="0" cy="12255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63491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Visa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9E8892-614D-4E35-91CC-52E6B2BEFF7D}"/>
              </a:ext>
            </a:extLst>
          </p:cNvPr>
          <p:cNvSpPr/>
          <p:nvPr/>
        </p:nvSpPr>
        <p:spPr>
          <a:xfrm>
            <a:off x="463639" y="1077088"/>
            <a:ext cx="10846912" cy="214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the feature, the foreigner user can update his visa period, if the stay is extended.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will help the number to be maintained in the whitelist for the longer period of time.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EE63D-CC9E-439C-B182-6558117F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48" y="2841301"/>
            <a:ext cx="6123895" cy="130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036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End User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Check IMEI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Register Device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Update Visa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AAF9-E823-4C02-8F63-7BEAF776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Visa Update (contd..)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22084-93CA-4DF8-97A1-566ADC4A6A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96923-7074-4705-BDF9-59D530310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4BF78D-6865-4F43-B01B-1A697911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43" y="1099057"/>
            <a:ext cx="4428392" cy="564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9442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740354" cy="800554"/>
          </a:xfrm>
        </p:spPr>
        <p:txBody>
          <a:bodyPr/>
          <a:lstStyle/>
          <a:p>
            <a:r>
              <a:rPr lang="en-IN" dirty="0"/>
              <a:t>Visa Upload (Only for Foreigner User – First time)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7182"/>
              </p:ext>
            </p:extLst>
          </p:nvPr>
        </p:nvGraphicFramePr>
        <p:xfrm>
          <a:off x="398463" y="954088"/>
          <a:ext cx="11525250" cy="625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12100" imgH="5080000" progId="Word.Document.12">
                  <p:embed/>
                </p:oleObj>
              </mc:Choice>
              <mc:Fallback>
                <p:oleObj name="Document" r:id="rId2" imgW="7912100" imgH="508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8463" y="954088"/>
                        <a:ext cx="11525250" cy="625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13988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636985" cy="800554"/>
          </a:xfrm>
        </p:spPr>
        <p:txBody>
          <a:bodyPr/>
          <a:lstStyle/>
          <a:p>
            <a:r>
              <a:rPr lang="en-IN" dirty="0"/>
              <a:t>Visa Upload (Only for Foreigner User – Second Time)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400144"/>
              </p:ext>
            </p:extLst>
          </p:nvPr>
        </p:nvGraphicFramePr>
        <p:xfrm>
          <a:off x="398463" y="1416032"/>
          <a:ext cx="11525250" cy="536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12100" imgH="4356100" progId="Word.Document.12">
                  <p:embed/>
                </p:oleObj>
              </mc:Choice>
              <mc:Fallback>
                <p:oleObj name="Document" r:id="rId2" imgW="7912100" imgH="435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8463" y="1416032"/>
                        <a:ext cx="11525250" cy="536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6450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End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9D5F8-5324-4374-BBD4-FC17D9954490}"/>
              </a:ext>
            </a:extLst>
          </p:cNvPr>
          <p:cNvSpPr/>
          <p:nvPr/>
        </p:nvSpPr>
        <p:spPr>
          <a:xfrm>
            <a:off x="463638" y="1070174"/>
            <a:ext cx="10393831" cy="1179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end user, you can register grievances when there is a problem in the portal.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some issues with the check IMEI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5782-E755-4A1F-B320-4A57C60D8966}"/>
              </a:ext>
            </a:extLst>
          </p:cNvPr>
          <p:cNvSpPr txBox="1"/>
          <p:nvPr/>
        </p:nvSpPr>
        <p:spPr>
          <a:xfrm>
            <a:off x="518369" y="2403325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1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F6240-C57A-4653-81C7-47862EE87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391" y="2587990"/>
            <a:ext cx="6186345" cy="37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E73-685F-4A02-97E8-379DE1CF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End User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D38C1-A58D-49EC-906B-84FB180FA2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679DA-56EA-408D-A13F-8FD452FA9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7A5BE-09BA-4D52-8B54-8150F53FDBD3}"/>
              </a:ext>
            </a:extLst>
          </p:cNvPr>
          <p:cNvSpPr txBox="1"/>
          <p:nvPr/>
        </p:nvSpPr>
        <p:spPr>
          <a:xfrm>
            <a:off x="463638" y="3849895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3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EB0F1-E77B-4223-91DD-1FDDCEA4EF1C}"/>
              </a:ext>
            </a:extLst>
          </p:cNvPr>
          <p:cNvSpPr txBox="1"/>
          <p:nvPr/>
        </p:nvSpPr>
        <p:spPr>
          <a:xfrm>
            <a:off x="489766" y="1502127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2 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20B5A8-F783-49D1-92DC-8886D995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09" y="3689276"/>
            <a:ext cx="7888733" cy="20587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8561E1-7D60-4174-8E00-5130946CD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09" y="1502127"/>
            <a:ext cx="57150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568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Upload – Anonymous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9D5F8-5324-4374-BBD4-FC17D9954490}"/>
              </a:ext>
            </a:extLst>
          </p:cNvPr>
          <p:cNvSpPr/>
          <p:nvPr/>
        </p:nvSpPr>
        <p:spPr>
          <a:xfrm>
            <a:off x="463638" y="1026520"/>
            <a:ext cx="10393831" cy="39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can also upload stock as Anonymous in case want to keep their identity as hidden.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0AD0F-1F60-4CFE-AE31-844033A62222}"/>
              </a:ext>
            </a:extLst>
          </p:cNvPr>
          <p:cNvSpPr txBox="1"/>
          <p:nvPr/>
        </p:nvSpPr>
        <p:spPr>
          <a:xfrm>
            <a:off x="518369" y="3534458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2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5782-E755-4A1F-B320-4A57C60D8966}"/>
              </a:ext>
            </a:extLst>
          </p:cNvPr>
          <p:cNvSpPr txBox="1"/>
          <p:nvPr/>
        </p:nvSpPr>
        <p:spPr>
          <a:xfrm>
            <a:off x="518369" y="1826068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1 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D542B-BCAF-4B66-91DE-2C439B23CDB3}"/>
              </a:ext>
            </a:extLst>
          </p:cNvPr>
          <p:cNvSpPr txBox="1"/>
          <p:nvPr/>
        </p:nvSpPr>
        <p:spPr>
          <a:xfrm>
            <a:off x="463639" y="4452099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3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0904C-755B-4CD3-AE6E-D1D739FCC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39" y="1463580"/>
            <a:ext cx="3323461" cy="17895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56A8F2-7B74-4269-8142-0A5AE42B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37" y="3364716"/>
            <a:ext cx="3323461" cy="8949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72D536-4CD2-43B5-A2E5-E952F8510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265" y="4371285"/>
            <a:ext cx="2663877" cy="214941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8D100D6-6F1D-46FF-ABAD-35165457DB21}"/>
              </a:ext>
            </a:extLst>
          </p:cNvPr>
          <p:cNvSpPr/>
          <p:nvPr/>
        </p:nvSpPr>
        <p:spPr>
          <a:xfrm>
            <a:off x="2772539" y="1436892"/>
            <a:ext cx="3323459" cy="181624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99EA18-5C9D-483C-9745-5AFDBFF73A46}"/>
              </a:ext>
            </a:extLst>
          </p:cNvPr>
          <p:cNvSpPr/>
          <p:nvPr/>
        </p:nvSpPr>
        <p:spPr>
          <a:xfrm>
            <a:off x="2772539" y="3359770"/>
            <a:ext cx="3323459" cy="89498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9900E-C4F2-468E-A79A-D910C8355BBB}"/>
              </a:ext>
            </a:extLst>
          </p:cNvPr>
          <p:cNvSpPr/>
          <p:nvPr/>
        </p:nvSpPr>
        <p:spPr>
          <a:xfrm>
            <a:off x="2925265" y="4371285"/>
            <a:ext cx="2663877" cy="214941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27001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182231"/>
            <a:ext cx="101862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End user is the user who can be importer, distributor, tourist, foreigner, local Cambodian user, VIP who want to use the CEIR system.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stakeholder is a end user if stakeholder wish to use any of the functionality extended to End user.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two broad classification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Tourist/Foreigner with SIM based devices who is travelling on </a:t>
            </a:r>
          </a:p>
          <a:p>
            <a:pPr lvl="3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Visa as issued By Cambodian Government</a:t>
            </a:r>
          </a:p>
          <a:p>
            <a:pPr lvl="3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&gt;&gt; No Visa as there are bilateral relations between two countries and visa is not 	     required</a:t>
            </a:r>
          </a:p>
          <a:p>
            <a:pPr lvl="3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&gt;&gt; Tourist can be a VIP user</a:t>
            </a:r>
          </a:p>
          <a:p>
            <a:pPr lvl="3" indent="0"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3" indent="-342900" algn="just">
              <a:buFont typeface="Arial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Local Cambodian User</a:t>
            </a:r>
          </a:p>
          <a:p>
            <a:pPr lvl="4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&gt;&gt; Who has travelled aboard and bring a device into country for personal use</a:t>
            </a:r>
          </a:p>
          <a:p>
            <a:pPr lvl="4" indent="0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&gt;&gt; Local Cambodian Citizen can be a VIP user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881563" cy="800554"/>
          </a:xfrm>
        </p:spPr>
        <p:txBody>
          <a:bodyPr/>
          <a:lstStyle/>
          <a:p>
            <a:r>
              <a:rPr lang="en-IN" dirty="0"/>
              <a:t>End User –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383624"/>
              </p:ext>
            </p:extLst>
          </p:nvPr>
        </p:nvGraphicFramePr>
        <p:xfrm>
          <a:off x="582077" y="1485230"/>
          <a:ext cx="9763125" cy="373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12100" imgH="3035300" progId="Word.Document.12">
                  <p:embed/>
                </p:oleObj>
              </mc:Choice>
              <mc:Fallback>
                <p:oleObj name="Document" r:id="rId2" imgW="7912100" imgH="303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2077" y="1485230"/>
                        <a:ext cx="9763125" cy="3735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E19A71-B6EC-4618-8F6C-0D668E346669}"/>
              </a:ext>
            </a:extLst>
          </p:cNvPr>
          <p:cNvSpPr/>
          <p:nvPr/>
        </p:nvSpPr>
        <p:spPr>
          <a:xfrm>
            <a:off x="582077" y="5220618"/>
            <a:ext cx="10863388" cy="849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Foreigner User is identified by Passport 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National User is identified by National ID OR Passport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10173730" y="1727939"/>
            <a:ext cx="1996189" cy="1687887"/>
          </a:xfrm>
          <a:prstGeom prst="wedgeEllipseCallout">
            <a:avLst>
              <a:gd name="adj1" fmla="val -98775"/>
              <a:gd name="adj2" fmla="val 53025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Classification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based on nationality and status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881563" cy="800554"/>
          </a:xfrm>
        </p:spPr>
        <p:txBody>
          <a:bodyPr/>
          <a:lstStyle/>
          <a:p>
            <a:r>
              <a:rPr lang="en-IN" dirty="0"/>
              <a:t>End User – VIP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E19A71-B6EC-4618-8F6C-0D668E346669}"/>
              </a:ext>
            </a:extLst>
          </p:cNvPr>
          <p:cNvSpPr/>
          <p:nvPr/>
        </p:nvSpPr>
        <p:spPr>
          <a:xfrm>
            <a:off x="463639" y="1353298"/>
            <a:ext cx="10863388" cy="5498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user has to register the device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user has to update the visa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user has to pay the taxes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However, VIP number are part of Exception List. The priority of Exception list is the highest</a:t>
            </a: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the number exist in Exception list, then no policy is applied and device is allowed to be used in the network.</a:t>
            </a: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So, in essence, the device of the  VIP user will never go in either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greylist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black list</a:t>
            </a: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user will never receive a notification to regularize the device.</a:t>
            </a: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50" lvl="1" indent="0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662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19A71-B6EC-4618-8F6C-0D668E346669}"/>
              </a:ext>
            </a:extLst>
          </p:cNvPr>
          <p:cNvSpPr/>
          <p:nvPr/>
        </p:nvSpPr>
        <p:spPr>
          <a:xfrm>
            <a:off x="364785" y="1133527"/>
            <a:ext cx="10863388" cy="5066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is not required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has to provide information about themselves while using CEIR services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CEIR services are available on DMC Portal</a:t>
            </a: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list of services are as follows: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 IMEI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Register Device</a:t>
            </a: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Visa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</a:t>
            </a: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upload (Anonymous)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can check the status of request using transaction ID allocated when the request was initiated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0625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9DD40-7B6C-4225-B132-3B3C71A699E3}"/>
              </a:ext>
            </a:extLst>
          </p:cNvPr>
          <p:cNvSpPr/>
          <p:nvPr/>
        </p:nvSpPr>
        <p:spPr>
          <a:xfrm>
            <a:off x="716690" y="1174498"/>
            <a:ext cx="10478531" cy="4634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Following regulation is already in place for end user: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7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Local Cambodian user should register the devices that they purchased at foreign land, should declare the same to custom and pay applicable taxes if any</a:t>
            </a:r>
          </a:p>
          <a:p>
            <a:pPr marL="342900" lvl="7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Foreigner who intend to use local SIM should register the devices. Devices up-to a certain count (say 2) is allowed to be registered free of taxes</a:t>
            </a:r>
          </a:p>
          <a:p>
            <a:pPr marL="342900" lvl="7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Foreigner who bring more devices beyond a permissible limit would need to declare the same to custom and pay applicable taxes if any.</a:t>
            </a:r>
          </a:p>
          <a:p>
            <a:pPr marL="342900" lvl="7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Foreigner should update their visa and travel details so that there device is whitelisted in the network for the given period.</a:t>
            </a:r>
          </a:p>
          <a:p>
            <a:pPr lvl="7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 –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841579"/>
              </p:ext>
            </p:extLst>
          </p:nvPr>
        </p:nvGraphicFramePr>
        <p:xfrm>
          <a:off x="1066800" y="1960436"/>
          <a:ext cx="9796472" cy="39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29300" imgH="2336800" progId="Word.Document.12">
                  <p:embed/>
                </p:oleObj>
              </mc:Choice>
              <mc:Fallback>
                <p:oleObj name="Document" r:id="rId2" imgW="5829300" imgH="233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1960436"/>
                        <a:ext cx="9796472" cy="392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102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End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91A33FD5-E0EC-4FF6-93C0-241D5E56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61" y="1093162"/>
            <a:ext cx="1117003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no registration requirement for end user.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the end user register the device, it also register information about himself/herself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temporary / permanent account is created accordingly depending on whether foreigner /national user is registering the device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local Cambodian user who is registering the devices would lead to creation of permanent account as that device is assumed to be used in the network permanently.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Foreigner who is would lead to creation of temporary account as that device is assumed to be used in the network temporarily during the stay in Cambodia.</a:t>
            </a: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temporary account would be de-registered on the expiry of visa. In case of visa details is not provided, the account is created for a configurable period of time (say 1 month)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19334</TotalTime>
  <Words>1354</Words>
  <Application>Microsoft Office PowerPoint</Application>
  <PresentationFormat>Widescreen</PresentationFormat>
  <Paragraphs>223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White Theme</vt:lpstr>
      <vt:lpstr>Document</vt:lpstr>
      <vt:lpstr>Microsoft Word Document</vt:lpstr>
      <vt:lpstr>CEIR   End User-Training Manual</vt:lpstr>
      <vt:lpstr>PowerPoint Presentation</vt:lpstr>
      <vt:lpstr>End User - Definition</vt:lpstr>
      <vt:lpstr>End User – Classification</vt:lpstr>
      <vt:lpstr>End User – VIP </vt:lpstr>
      <vt:lpstr>Overview</vt:lpstr>
      <vt:lpstr>Assumption</vt:lpstr>
      <vt:lpstr>End User – System Interface</vt:lpstr>
      <vt:lpstr>Registration – End User</vt:lpstr>
      <vt:lpstr>Sequence of Activity </vt:lpstr>
      <vt:lpstr>Feature Mapping to End user Type</vt:lpstr>
      <vt:lpstr>Check Device (IMEI)</vt:lpstr>
      <vt:lpstr>Register Device</vt:lpstr>
      <vt:lpstr>Register Device (Contd…)</vt:lpstr>
      <vt:lpstr>Register Device (Scenario – National User) – Post Grace Scenario</vt:lpstr>
      <vt:lpstr>Register Device (Scenario – Foreigner User)</vt:lpstr>
      <vt:lpstr>Register Device (Scenario – Foreigner User)</vt:lpstr>
      <vt:lpstr>Register  Device – Ways to Register</vt:lpstr>
      <vt:lpstr>Visa Update</vt:lpstr>
      <vt:lpstr>Visa Update (contd..)</vt:lpstr>
      <vt:lpstr>Visa Upload (Only for Foreigner User – First time)</vt:lpstr>
      <vt:lpstr>Visa Upload (Only for Foreigner User – Second Time)</vt:lpstr>
      <vt:lpstr>Grievance – End User</vt:lpstr>
      <vt:lpstr>Grievance – End User (contd.)</vt:lpstr>
      <vt:lpstr>Stock Upload – Anonymous 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470</cp:revision>
  <dcterms:created xsi:type="dcterms:W3CDTF">2019-04-20T15:44:52Z</dcterms:created>
  <dcterms:modified xsi:type="dcterms:W3CDTF">2021-06-11T05:56:21Z</dcterms:modified>
</cp:coreProperties>
</file>