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7"/>
  </p:notesMasterIdLst>
  <p:sldIdLst>
    <p:sldId id="329" r:id="rId2"/>
    <p:sldId id="286" r:id="rId3"/>
    <p:sldId id="290" r:id="rId4"/>
    <p:sldId id="386" r:id="rId5"/>
    <p:sldId id="285" r:id="rId6"/>
    <p:sldId id="303" r:id="rId7"/>
    <p:sldId id="288" r:id="rId8"/>
    <p:sldId id="292" r:id="rId9"/>
    <p:sldId id="293" r:id="rId10"/>
    <p:sldId id="294" r:id="rId11"/>
    <p:sldId id="373" r:id="rId12"/>
    <p:sldId id="384" r:id="rId13"/>
    <p:sldId id="374" r:id="rId14"/>
    <p:sldId id="375" r:id="rId15"/>
    <p:sldId id="295" r:id="rId16"/>
    <p:sldId id="296" r:id="rId17"/>
    <p:sldId id="297" r:id="rId18"/>
    <p:sldId id="377" r:id="rId19"/>
    <p:sldId id="378" r:id="rId20"/>
    <p:sldId id="387" r:id="rId21"/>
    <p:sldId id="390" r:id="rId22"/>
    <p:sldId id="391" r:id="rId23"/>
    <p:sldId id="372" r:id="rId24"/>
    <p:sldId id="371" r:id="rId25"/>
    <p:sldId id="281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1FBF"/>
    <a:srgbClr val="1A47C5"/>
    <a:srgbClr val="1B47B6"/>
    <a:srgbClr val="8606B6"/>
    <a:srgbClr val="6440C3"/>
    <a:srgbClr val="A98AFF"/>
    <a:srgbClr val="FFFFFF"/>
    <a:srgbClr val="C2B1EF"/>
    <a:srgbClr val="1B48B6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436"/>
  </p:normalViewPr>
  <p:slideViewPr>
    <p:cSldViewPr snapToGrid="0" snapToObjects="1">
      <p:cViewPr varScale="1">
        <p:scale>
          <a:sx n="113" d="100"/>
          <a:sy n="113" d="100"/>
        </p:scale>
        <p:origin x="87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30 March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30 March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Grievance Feature 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21078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11189227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034073"/>
              </p:ext>
            </p:extLst>
          </p:nvPr>
        </p:nvGraphicFramePr>
        <p:xfrm>
          <a:off x="757238" y="1323975"/>
          <a:ext cx="9763125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Document" r:id="rId3" imgW="7912371" imgH="1578133" progId="Word.Document.12">
                  <p:embed/>
                </p:oleObj>
              </mc:Choice>
              <mc:Fallback>
                <p:oleObj name="Document" r:id="rId3" imgW="7912371" imgH="15781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1323975"/>
                        <a:ext cx="9763125" cy="194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Callout 6"/>
          <p:cNvSpPr/>
          <p:nvPr/>
        </p:nvSpPr>
        <p:spPr>
          <a:xfrm>
            <a:off x="9677400" y="2438866"/>
            <a:ext cx="2246768" cy="2466913"/>
          </a:xfrm>
          <a:prstGeom prst="wedgeEllipseCallout">
            <a:avLst>
              <a:gd name="adj1" fmla="val -101320"/>
              <a:gd name="adj2" fmla="val -25429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Actio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are enabled / disabled based on the state of the grievance. 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440228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 Enabled/ Disabled for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4146EA-1238-409E-86BD-4808B6274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00513"/>
              </p:ext>
            </p:extLst>
          </p:nvPr>
        </p:nvGraphicFramePr>
        <p:xfrm>
          <a:off x="463639" y="1357946"/>
          <a:ext cx="9323828" cy="28415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9248">
                  <a:extLst>
                    <a:ext uri="{9D8B030D-6E8A-4147-A177-3AD203B41FA5}">
                      <a16:colId xmlns:a16="http://schemas.microsoft.com/office/drawing/2014/main" val="160259939"/>
                    </a:ext>
                  </a:extLst>
                </a:gridCol>
                <a:gridCol w="4879380">
                  <a:extLst>
                    <a:ext uri="{9D8B030D-6E8A-4147-A177-3AD203B41FA5}">
                      <a16:colId xmlns:a16="http://schemas.microsoft.com/office/drawing/2014/main" val="11991711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73667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IN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Grievance Status</a:t>
                      </a:r>
                      <a:endParaRPr lang="en-IN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Actions Enabled/Disabled</a:t>
                      </a:r>
                      <a:endParaRPr lang="en-IN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897088"/>
                  </a:ext>
                </a:extLst>
              </a:tr>
              <a:tr h="642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739289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 With User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1519960"/>
                  </a:ext>
                </a:extLst>
              </a:tr>
              <a:tr h="6223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 with Admin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031166"/>
                  </a:ext>
                </a:extLst>
              </a:tr>
              <a:tr h="639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100271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C0B4F98-95AA-4952-A096-0908FA61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19" y="1759745"/>
            <a:ext cx="1005948" cy="466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52803-C8BD-43E4-A43C-AFEB5FF1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19" y="3046678"/>
            <a:ext cx="1005948" cy="466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54978C-14E4-426F-88A0-9CF904EA5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19" y="3650955"/>
            <a:ext cx="1005948" cy="466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F3485B-D578-4203-811E-EEEFF5D72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18" y="2403645"/>
            <a:ext cx="904349" cy="3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44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519C-0C86-4955-9E3D-3571ED55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CEIR Admin Portal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41201-0BFE-4585-B140-35A5E5DDAF0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FF05-E3E9-4715-84EE-342121DE9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AB90B6-92C0-4B55-A89A-CAD7CD792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71561"/>
            <a:ext cx="9805776" cy="601201"/>
          </a:xfrm>
        </p:spPr>
        <p:txBody>
          <a:bodyPr>
            <a:normAutofit/>
          </a:bodyPr>
          <a:lstStyle/>
          <a:p>
            <a:pPr marL="342900" indent="-342900"/>
            <a:r>
              <a:rPr lang="en-IN" sz="1600" dirty="0"/>
              <a:t>By default, grievance with status either as  “New” and “Pending with admin” will be displayed in the CEIR Admin queue.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6BC3C92-959F-45B6-972E-E1FB00C8A1D4}"/>
              </a:ext>
            </a:extLst>
          </p:cNvPr>
          <p:cNvSpPr txBox="1">
            <a:spLocks/>
          </p:cNvSpPr>
          <p:nvPr/>
        </p:nvSpPr>
        <p:spPr>
          <a:xfrm>
            <a:off x="554605" y="4354732"/>
            <a:ext cx="9805776" cy="62151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342900" indent="-342900"/>
            <a:r>
              <a:rPr lang="en-IN" sz="1600" dirty="0"/>
              <a:t>In case CEIR Admin wishes to view grievances in any other state, they can use the filter options to display the same.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11E7A-10D5-45C3-A2D1-D4BCE206E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5134306"/>
            <a:ext cx="9928643" cy="583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BD967A-B67B-4FCE-BB25-F094A64A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3" y="1872762"/>
            <a:ext cx="9604904" cy="22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892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1934-E6ED-40E8-BD1F-B0516E5D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D559A-EA60-42FF-8BB6-A53C57406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013886"/>
            <a:ext cx="11245141" cy="544055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200" dirty="0"/>
              <a:t>User raise a grievance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200" i="1" dirty="0"/>
              <a:t>In order to raise a consignment, an Importer needs to furnish the following details: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IN" sz="7200" i="1" dirty="0"/>
              <a:t>Transaction id, 			 </a:t>
            </a:r>
            <a:r>
              <a:rPr lang="en-IN" sz="7200" i="1" dirty="0">
                <a:sym typeface="Wingdings" panose="05000000000000000000" pitchFamily="2" charset="2"/>
              </a:rPr>
              <a:t> Category</a:t>
            </a:r>
            <a:r>
              <a:rPr lang="en-IN" sz="7200" i="1" dirty="0"/>
              <a:t>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charset="0"/>
              <a:buChar char="à"/>
            </a:pPr>
            <a:r>
              <a:rPr lang="en-IN" sz="7200" i="1" dirty="0"/>
              <a:t>Document Type			</a:t>
            </a:r>
            <a:r>
              <a:rPr lang="en-IN" sz="7200" i="1" dirty="0">
                <a:sym typeface="Wingdings" panose="05000000000000000000" pitchFamily="2" charset="2"/>
              </a:rPr>
              <a:t> Supporting </a:t>
            </a:r>
            <a:r>
              <a:rPr lang="en-IN" sz="7200" i="1" dirty="0"/>
              <a:t>Document,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charset="0"/>
              <a:buChar char="à"/>
            </a:pPr>
            <a:r>
              <a:rPr lang="en-IN" sz="7200" i="1" dirty="0"/>
              <a:t>Remarks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72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dirty="0"/>
              <a:t>A unique Grievance ID is generated for each new grievance which is raised.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72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200" dirty="0"/>
              <a:t>CEIR admin see all the </a:t>
            </a:r>
            <a:r>
              <a:rPr lang="en-IN" sz="7200" b="1" dirty="0"/>
              <a:t>NEW</a:t>
            </a:r>
            <a:r>
              <a:rPr lang="en-IN" sz="7200" dirty="0"/>
              <a:t> grievance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7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200" dirty="0"/>
              <a:t>CEIR admin either does one of the following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7200" dirty="0"/>
              <a:t> Reply to grievance and close grievance.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7200" dirty="0"/>
              <a:t> Need more information from user and hence reply to grievance to see more information. Mail is sent to user and the notification is visible on the dashboard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sz="7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200" dirty="0"/>
              <a:t>User see the grievance as “</a:t>
            </a:r>
            <a:r>
              <a:rPr lang="en-IN" sz="7200"/>
              <a:t>Pending with </a:t>
            </a:r>
            <a:r>
              <a:rPr lang="en-IN" sz="7200" dirty="0"/>
              <a:t>user”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7200" dirty="0"/>
              <a:t>User update the grievance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7200" dirty="0"/>
              <a:t>User enter the remark and optionally upload documents as required if any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7200" dirty="0"/>
              <a:t>Mail is sent to CEIR admin and the notification is visible on the dashboard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B7374-C9D4-413F-BC29-E8A8B9D9DA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5C95-AC7B-41F0-B28B-1FE52F550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662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45FC-BBA7-4CA0-9D74-07483CDD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Email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CF690-F825-4751-BDA4-6E57716E189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88C84-26BE-4358-8E94-CCCD5061A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451C5F6-338C-4281-A1A5-2D525844945A}"/>
              </a:ext>
            </a:extLst>
          </p:cNvPr>
          <p:cNvSpPr/>
          <p:nvPr/>
        </p:nvSpPr>
        <p:spPr>
          <a:xfrm>
            <a:off x="10247703" y="3183097"/>
            <a:ext cx="1676465" cy="1298374"/>
          </a:xfrm>
          <a:prstGeom prst="wedgeEllipseCallout">
            <a:avLst>
              <a:gd name="adj1" fmla="val -49115"/>
              <a:gd name="adj2" fmla="val 61848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Mail when</a:t>
            </a:r>
            <a:r>
              <a:rPr kumimoji="0" lang="en-I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CEIR Admin replies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4C83D-7EFC-492D-AF18-4F2E28422D4E}"/>
              </a:ext>
            </a:extLst>
          </p:cNvPr>
          <p:cNvSpPr/>
          <p:nvPr/>
        </p:nvSpPr>
        <p:spPr>
          <a:xfrm>
            <a:off x="409039" y="5694210"/>
            <a:ext cx="1130671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dirty="0"/>
              <a:t>Email contents can be configured from the System Admin portal. This will be explained in detail in the system configuration training. </a:t>
            </a:r>
            <a:endParaRPr lang="en-IN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FDDA5-9888-46A7-B280-54A028148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11" y="3809173"/>
            <a:ext cx="4006761" cy="17594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EB6E9A3-AC07-4553-A90A-4EFD4720C211}"/>
              </a:ext>
            </a:extLst>
          </p:cNvPr>
          <p:cNvSpPr/>
          <p:nvPr/>
        </p:nvSpPr>
        <p:spPr>
          <a:xfrm>
            <a:off x="535311" y="3809173"/>
            <a:ext cx="4006761" cy="175946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F80172-5201-469D-9B97-3CEC0328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12" y="1289360"/>
            <a:ext cx="3978990" cy="17795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BAAE8B2-AF5B-4C57-B070-2E96E03C8005}"/>
              </a:ext>
            </a:extLst>
          </p:cNvPr>
          <p:cNvSpPr/>
          <p:nvPr/>
        </p:nvSpPr>
        <p:spPr>
          <a:xfrm>
            <a:off x="535311" y="1289360"/>
            <a:ext cx="3978991" cy="177952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82A59AF-F4FB-4E69-8708-5FE87F9E6BEE}"/>
              </a:ext>
            </a:extLst>
          </p:cNvPr>
          <p:cNvSpPr/>
          <p:nvPr/>
        </p:nvSpPr>
        <p:spPr>
          <a:xfrm>
            <a:off x="4196479" y="1095448"/>
            <a:ext cx="1808879" cy="908861"/>
          </a:xfrm>
          <a:prstGeom prst="wedgeEllipseCallout">
            <a:avLst>
              <a:gd name="adj1" fmla="val -41428"/>
              <a:gd name="adj2" fmla="val 63432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Mail on new grievance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00A9A6-C2C1-4BAE-9570-3257D0C06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1" y="3700845"/>
            <a:ext cx="3824602" cy="18441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BA887FC-8FD3-4CFD-8BCF-52C32163B7F6}"/>
              </a:ext>
            </a:extLst>
          </p:cNvPr>
          <p:cNvSpPr/>
          <p:nvPr/>
        </p:nvSpPr>
        <p:spPr>
          <a:xfrm>
            <a:off x="6324601" y="3700845"/>
            <a:ext cx="3824602" cy="184419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069CFAFB-0829-4839-BF07-20105CEFFB2A}"/>
              </a:ext>
            </a:extLst>
          </p:cNvPr>
          <p:cNvSpPr/>
          <p:nvPr/>
        </p:nvSpPr>
        <p:spPr>
          <a:xfrm>
            <a:off x="4457386" y="3431964"/>
            <a:ext cx="1676465" cy="908861"/>
          </a:xfrm>
          <a:prstGeom prst="wedgeEllipseCallout">
            <a:avLst>
              <a:gd name="adj1" fmla="val -59720"/>
              <a:gd name="adj2" fmla="val 68089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Mail when</a:t>
            </a:r>
            <a:r>
              <a:rPr kumimoji="0" lang="en-I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user replies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45EB9D-8D52-4462-8128-4E177BF48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116" y="1335671"/>
            <a:ext cx="4025075" cy="169825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AEFF4E-82D5-49A0-922C-04AE52EF1E24}"/>
              </a:ext>
            </a:extLst>
          </p:cNvPr>
          <p:cNvSpPr/>
          <p:nvPr/>
        </p:nvSpPr>
        <p:spPr>
          <a:xfrm>
            <a:off x="6256116" y="1335671"/>
            <a:ext cx="4025075" cy="16982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5028F59A-D6B5-4E47-B3F8-3CB4B9B153D3}"/>
              </a:ext>
            </a:extLst>
          </p:cNvPr>
          <p:cNvSpPr/>
          <p:nvPr/>
        </p:nvSpPr>
        <p:spPr>
          <a:xfrm>
            <a:off x="10115289" y="1058980"/>
            <a:ext cx="1808879" cy="1298374"/>
          </a:xfrm>
          <a:prstGeom prst="wedgeEllipseCallout">
            <a:avLst>
              <a:gd name="adj1" fmla="val -38151"/>
              <a:gd name="adj2" fmla="val 52719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Mail when</a:t>
            </a:r>
            <a:r>
              <a:rPr kumimoji="0" lang="en-I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Grievance is closed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06363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Raise Grievance by Registered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22856" y="1270071"/>
            <a:ext cx="310131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Some Rules</a:t>
            </a:r>
            <a:r>
              <a:rPr kumimoji="0" lang="en-US" sz="1800" b="1" i="0" u="sng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to Follow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Enter Transactio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ID when if grievance is related to that feature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88265-0965-43D2-A660-811C6ED6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57287"/>
            <a:ext cx="8334239" cy="3821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6D62CB-0139-40A5-8104-662E2A37FFA1}"/>
              </a:ext>
            </a:extLst>
          </p:cNvPr>
          <p:cNvSpPr/>
          <p:nvPr/>
        </p:nvSpPr>
        <p:spPr>
          <a:xfrm>
            <a:off x="463639" y="1157287"/>
            <a:ext cx="8334239" cy="382111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4956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Reply Grievance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08FFB-14FC-4DC7-A94E-61B156D0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215320"/>
            <a:ext cx="8494094" cy="46289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D6AED3-C7D8-447F-92EF-551BEB263518}"/>
              </a:ext>
            </a:extLst>
          </p:cNvPr>
          <p:cNvSpPr/>
          <p:nvPr/>
        </p:nvSpPr>
        <p:spPr>
          <a:xfrm>
            <a:off x="463639" y="1215320"/>
            <a:ext cx="8494094" cy="4628996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61391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Close Grievance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D937D-AA31-48DB-A7CD-145AD5EE856B}"/>
              </a:ext>
            </a:extLst>
          </p:cNvPr>
          <p:cNvSpPr/>
          <p:nvPr/>
        </p:nvSpPr>
        <p:spPr>
          <a:xfrm>
            <a:off x="9736666" y="1308485"/>
            <a:ext cx="21875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Who can close the grievance?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CEIR Admin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AB800B-4FC4-4F65-9752-C055A2BB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8" y="1121641"/>
            <a:ext cx="9070253" cy="4652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82A567-6BFB-4A94-B90F-6F0483DB2799}"/>
              </a:ext>
            </a:extLst>
          </p:cNvPr>
          <p:cNvSpPr/>
          <p:nvPr/>
        </p:nvSpPr>
        <p:spPr>
          <a:xfrm>
            <a:off x="463639" y="1121641"/>
            <a:ext cx="9070252" cy="465266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80094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814-6513-4875-9BBD-F88CC8C0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30266"/>
            <a:ext cx="9070253" cy="800554"/>
          </a:xfrm>
        </p:spPr>
        <p:txBody>
          <a:bodyPr/>
          <a:lstStyle/>
          <a:p>
            <a:r>
              <a:rPr lang="en-IN" dirty="0"/>
              <a:t>Filter Grievance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BD7D3-F183-4E14-A18B-C2068DF4D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199252"/>
            <a:ext cx="10683430" cy="292401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Grievance can be filtered on the basis of </a:t>
            </a:r>
          </a:p>
          <a:p>
            <a:pPr lvl="1"/>
            <a:r>
              <a:rPr lang="en-IN" dirty="0"/>
              <a:t>Date filters</a:t>
            </a:r>
          </a:p>
          <a:p>
            <a:pPr lvl="1"/>
            <a:r>
              <a:rPr lang="en-IN" dirty="0"/>
              <a:t>Transaction ID</a:t>
            </a:r>
          </a:p>
          <a:p>
            <a:pPr lvl="1"/>
            <a:r>
              <a:rPr lang="en-IN" dirty="0"/>
              <a:t>Grievance ID</a:t>
            </a:r>
          </a:p>
          <a:p>
            <a:pPr lvl="1"/>
            <a:r>
              <a:rPr lang="en-IN" dirty="0"/>
              <a:t>Grievance Status</a:t>
            </a:r>
          </a:p>
          <a:p>
            <a:endParaRPr lang="en-IN" dirty="0"/>
          </a:p>
          <a:p>
            <a:r>
              <a:rPr lang="en-IN" dirty="0"/>
              <a:t>The User can also use a combination of more than one filters to filter the consignments.</a:t>
            </a:r>
          </a:p>
          <a:p>
            <a:r>
              <a:rPr lang="en-IN" dirty="0"/>
              <a:t>Users  can view old grievance using the date filter.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12C13-0721-42C6-A9E6-1E99328FF5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A191-1F33-4510-AB31-6B2D4A8C4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0390CBA-1212-4ADC-88AF-4FF64A4150C8}"/>
              </a:ext>
            </a:extLst>
          </p:cNvPr>
          <p:cNvSpPr/>
          <p:nvPr/>
        </p:nvSpPr>
        <p:spPr>
          <a:xfrm>
            <a:off x="7349066" y="1043693"/>
            <a:ext cx="3037505" cy="1947562"/>
          </a:xfrm>
          <a:prstGeom prst="wedgeEllipseCallout">
            <a:avLst>
              <a:gd name="adj1" fmla="val -103598"/>
              <a:gd name="adj2" fmla="val 38743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 can be any one of Importer, Distributor, Retailer, Custom, TRC,  Manufacturer, Operator, End User, Immigration, Lawful Agency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54396-82EF-4333-9D12-08178CED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4291699"/>
            <a:ext cx="10683430" cy="5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793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2514-10C6-460D-905D-DBB4274B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 Grievance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68088-2DD1-451D-9EF0-DF58DF821A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98575"/>
            <a:ext cx="8113094" cy="1292225"/>
          </a:xfrm>
        </p:spPr>
        <p:txBody>
          <a:bodyPr/>
          <a:lstStyle/>
          <a:p>
            <a:r>
              <a:rPr lang="en-IN" dirty="0"/>
              <a:t>Grievance can be exported in a .csv file using the export button.</a:t>
            </a:r>
          </a:p>
          <a:p>
            <a:pPr lvl="1"/>
            <a:r>
              <a:rPr lang="en-IN" dirty="0"/>
              <a:t>User can export all grievances assigned to the respective user. </a:t>
            </a:r>
          </a:p>
          <a:p>
            <a:pPr lvl="1"/>
            <a:r>
              <a:rPr lang="en-IN" dirty="0"/>
              <a:t>User can export filtered grievance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2CF5C-8173-44E6-BBCC-A8CCC18559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7F9-93EB-4215-994B-63B274394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B903B19-AE88-4270-BE96-F0D55722FF23}"/>
              </a:ext>
            </a:extLst>
          </p:cNvPr>
          <p:cNvSpPr/>
          <p:nvPr/>
        </p:nvSpPr>
        <p:spPr>
          <a:xfrm>
            <a:off x="8576733" y="970906"/>
            <a:ext cx="3037505" cy="1947562"/>
          </a:xfrm>
          <a:prstGeom prst="wedgeEllipseCallout">
            <a:avLst>
              <a:gd name="adj1" fmla="val -103598"/>
              <a:gd name="adj2" fmla="val 38743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 can be any one of Importer, Distributor, Retailer, Custom, TRC,  Manufacturer, Operator, End User, Immigration, Lawful Agency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2A8BCA-359A-43F5-85BA-025A177D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83" y="3544736"/>
            <a:ext cx="11102955" cy="15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808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68" y="6605588"/>
            <a:ext cx="163827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053208"/>
            <a:ext cx="6929080" cy="46236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3200" b="1" dirty="0">
              <a:effectLst/>
            </a:endParaRPr>
          </a:p>
          <a:p>
            <a:r>
              <a:rPr lang="en-US" b="1" dirty="0">
                <a:effectLst/>
              </a:rPr>
              <a:t>Feature  Overview</a:t>
            </a:r>
          </a:p>
          <a:p>
            <a:r>
              <a:rPr lang="en-US" b="1" dirty="0">
                <a:effectLst/>
              </a:rPr>
              <a:t>Stakeholder Overview </a:t>
            </a:r>
          </a:p>
          <a:p>
            <a:r>
              <a:rPr lang="en-US" b="1" dirty="0">
                <a:effectLst/>
              </a:rPr>
              <a:t>State Diagram</a:t>
            </a:r>
          </a:p>
          <a:p>
            <a:r>
              <a:rPr lang="en-US" b="1" dirty="0">
                <a:effectLst/>
              </a:rPr>
              <a:t>UI Walk Thru</a:t>
            </a:r>
          </a:p>
          <a:p>
            <a:pPr lvl="1"/>
            <a:r>
              <a:rPr lang="en-US" b="1" dirty="0">
                <a:effectLst/>
              </a:rPr>
              <a:t>View All Grievances</a:t>
            </a:r>
          </a:p>
          <a:p>
            <a:pPr lvl="1"/>
            <a:r>
              <a:rPr lang="en-US" b="1" dirty="0">
                <a:effectLst/>
              </a:rPr>
              <a:t>View A Grievance</a:t>
            </a:r>
          </a:p>
          <a:p>
            <a:pPr lvl="1"/>
            <a:r>
              <a:rPr lang="en-US" b="1" dirty="0">
                <a:effectLst/>
              </a:rPr>
              <a:t>Raise Grievance</a:t>
            </a:r>
          </a:p>
          <a:p>
            <a:pPr lvl="1"/>
            <a:r>
              <a:rPr lang="en-US" b="1" dirty="0">
                <a:effectLst/>
              </a:rPr>
              <a:t>Close Grievance</a:t>
            </a:r>
          </a:p>
          <a:p>
            <a:pPr lvl="1"/>
            <a:r>
              <a:rPr lang="en-US" b="1" dirty="0">
                <a:effectLst/>
              </a:rPr>
              <a:t>Reply Grievance</a:t>
            </a:r>
          </a:p>
          <a:p>
            <a:pPr marL="457200" lvl="1" indent="0">
              <a:buNone/>
            </a:pPr>
            <a:endParaRPr lang="en-US" sz="2400" b="1" dirty="0">
              <a:effectLst/>
            </a:endParaRPr>
          </a:p>
          <a:p>
            <a:pPr lvl="1"/>
            <a:endParaRPr lang="en-US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>
              <a:effectLst/>
            </a:endParaRPr>
          </a:p>
          <a:p>
            <a:pPr marL="0" indent="0" fontAlgn="base">
              <a:buNone/>
            </a:pPr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4674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Raise Grievance by un-Registered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639" y="1278609"/>
            <a:ext cx="9967294" cy="19082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Steps </a:t>
            </a:r>
            <a:r>
              <a:rPr kumimoji="0" lang="en-US" sz="2000" b="1" i="0" u="sng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to Follow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 to DMC home page.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aseline="0" dirty="0">
                <a:latin typeface="Arial" panose="020B0604020202020204" pitchFamily="34" charset="0"/>
                <a:cs typeface="Arial" panose="020B0604020202020204" pitchFamily="34" charset="0"/>
              </a:rPr>
              <a:t>Click on Register Grievance – Report Grievance.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Report Grievance page opens up. Fill in the mandatory details and click submit.  A new grievance has been raised and sent to CEIR Admin for further action.</a:t>
            </a:r>
            <a:endParaRPr lang="en-US" sz="20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80760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Raise Grievance by un-Registered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27048" y="1278609"/>
            <a:ext cx="3297119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Some Rules</a:t>
            </a:r>
            <a:r>
              <a:rPr kumimoji="0" lang="en-US" sz="1800" b="1" i="0" u="sng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to Follow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Enter Transactio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ID in case the grievance is related to any specific  feature or transaction.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B9D6C-A346-4520-9A20-6C0E9D06D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07017"/>
            <a:ext cx="7986094" cy="54721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F8214D-67C7-4500-BEE0-6758626AE353}"/>
              </a:ext>
            </a:extLst>
          </p:cNvPr>
          <p:cNvSpPr/>
          <p:nvPr/>
        </p:nvSpPr>
        <p:spPr>
          <a:xfrm>
            <a:off x="463639" y="1107017"/>
            <a:ext cx="7986094" cy="547217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787341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Track Grievance by un-Registered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46678" y="1023548"/>
            <a:ext cx="3297119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Some Rules</a:t>
            </a:r>
            <a:r>
              <a:rPr kumimoji="0" lang="en-US" sz="1800" b="1" i="0" u="sng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to Follow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Enter Transactio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ID in case the grievance is related to any specific  feature or transaction.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D3A3E-5FE6-4E7F-8A16-A6C0CFC7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3" y="1383216"/>
            <a:ext cx="6214185" cy="1584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9A3505-6404-46BA-A967-6ECDDAF8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3" y="3503785"/>
            <a:ext cx="7883449" cy="2303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3BC021-CAC4-48B8-A7FD-5EAB8AD79D73}"/>
              </a:ext>
            </a:extLst>
          </p:cNvPr>
          <p:cNvSpPr txBox="1"/>
          <p:nvPr/>
        </p:nvSpPr>
        <p:spPr>
          <a:xfrm>
            <a:off x="507182" y="2984886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2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7D076-6140-4753-B5BC-B5A279A752D6}"/>
              </a:ext>
            </a:extLst>
          </p:cNvPr>
          <p:cNvSpPr txBox="1"/>
          <p:nvPr/>
        </p:nvSpPr>
        <p:spPr>
          <a:xfrm>
            <a:off x="616039" y="1013886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1 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B2CD9-E1DE-4FAD-B0D4-048CE4F06CE7}"/>
              </a:ext>
            </a:extLst>
          </p:cNvPr>
          <p:cNvSpPr/>
          <p:nvPr/>
        </p:nvSpPr>
        <p:spPr>
          <a:xfrm>
            <a:off x="803273" y="1383216"/>
            <a:ext cx="6214185" cy="158400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EE06D3-DE09-4783-B287-256B9700D63D}"/>
              </a:ext>
            </a:extLst>
          </p:cNvPr>
          <p:cNvSpPr/>
          <p:nvPr/>
        </p:nvSpPr>
        <p:spPr>
          <a:xfrm>
            <a:off x="803273" y="3503785"/>
            <a:ext cx="7883449" cy="232160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02683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 txBox="1">
            <a:spLocks/>
          </p:cNvSpPr>
          <p:nvPr/>
        </p:nvSpPr>
        <p:spPr>
          <a:xfrm>
            <a:off x="374739" y="931214"/>
            <a:ext cx="7187206" cy="571345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 algn="just">
              <a:buNone/>
            </a:pPr>
            <a:r>
              <a:rPr lang="en-US" dirty="0">
                <a:effectLst/>
              </a:rPr>
              <a:t>Grievance Feature allows user to raise their concerns or issue to CEIR admin. The grievance can be raised using this feature </a:t>
            </a:r>
          </a:p>
          <a:p>
            <a:pPr marL="0" indent="0" algn="just">
              <a:buNone/>
            </a:pPr>
            <a:r>
              <a:rPr lang="en-US" dirty="0">
                <a:effectLst/>
              </a:rPr>
              <a:t>Typical flow is as follows:</a:t>
            </a:r>
          </a:p>
          <a:p>
            <a:pPr algn="just"/>
            <a:r>
              <a:rPr lang="en-US" dirty="0">
                <a:effectLst/>
              </a:rPr>
              <a:t>User raise a grievance</a:t>
            </a:r>
          </a:p>
          <a:p>
            <a:pPr algn="just"/>
            <a:r>
              <a:rPr lang="en-US" dirty="0">
                <a:effectLst/>
              </a:rPr>
              <a:t>CEIR admin does one of the following</a:t>
            </a:r>
          </a:p>
          <a:p>
            <a:pPr lvl="1" algn="just"/>
            <a:r>
              <a:rPr lang="en-US" dirty="0">
                <a:effectLst/>
              </a:rPr>
              <a:t>Reply to the grievance and close the grievance </a:t>
            </a:r>
          </a:p>
          <a:p>
            <a:pPr lvl="1" algn="just"/>
            <a:r>
              <a:rPr lang="en-US" dirty="0">
                <a:effectLst/>
              </a:rPr>
              <a:t>Reply to the grievance to seek more information</a:t>
            </a:r>
          </a:p>
          <a:p>
            <a:pPr algn="just"/>
            <a:r>
              <a:rPr lang="en-US" dirty="0">
                <a:effectLst/>
              </a:rPr>
              <a:t>User provide more information</a:t>
            </a:r>
          </a:p>
          <a:p>
            <a:pPr algn="just"/>
            <a:r>
              <a:rPr lang="en-US" dirty="0">
                <a:effectLst/>
              </a:rPr>
              <a:t>CEIR admin does one of the following</a:t>
            </a:r>
          </a:p>
          <a:p>
            <a:pPr lvl="1" algn="just"/>
            <a:r>
              <a:rPr lang="en-US" dirty="0">
                <a:effectLst/>
              </a:rPr>
              <a:t>Reply to the grievance and close the grievance </a:t>
            </a:r>
          </a:p>
          <a:p>
            <a:pPr lvl="1" algn="just"/>
            <a:r>
              <a:rPr lang="en-US" dirty="0">
                <a:effectLst/>
              </a:rPr>
              <a:t>Reply to the grievance to seek more information to reply the grievance </a:t>
            </a:r>
            <a:endParaRPr lang="en-IN" b="1" dirty="0">
              <a:effectLst/>
            </a:endParaRPr>
          </a:p>
          <a:p>
            <a:pPr marL="0" indent="0" fontAlgn="base">
              <a:buNone/>
            </a:pPr>
            <a:endParaRPr lang="en-IN" sz="2400" b="1" dirty="0">
              <a:effectLst/>
            </a:endParaRPr>
          </a:p>
          <a:p>
            <a:pPr marL="0" indent="0" fontAlgn="base">
              <a:buNone/>
            </a:pPr>
            <a:r>
              <a:rPr lang="en-IN" sz="2400" b="1" dirty="0">
                <a:effectLst/>
              </a:rPr>
              <a:t>This feature is available for both registered and un-registered users</a:t>
            </a:r>
          </a:p>
          <a:p>
            <a:pPr marL="0" indent="0" fontAlgn="base">
              <a:buFont typeface="Arial"/>
              <a:buNone/>
            </a:pPr>
            <a:endParaRPr lang="en-IN" sz="2400" b="1" dirty="0"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01" y="1963624"/>
            <a:ext cx="892229" cy="7036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150" y="5450411"/>
            <a:ext cx="955483" cy="9554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57189" y="1325694"/>
            <a:ext cx="39084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orters, Distributor, Retailer, Custom, Manufacturer,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TRC, Operator, End User, Immigration, Lawful Agency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3111" y="6280458"/>
            <a:ext cx="102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CEIR Admin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578" y="1932264"/>
            <a:ext cx="892229" cy="7036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477" y="1932264"/>
            <a:ext cx="892229" cy="7036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83110" y="3419502"/>
            <a:ext cx="1145205" cy="12003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System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9455499" y="2831751"/>
            <a:ext cx="188142" cy="42319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9409143" y="4872206"/>
            <a:ext cx="234498" cy="510248"/>
          </a:xfrm>
          <a:prstGeom prst="up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59216" y="2855922"/>
            <a:ext cx="1057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Raise, Reply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38886" y="493637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Reply, Close</a:t>
            </a:r>
          </a:p>
        </p:txBody>
      </p:sp>
    </p:spTree>
    <p:extLst>
      <p:ext uri="{BB962C8B-B14F-4D97-AF65-F5344CB8AC3E}">
        <p14:creationId xmlns:p14="http://schemas.microsoft.com/office/powerpoint/2010/main" val="18459536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683430" cy="42608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Importance of this feature for the CEIR System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Raise any concern to CEIR admin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This is kind of customer care feature for stakeholder to reach out to CEIR admin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988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15191"/>
              </p:ext>
            </p:extLst>
          </p:nvPr>
        </p:nvGraphicFramePr>
        <p:xfrm>
          <a:off x="674688" y="1670050"/>
          <a:ext cx="810895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Document" r:id="rId3" imgW="5511800" imgH="1765300" progId="Word.Document.12">
                  <p:embed/>
                </p:oleObj>
              </mc:Choice>
              <mc:Fallback>
                <p:oleObj name="Document" r:id="rId3" imgW="5511800" imgH="176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688" y="1670050"/>
                        <a:ext cx="8108950" cy="259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3295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Transition – Overview – Grievance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1912486" y="1922606"/>
            <a:ext cx="914400" cy="64918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endParaRPr lang="en-US" sz="800" dirty="0">
              <a:solidFill>
                <a:srgbClr val="000000"/>
              </a:solidFill>
            </a:endParaRPr>
          </a:p>
          <a:p>
            <a:pPr algn="ctr"/>
            <a:r>
              <a:rPr lang="en-US" sz="800" dirty="0">
                <a:solidFill>
                  <a:srgbClr val="000000"/>
                </a:solidFill>
              </a:rPr>
              <a:t>New</a:t>
            </a:r>
          </a:p>
          <a:p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367531" y="1904815"/>
            <a:ext cx="914400" cy="64918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Close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340290" y="3397628"/>
            <a:ext cx="914400" cy="82230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Pendiing</a:t>
            </a:r>
            <a:r>
              <a:rPr kumimoji="0" lang="en-US" sz="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aseline="0" dirty="0" err="1">
                <a:solidFill>
                  <a:srgbClr val="000000"/>
                </a:solidFill>
              </a:rPr>
              <a:t>Wth</a:t>
            </a:r>
            <a:r>
              <a:rPr lang="en-US" sz="800" dirty="0">
                <a:solidFill>
                  <a:srgbClr val="000000"/>
                </a:solidFill>
              </a:rPr>
              <a:t> CEIR Admin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208851" y="2238820"/>
            <a:ext cx="647700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TextBox 65"/>
          <p:cNvSpPr txBox="1"/>
          <p:nvPr/>
        </p:nvSpPr>
        <p:spPr>
          <a:xfrm>
            <a:off x="1208851" y="2299841"/>
            <a:ext cx="36678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Raise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26551" y="2285592"/>
            <a:ext cx="199390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Reply by CEIR Admin  and Close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73433" y="2833318"/>
            <a:ext cx="872618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Reply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by CEIR Admin and close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038151" y="1422696"/>
            <a:ext cx="0" cy="3143589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70"/>
          <p:cNvCxnSpPr/>
          <p:nvPr/>
        </p:nvCxnSpPr>
        <p:spPr>
          <a:xfrm flipV="1">
            <a:off x="2944630" y="2229409"/>
            <a:ext cx="2357560" cy="941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/>
          <p:cNvCxnSpPr/>
          <p:nvPr/>
        </p:nvCxnSpPr>
        <p:spPr>
          <a:xfrm>
            <a:off x="1615251" y="1413320"/>
            <a:ext cx="0" cy="315296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/>
          <p:cNvCxnSpPr/>
          <p:nvPr/>
        </p:nvCxnSpPr>
        <p:spPr>
          <a:xfrm>
            <a:off x="1608990" y="1416685"/>
            <a:ext cx="5429161" cy="601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Line Callout 1 74"/>
          <p:cNvSpPr/>
          <p:nvPr/>
        </p:nvSpPr>
        <p:spPr>
          <a:xfrm>
            <a:off x="8130351" y="2197301"/>
            <a:ext cx="1371600" cy="1200327"/>
          </a:xfrm>
          <a:prstGeom prst="borderCallout1">
            <a:avLst>
              <a:gd name="adj1" fmla="val 18750"/>
              <a:gd name="adj2" fmla="val -8333"/>
              <a:gd name="adj3" fmla="val 35800"/>
              <a:gd name="adj4" fmla="val -79073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Grievance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State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under various Stakeholder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388175" y="2629120"/>
            <a:ext cx="0" cy="7685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TextBox 79"/>
          <p:cNvSpPr txBox="1"/>
          <p:nvPr/>
        </p:nvSpPr>
        <p:spPr>
          <a:xfrm>
            <a:off x="2412276" y="2824547"/>
            <a:ext cx="983029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Reply by CEIR Admin 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989391" y="3573010"/>
            <a:ext cx="914400" cy="64918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Pending With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</a:rPr>
              <a:t>User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608990" y="4540885"/>
            <a:ext cx="5429161" cy="2540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82"/>
          <p:cNvCxnSpPr/>
          <p:nvPr/>
        </p:nvCxnSpPr>
        <p:spPr>
          <a:xfrm>
            <a:off x="3024951" y="3829609"/>
            <a:ext cx="1991148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TextBox 84"/>
          <p:cNvSpPr txBox="1"/>
          <p:nvPr/>
        </p:nvSpPr>
        <p:spPr>
          <a:xfrm>
            <a:off x="3395305" y="3534192"/>
            <a:ext cx="125203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Reply by User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2982730" y="3959898"/>
            <a:ext cx="2097299" cy="1779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1" name="TextBox 90"/>
          <p:cNvSpPr txBox="1"/>
          <p:nvPr/>
        </p:nvSpPr>
        <p:spPr>
          <a:xfrm>
            <a:off x="3395305" y="3955980"/>
            <a:ext cx="125203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Reply by CEIR Admin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 flipV="1">
            <a:off x="5848033" y="2623750"/>
            <a:ext cx="25400" cy="69767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/>
          <p:nvPr/>
        </p:nvCxnSpPr>
        <p:spPr>
          <a:xfrm>
            <a:off x="4358451" y="1413320"/>
            <a:ext cx="0" cy="315296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/>
          <p:cNvCxnSpPr/>
          <p:nvPr/>
        </p:nvCxnSpPr>
        <p:spPr>
          <a:xfrm flipV="1">
            <a:off x="4853751" y="1705420"/>
            <a:ext cx="1547078" cy="12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2059751" y="1680020"/>
            <a:ext cx="1460500" cy="12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77416" y="1421101"/>
            <a:ext cx="115273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Admin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65916" y="1391285"/>
            <a:ext cx="115273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6750051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Transition -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2EE31D-DD39-44AE-8B70-7A6FBAF2B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75512"/>
              </p:ext>
            </p:extLst>
          </p:nvPr>
        </p:nvGraphicFramePr>
        <p:xfrm>
          <a:off x="463638" y="1224882"/>
          <a:ext cx="10686961" cy="33725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85515">
                  <a:extLst>
                    <a:ext uri="{9D8B030D-6E8A-4147-A177-3AD203B41FA5}">
                      <a16:colId xmlns:a16="http://schemas.microsoft.com/office/drawing/2014/main" val="1641199551"/>
                    </a:ext>
                  </a:extLst>
                </a:gridCol>
                <a:gridCol w="7701446">
                  <a:extLst>
                    <a:ext uri="{9D8B030D-6E8A-4147-A177-3AD203B41FA5}">
                      <a16:colId xmlns:a16="http://schemas.microsoft.com/office/drawing/2014/main" val="1768289807"/>
                    </a:ext>
                  </a:extLst>
                </a:gridCol>
              </a:tblGrid>
              <a:tr h="368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81075" algn="l"/>
                        </a:tabLst>
                      </a:pPr>
                      <a:r>
                        <a:rPr lang="en-IN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Grievance State</a:t>
                      </a:r>
                      <a:endParaRPr lang="en-IN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22463"/>
                  </a:ext>
                </a:extLst>
              </a:tr>
              <a:tr h="750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81075" algn="l"/>
                        </a:tabLs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has raised a new grievance and is pending with CEIR admin to reply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480964"/>
                  </a:ext>
                </a:extLst>
              </a:tr>
              <a:tr h="750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81075" algn="l"/>
                        </a:tabLs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 with User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CEIR Admin has replied and is pending with user to provide more information on same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8853166"/>
                  </a:ext>
                </a:extLst>
              </a:tr>
              <a:tr h="750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81075" algn="l"/>
                        </a:tabLs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 with CEIR Admin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User has provided the information and is pending with CEIR admin to reply 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406415"/>
                  </a:ext>
                </a:extLst>
              </a:tr>
              <a:tr h="750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81075" algn="l"/>
                        </a:tabLs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grievance is closed. It can be closed by system as well if user does not respond within given timelines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852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6561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– Overview -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057720"/>
              </p:ext>
            </p:extLst>
          </p:nvPr>
        </p:nvGraphicFramePr>
        <p:xfrm>
          <a:off x="463639" y="1270001"/>
          <a:ext cx="11025187" cy="354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Document" r:id="rId3" imgW="6184900" imgH="2095500" progId="Word.Document.12">
                  <p:embed/>
                </p:oleObj>
              </mc:Choice>
              <mc:Fallback>
                <p:oleObj name="Document" r:id="rId3" imgW="6184900" imgH="2095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639" y="1270001"/>
                        <a:ext cx="11025187" cy="354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803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D166B3E-4F21-4B36-90C2-6EA1B68DD6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5966" y="1391415"/>
            <a:ext cx="10494221" cy="4308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All Grievance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7853748" y="459723"/>
            <a:ext cx="1531482" cy="908861"/>
          </a:xfrm>
          <a:prstGeom prst="wedgeEllipseCallout">
            <a:avLst>
              <a:gd name="adj1" fmla="val 57670"/>
              <a:gd name="adj2" fmla="val 6902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 Grievance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4733292" y="1013886"/>
            <a:ext cx="1261108" cy="519348"/>
          </a:xfrm>
          <a:prstGeom prst="wedgeEllipseCallout">
            <a:avLst>
              <a:gd name="adj1" fmla="val -111803"/>
              <a:gd name="adj2" fmla="val 13586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10930187" y="1158013"/>
            <a:ext cx="1261108" cy="519348"/>
          </a:xfrm>
          <a:prstGeom prst="wedgeEllipseCallout">
            <a:avLst>
              <a:gd name="adj1" fmla="val -87634"/>
              <a:gd name="adj2" fmla="val 13097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10303796" y="2292391"/>
            <a:ext cx="1917769" cy="822302"/>
          </a:xfrm>
          <a:prstGeom prst="wedgeEllipseCallout">
            <a:avLst>
              <a:gd name="adj1" fmla="val -43456"/>
              <a:gd name="adj2" fmla="val 10728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View All Consignment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10663060" y="4684118"/>
            <a:ext cx="1389240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Action like View,</a:t>
            </a:r>
            <a:r>
              <a:rPr kumimoji="0" lang="en-US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Delete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2210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20200</TotalTime>
  <Words>1059</Words>
  <Application>Microsoft Office PowerPoint</Application>
  <PresentationFormat>Widescreen</PresentationFormat>
  <Paragraphs>252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White Theme</vt:lpstr>
      <vt:lpstr>Document</vt:lpstr>
      <vt:lpstr>CEIR   Grievance Feature -Training Manual</vt:lpstr>
      <vt:lpstr>PowerPoint Presentation</vt:lpstr>
      <vt:lpstr>Grievance Overview</vt:lpstr>
      <vt:lpstr>Feature Impact</vt:lpstr>
      <vt:lpstr>Stakeholder Overview</vt:lpstr>
      <vt:lpstr>State Transition – Overview – Grievance</vt:lpstr>
      <vt:lpstr>State Transition - Overview</vt:lpstr>
      <vt:lpstr>UI – Overview - Feature</vt:lpstr>
      <vt:lpstr>View All Grievance</vt:lpstr>
      <vt:lpstr>Action List</vt:lpstr>
      <vt:lpstr>Actions Enabled/ Disabled for User</vt:lpstr>
      <vt:lpstr>CEIR Admin Portal</vt:lpstr>
      <vt:lpstr>Grievance Flow</vt:lpstr>
      <vt:lpstr>Email samples</vt:lpstr>
      <vt:lpstr>Raise Grievance by Registered User</vt:lpstr>
      <vt:lpstr>Reply Grievance</vt:lpstr>
      <vt:lpstr>Close Grievance</vt:lpstr>
      <vt:lpstr>Filter Grievance</vt:lpstr>
      <vt:lpstr>Export Grievance</vt:lpstr>
      <vt:lpstr>Raise Grievance by un-Registered User</vt:lpstr>
      <vt:lpstr>Raise Grievance by un-Registered User</vt:lpstr>
      <vt:lpstr>Track Grievance by un-Registered User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524</cp:revision>
  <dcterms:created xsi:type="dcterms:W3CDTF">2019-04-20T15:44:52Z</dcterms:created>
  <dcterms:modified xsi:type="dcterms:W3CDTF">2020-03-30T15:59:03Z</dcterms:modified>
</cp:coreProperties>
</file>