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8"/>
  </p:notesMasterIdLst>
  <p:sldIdLst>
    <p:sldId id="329" r:id="rId2"/>
    <p:sldId id="286" r:id="rId3"/>
    <p:sldId id="290" r:id="rId4"/>
    <p:sldId id="386" r:id="rId5"/>
    <p:sldId id="285" r:id="rId6"/>
    <p:sldId id="303" r:id="rId7"/>
    <p:sldId id="288" r:id="rId8"/>
    <p:sldId id="292" r:id="rId9"/>
    <p:sldId id="293" r:id="rId10"/>
    <p:sldId id="294" r:id="rId11"/>
    <p:sldId id="373" r:id="rId12"/>
    <p:sldId id="384" r:id="rId13"/>
    <p:sldId id="374" r:id="rId14"/>
    <p:sldId id="375" r:id="rId15"/>
    <p:sldId id="295" r:id="rId16"/>
    <p:sldId id="296" r:id="rId17"/>
    <p:sldId id="297" r:id="rId18"/>
    <p:sldId id="378" r:id="rId19"/>
    <p:sldId id="394" r:id="rId20"/>
    <p:sldId id="395" r:id="rId21"/>
    <p:sldId id="387" r:id="rId22"/>
    <p:sldId id="390" r:id="rId23"/>
    <p:sldId id="391" r:id="rId24"/>
    <p:sldId id="372" r:id="rId25"/>
    <p:sldId id="371" r:id="rId26"/>
    <p:sldId id="281" r:id="rId2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1FBF"/>
    <a:srgbClr val="1A47C5"/>
    <a:srgbClr val="1B47B6"/>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6"/>
  </p:normalViewPr>
  <p:slideViewPr>
    <p:cSldViewPr snapToGrid="0" snapToObjects="1">
      <p:cViewPr varScale="1">
        <p:scale>
          <a:sx n="109" d="100"/>
          <a:sy n="109" d="100"/>
        </p:scale>
        <p:origin x="846"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14 April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14 April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Word_Document2.docx"/><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Word_Document.docx"/><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Word_Document1.docx"/><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Grievance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1503034073"/>
              </p:ext>
            </p:extLst>
          </p:nvPr>
        </p:nvGraphicFramePr>
        <p:xfrm>
          <a:off x="757238" y="1323975"/>
          <a:ext cx="9763125" cy="1941513"/>
        </p:xfrm>
        <a:graphic>
          <a:graphicData uri="http://schemas.openxmlformats.org/presentationml/2006/ole">
            <mc:AlternateContent xmlns:mc="http://schemas.openxmlformats.org/markup-compatibility/2006">
              <mc:Choice xmlns:v="urn:schemas-microsoft-com:vml" Requires="v">
                <p:oleObj name="Document" r:id="rId2" imgW="7912371" imgH="1578133" progId="Word.Document.12">
                  <p:embed/>
                </p:oleObj>
              </mc:Choice>
              <mc:Fallback>
                <p:oleObj name="Document" r:id="rId2" imgW="7912371" imgH="1578133" progId="Word.Document.12">
                  <p:embed/>
                  <p:pic>
                    <p:nvPicPr>
                      <p:cNvPr id="0" name=""/>
                      <p:cNvPicPr/>
                      <p:nvPr/>
                    </p:nvPicPr>
                    <p:blipFill>
                      <a:blip r:embed="rId3"/>
                      <a:stretch>
                        <a:fillRect/>
                      </a:stretch>
                    </p:blipFill>
                    <p:spPr>
                      <a:xfrm>
                        <a:off x="757238" y="1323975"/>
                        <a:ext cx="9763125" cy="1941513"/>
                      </a:xfrm>
                      <a:prstGeom prst="rect">
                        <a:avLst/>
                      </a:prstGeom>
                    </p:spPr>
                  </p:pic>
                </p:oleObj>
              </mc:Fallback>
            </mc:AlternateContent>
          </a:graphicData>
        </a:graphic>
      </p:graphicFrame>
      <p:sp>
        <p:nvSpPr>
          <p:cNvPr id="7" name="Oval Callout 6"/>
          <p:cNvSpPr/>
          <p:nvPr/>
        </p:nvSpPr>
        <p:spPr>
          <a:xfrm>
            <a:off x="9677400" y="2438866"/>
            <a:ext cx="2246768" cy="2466913"/>
          </a:xfrm>
          <a:prstGeom prst="wedgeEllipseCallout">
            <a:avLst>
              <a:gd name="adj1" fmla="val -101320"/>
              <a:gd name="adj2" fmla="val -2542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dirty="0">
                <a:latin typeface="Arial" panose="020B0604020202020204" pitchFamily="34" charset="0"/>
                <a:cs typeface="Arial" panose="020B0604020202020204" pitchFamily="34" charset="0"/>
              </a:rPr>
              <a:t>n are enabled / disabled based on the state of the grievance. </a:t>
            </a:r>
            <a:endParaRPr kumimoji="0" lang="en-US"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C04146EA-1238-409E-86BD-4808B6274E6A}"/>
              </a:ext>
            </a:extLst>
          </p:cNvPr>
          <p:cNvGraphicFramePr>
            <a:graphicFrameLocks noGrp="1"/>
          </p:cNvGraphicFramePr>
          <p:nvPr>
            <p:extLst>
              <p:ext uri="{D42A27DB-BD31-4B8C-83A1-F6EECF244321}">
                <p14:modId xmlns:p14="http://schemas.microsoft.com/office/powerpoint/2010/main" val="3586300513"/>
              </p:ext>
            </p:extLst>
          </p:nvPr>
        </p:nvGraphicFramePr>
        <p:xfrm>
          <a:off x="463639" y="1357946"/>
          <a:ext cx="9323828" cy="2841521"/>
        </p:xfrm>
        <a:graphic>
          <a:graphicData uri="http://schemas.openxmlformats.org/drawingml/2006/table">
            <a:tbl>
              <a:tblPr firstRow="1" firstCol="1" bandRow="1">
                <a:tableStyleId>{5940675A-B579-460E-94D1-54222C63F5DA}</a:tableStyleId>
              </a:tblPr>
              <a:tblGrid>
                <a:gridCol w="939248">
                  <a:extLst>
                    <a:ext uri="{9D8B030D-6E8A-4147-A177-3AD203B41FA5}">
                      <a16:colId xmlns:a16="http://schemas.microsoft.com/office/drawing/2014/main" val="160259939"/>
                    </a:ext>
                  </a:extLst>
                </a:gridCol>
                <a:gridCol w="4879380">
                  <a:extLst>
                    <a:ext uri="{9D8B030D-6E8A-4147-A177-3AD203B41FA5}">
                      <a16:colId xmlns:a16="http://schemas.microsoft.com/office/drawing/2014/main" val="1199171167"/>
                    </a:ext>
                  </a:extLst>
                </a:gridCol>
                <a:gridCol w="3505200">
                  <a:extLst>
                    <a:ext uri="{9D8B030D-6E8A-4147-A177-3AD203B41FA5}">
                      <a16:colId xmlns:a16="http://schemas.microsoft.com/office/drawing/2014/main" val="2173667016"/>
                    </a:ext>
                  </a:extLst>
                </a:gridCol>
              </a:tblGrid>
              <a:tr h="0">
                <a:tc>
                  <a:txBody>
                    <a:bodyPr/>
                    <a:lstStyle/>
                    <a:p>
                      <a:pPr algn="ctr">
                        <a:lnSpc>
                          <a:spcPct val="107000"/>
                        </a:lnSpc>
                        <a:spcAft>
                          <a:spcPts val="800"/>
                        </a:spcAft>
                      </a:pPr>
                      <a:r>
                        <a:rPr lang="en-IN" sz="2000" b="1" dirty="0" err="1">
                          <a:effectLst/>
                          <a:latin typeface="Arial" panose="020B0604020202020204" pitchFamily="34" charset="0"/>
                          <a:cs typeface="Arial" panose="020B0604020202020204" pitchFamily="34" charset="0"/>
                        </a:rPr>
                        <a:t>S.No</a:t>
                      </a:r>
                      <a:r>
                        <a:rPr lang="en-IN" sz="2000" b="1" dirty="0">
                          <a:effectLst/>
                          <a:latin typeface="Arial" panose="020B0604020202020204" pitchFamily="34" charset="0"/>
                          <a:cs typeface="Arial" panose="020B0604020202020204" pitchFamily="34" charset="0"/>
                        </a:rPr>
                        <a:t>.</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0070C0"/>
                    </a:solidFill>
                  </a:tcPr>
                </a:tc>
                <a:tc>
                  <a:txBody>
                    <a:bodyPr/>
                    <a:lstStyle/>
                    <a:p>
                      <a:pPr algn="ctr">
                        <a:lnSpc>
                          <a:spcPct val="107000"/>
                        </a:lnSpc>
                        <a:spcAft>
                          <a:spcPts val="800"/>
                        </a:spcAft>
                      </a:pPr>
                      <a:r>
                        <a:rPr lang="en-IN" sz="2000" b="1" dirty="0">
                          <a:effectLst/>
                          <a:latin typeface="Arial" panose="020B0604020202020204" pitchFamily="34" charset="0"/>
                          <a:cs typeface="Arial" panose="020B0604020202020204" pitchFamily="34" charset="0"/>
                        </a:rPr>
                        <a:t>Grievance Status</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0070C0"/>
                    </a:solidFill>
                  </a:tcPr>
                </a:tc>
                <a:tc>
                  <a:txBody>
                    <a:bodyPr/>
                    <a:lstStyle/>
                    <a:p>
                      <a:pPr>
                        <a:lnSpc>
                          <a:spcPct val="107000"/>
                        </a:lnSpc>
                        <a:spcAft>
                          <a:spcPts val="800"/>
                        </a:spcAft>
                      </a:pPr>
                      <a:r>
                        <a:rPr lang="en-IN" sz="2000" b="1" dirty="0">
                          <a:effectLst/>
                          <a:latin typeface="Arial" panose="020B0604020202020204" pitchFamily="34" charset="0"/>
                          <a:cs typeface="Arial" panose="020B0604020202020204" pitchFamily="34" charset="0"/>
                        </a:rPr>
                        <a:t>Actions Enabled/Disabled</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0070C0"/>
                    </a:solidFill>
                  </a:tcPr>
                </a:tc>
                <a:extLst>
                  <a:ext uri="{0D108BD9-81ED-4DB2-BD59-A6C34878D82A}">
                    <a16:rowId xmlns:a16="http://schemas.microsoft.com/office/drawing/2014/main" val="1365897088"/>
                  </a:ext>
                </a:extLst>
              </a:tr>
              <a:tr h="642536">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New</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03739289"/>
                  </a:ext>
                </a:extLst>
              </a:tr>
              <a:tr h="63500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Pending With User</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41519960"/>
                  </a:ext>
                </a:extLst>
              </a:tr>
              <a:tr h="622323">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Pending with Admin</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031166"/>
                  </a:ext>
                </a:extLst>
              </a:tr>
              <a:tr h="639211">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Close</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 </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81002711"/>
                  </a:ext>
                </a:extLst>
              </a:tr>
            </a:tbl>
          </a:graphicData>
        </a:graphic>
      </p:graphicFrame>
      <p:pic>
        <p:nvPicPr>
          <p:cNvPr id="9" name="Picture 8">
            <a:extLst>
              <a:ext uri="{FF2B5EF4-FFF2-40B4-BE49-F238E27FC236}">
                <a16:creationId xmlns:a16="http://schemas.microsoft.com/office/drawing/2014/main" id="{5B54978C-14E4-426F-88A0-9CF904EA5256}"/>
              </a:ext>
            </a:extLst>
          </p:cNvPr>
          <p:cNvPicPr>
            <a:picLocks noChangeAspect="1"/>
          </p:cNvPicPr>
          <p:nvPr/>
        </p:nvPicPr>
        <p:blipFill>
          <a:blip r:embed="rId2"/>
          <a:stretch>
            <a:fillRect/>
          </a:stretch>
        </p:blipFill>
        <p:spPr>
          <a:xfrm>
            <a:off x="7308319" y="3650955"/>
            <a:ext cx="1005948" cy="466527"/>
          </a:xfrm>
          <a:prstGeom prst="rect">
            <a:avLst/>
          </a:prstGeom>
        </p:spPr>
      </p:pic>
      <p:pic>
        <p:nvPicPr>
          <p:cNvPr id="7" name="Picture 6">
            <a:extLst>
              <a:ext uri="{FF2B5EF4-FFF2-40B4-BE49-F238E27FC236}">
                <a16:creationId xmlns:a16="http://schemas.microsoft.com/office/drawing/2014/main" id="{F6F3485B-D578-4203-811E-EEEFF5D72DA9}"/>
              </a:ext>
            </a:extLst>
          </p:cNvPr>
          <p:cNvPicPr>
            <a:picLocks noChangeAspect="1"/>
          </p:cNvPicPr>
          <p:nvPr/>
        </p:nvPicPr>
        <p:blipFill>
          <a:blip r:embed="rId3"/>
          <a:stretch>
            <a:fillRect/>
          </a:stretch>
        </p:blipFill>
        <p:spPr>
          <a:xfrm>
            <a:off x="7308318" y="2403645"/>
            <a:ext cx="904349" cy="376812"/>
          </a:xfrm>
          <a:prstGeom prst="rect">
            <a:avLst/>
          </a:prstGeom>
        </p:spPr>
      </p:pic>
      <p:pic>
        <p:nvPicPr>
          <p:cNvPr id="10" name="Picture 9">
            <a:extLst>
              <a:ext uri="{FF2B5EF4-FFF2-40B4-BE49-F238E27FC236}">
                <a16:creationId xmlns:a16="http://schemas.microsoft.com/office/drawing/2014/main" id="{787989E4-2716-45DD-8C7E-0DA96268B8C5}"/>
              </a:ext>
            </a:extLst>
          </p:cNvPr>
          <p:cNvPicPr>
            <a:picLocks noChangeAspect="1"/>
          </p:cNvPicPr>
          <p:nvPr/>
        </p:nvPicPr>
        <p:blipFill>
          <a:blip r:embed="rId3"/>
          <a:stretch>
            <a:fillRect/>
          </a:stretch>
        </p:blipFill>
        <p:spPr>
          <a:xfrm>
            <a:off x="7308319" y="1760612"/>
            <a:ext cx="904349" cy="376812"/>
          </a:xfrm>
          <a:prstGeom prst="rect">
            <a:avLst/>
          </a:prstGeom>
        </p:spPr>
      </p:pic>
      <p:pic>
        <p:nvPicPr>
          <p:cNvPr id="11" name="Picture 10">
            <a:extLst>
              <a:ext uri="{FF2B5EF4-FFF2-40B4-BE49-F238E27FC236}">
                <a16:creationId xmlns:a16="http://schemas.microsoft.com/office/drawing/2014/main" id="{9B1314D7-3CC7-4F0D-9F70-B38E43B953A9}"/>
              </a:ext>
            </a:extLst>
          </p:cNvPr>
          <p:cNvPicPr>
            <a:picLocks noChangeAspect="1"/>
          </p:cNvPicPr>
          <p:nvPr/>
        </p:nvPicPr>
        <p:blipFill>
          <a:blip r:embed="rId3"/>
          <a:stretch>
            <a:fillRect/>
          </a:stretch>
        </p:blipFill>
        <p:spPr>
          <a:xfrm>
            <a:off x="7308319" y="3052188"/>
            <a:ext cx="904349" cy="376812"/>
          </a:xfrm>
          <a:prstGeom prst="rect">
            <a:avLst/>
          </a:prstGeom>
        </p:spPr>
      </p:pic>
    </p:spTree>
    <p:extLst>
      <p:ext uri="{BB962C8B-B14F-4D97-AF65-F5344CB8AC3E}">
        <p14:creationId xmlns:p14="http://schemas.microsoft.com/office/powerpoint/2010/main" val="1586534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050486"/>
            <a:ext cx="9805776" cy="601201"/>
          </a:xfrm>
        </p:spPr>
        <p:txBody>
          <a:bodyPr>
            <a:normAutofit/>
          </a:bodyPr>
          <a:lstStyle/>
          <a:p>
            <a:pPr marL="342900" indent="-342900"/>
            <a:r>
              <a:rPr lang="en-IN" sz="1600" dirty="0"/>
              <a:t>By default, grievance with status either as  “New” and “Pending with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533645" y="4440972"/>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grievances in any other state, they can use the filter options to display the same.</a:t>
            </a:r>
          </a:p>
        </p:txBody>
      </p:sp>
      <p:pic>
        <p:nvPicPr>
          <p:cNvPr id="6" name="Picture 5">
            <a:extLst>
              <a:ext uri="{FF2B5EF4-FFF2-40B4-BE49-F238E27FC236}">
                <a16:creationId xmlns:a16="http://schemas.microsoft.com/office/drawing/2014/main" id="{D88C690E-4EFD-46D4-9EE8-55B2A35E03C0}"/>
              </a:ext>
            </a:extLst>
          </p:cNvPr>
          <p:cNvPicPr>
            <a:picLocks noChangeAspect="1"/>
          </p:cNvPicPr>
          <p:nvPr/>
        </p:nvPicPr>
        <p:blipFill>
          <a:blip r:embed="rId2"/>
          <a:stretch>
            <a:fillRect/>
          </a:stretch>
        </p:blipFill>
        <p:spPr>
          <a:xfrm>
            <a:off x="1144866" y="5007682"/>
            <a:ext cx="7164040" cy="1481027"/>
          </a:xfrm>
          <a:prstGeom prst="rect">
            <a:avLst/>
          </a:prstGeom>
        </p:spPr>
      </p:pic>
      <p:pic>
        <p:nvPicPr>
          <p:cNvPr id="9" name="Picture 8">
            <a:extLst>
              <a:ext uri="{FF2B5EF4-FFF2-40B4-BE49-F238E27FC236}">
                <a16:creationId xmlns:a16="http://schemas.microsoft.com/office/drawing/2014/main" id="{8C528D88-3A28-4457-8FE5-C53E739C1198}"/>
              </a:ext>
            </a:extLst>
          </p:cNvPr>
          <p:cNvPicPr>
            <a:picLocks noChangeAspect="1"/>
          </p:cNvPicPr>
          <p:nvPr/>
        </p:nvPicPr>
        <p:blipFill>
          <a:blip r:embed="rId3"/>
          <a:stretch>
            <a:fillRect/>
          </a:stretch>
        </p:blipFill>
        <p:spPr>
          <a:xfrm>
            <a:off x="1144866" y="1567086"/>
            <a:ext cx="7561385" cy="2804858"/>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Grievance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13886"/>
            <a:ext cx="11245141" cy="5440550"/>
          </a:xfrm>
        </p:spPr>
        <p:txBody>
          <a:bodyPr>
            <a:normAutofit fontScale="25000" lnSpcReduction="20000"/>
          </a:bodyPr>
          <a:lstStyle/>
          <a:p>
            <a:pPr>
              <a:lnSpc>
                <a:spcPct val="120000"/>
              </a:lnSpc>
              <a:spcBef>
                <a:spcPts val="0"/>
              </a:spcBef>
            </a:pPr>
            <a:r>
              <a:rPr lang="en-IN" sz="7200" dirty="0"/>
              <a:t>User raise a grievance </a:t>
            </a:r>
          </a:p>
          <a:p>
            <a:pPr>
              <a:lnSpc>
                <a:spcPct val="120000"/>
              </a:lnSpc>
              <a:spcBef>
                <a:spcPts val="0"/>
              </a:spcBef>
            </a:pPr>
            <a:r>
              <a:rPr lang="en-IN" sz="7200" i="1" dirty="0"/>
              <a:t>In order to raise a grievance, an Importer needs to furnish the following details:</a:t>
            </a:r>
          </a:p>
          <a:p>
            <a:pPr lvl="1">
              <a:lnSpc>
                <a:spcPct val="120000"/>
              </a:lnSpc>
              <a:spcBef>
                <a:spcPts val="0"/>
              </a:spcBef>
              <a:buFont typeface="Wingdings" panose="05000000000000000000" pitchFamily="2" charset="2"/>
              <a:buChar char="à"/>
            </a:pPr>
            <a:r>
              <a:rPr lang="en-IN" sz="7200" i="1" dirty="0"/>
              <a:t>Transaction id, 			 </a:t>
            </a:r>
            <a:r>
              <a:rPr lang="en-IN" sz="7200" i="1" dirty="0">
                <a:sym typeface="Wingdings" panose="05000000000000000000" pitchFamily="2" charset="2"/>
              </a:rPr>
              <a:t> Category</a:t>
            </a:r>
            <a:r>
              <a:rPr lang="en-IN" sz="7200" i="1" dirty="0"/>
              <a:t>, </a:t>
            </a:r>
          </a:p>
          <a:p>
            <a:pPr lvl="1">
              <a:lnSpc>
                <a:spcPct val="120000"/>
              </a:lnSpc>
              <a:spcBef>
                <a:spcPts val="0"/>
              </a:spcBef>
              <a:buFont typeface="Wingdings" charset="0"/>
              <a:buChar char="à"/>
            </a:pPr>
            <a:r>
              <a:rPr lang="en-IN" sz="7200" i="1" dirty="0"/>
              <a:t>Document Type			</a:t>
            </a:r>
            <a:r>
              <a:rPr lang="en-IN" sz="7200" i="1" dirty="0">
                <a:sym typeface="Wingdings" panose="05000000000000000000" pitchFamily="2" charset="2"/>
              </a:rPr>
              <a:t> Supporting </a:t>
            </a:r>
            <a:r>
              <a:rPr lang="en-IN" sz="7200" i="1" dirty="0"/>
              <a:t>Document, </a:t>
            </a:r>
          </a:p>
          <a:p>
            <a:pPr lvl="1">
              <a:lnSpc>
                <a:spcPct val="120000"/>
              </a:lnSpc>
              <a:spcBef>
                <a:spcPts val="0"/>
              </a:spcBef>
              <a:buFont typeface="Wingdings" charset="0"/>
              <a:buChar char="à"/>
            </a:pPr>
            <a:r>
              <a:rPr lang="en-IN" sz="7200" i="1" dirty="0"/>
              <a:t>Remarks</a:t>
            </a:r>
          </a:p>
          <a:p>
            <a:pPr marL="457200" lvl="1" indent="0">
              <a:lnSpc>
                <a:spcPct val="120000"/>
              </a:lnSpc>
              <a:spcBef>
                <a:spcPts val="0"/>
              </a:spcBef>
              <a:buNone/>
            </a:pPr>
            <a:endParaRPr lang="en-IN" sz="7200" dirty="0"/>
          </a:p>
          <a:p>
            <a:pPr marL="457200" lvl="1" indent="0">
              <a:lnSpc>
                <a:spcPct val="120000"/>
              </a:lnSpc>
              <a:spcBef>
                <a:spcPts val="0"/>
              </a:spcBef>
              <a:buNone/>
            </a:pPr>
            <a:r>
              <a:rPr lang="en-IN" sz="7200" dirty="0"/>
              <a:t>A unique Grievance ID is generated for each new grievance which is raised. </a:t>
            </a:r>
          </a:p>
          <a:p>
            <a:pPr marL="457200" lvl="1" indent="0">
              <a:lnSpc>
                <a:spcPct val="120000"/>
              </a:lnSpc>
              <a:spcBef>
                <a:spcPts val="0"/>
              </a:spcBef>
              <a:buNone/>
            </a:pPr>
            <a:endParaRPr lang="en-IN" sz="7200" b="1" dirty="0"/>
          </a:p>
          <a:p>
            <a:pPr>
              <a:lnSpc>
                <a:spcPct val="120000"/>
              </a:lnSpc>
              <a:spcBef>
                <a:spcPts val="0"/>
              </a:spcBef>
            </a:pPr>
            <a:r>
              <a:rPr lang="en-IN" sz="7200" dirty="0"/>
              <a:t>CEIR admin see all the </a:t>
            </a:r>
            <a:r>
              <a:rPr lang="en-IN" sz="7200" b="1" dirty="0"/>
              <a:t>NEW</a:t>
            </a:r>
            <a:r>
              <a:rPr lang="en-IN" sz="7200" dirty="0"/>
              <a:t> grievance</a:t>
            </a:r>
          </a:p>
          <a:p>
            <a:pPr>
              <a:lnSpc>
                <a:spcPct val="120000"/>
              </a:lnSpc>
              <a:spcBef>
                <a:spcPts val="0"/>
              </a:spcBef>
            </a:pPr>
            <a:endParaRPr lang="en-IN" sz="7200" dirty="0"/>
          </a:p>
          <a:p>
            <a:pPr>
              <a:lnSpc>
                <a:spcPct val="120000"/>
              </a:lnSpc>
              <a:spcBef>
                <a:spcPts val="0"/>
              </a:spcBef>
            </a:pPr>
            <a:r>
              <a:rPr lang="en-IN" sz="7200" dirty="0"/>
              <a:t>CEIR admin either does one of the following</a:t>
            </a:r>
          </a:p>
          <a:p>
            <a:pPr lvl="1">
              <a:lnSpc>
                <a:spcPct val="120000"/>
              </a:lnSpc>
              <a:spcBef>
                <a:spcPts val="0"/>
              </a:spcBef>
            </a:pPr>
            <a:r>
              <a:rPr lang="en-IN" sz="7200" dirty="0"/>
              <a:t> Reply to grievance and close grievance.</a:t>
            </a:r>
          </a:p>
          <a:p>
            <a:pPr lvl="1">
              <a:lnSpc>
                <a:spcPct val="120000"/>
              </a:lnSpc>
              <a:spcBef>
                <a:spcPts val="0"/>
              </a:spcBef>
            </a:pPr>
            <a:r>
              <a:rPr lang="en-IN" sz="7200" dirty="0"/>
              <a:t> Need more information from user and hence reply to grievance to see more information. Mail is sent to user and the notification is visible on the dashboard</a:t>
            </a:r>
          </a:p>
          <a:p>
            <a:pPr lvl="1">
              <a:lnSpc>
                <a:spcPct val="120000"/>
              </a:lnSpc>
              <a:spcBef>
                <a:spcPts val="0"/>
              </a:spcBef>
            </a:pPr>
            <a:endParaRPr lang="en-IN" sz="7200" dirty="0"/>
          </a:p>
          <a:p>
            <a:pPr>
              <a:lnSpc>
                <a:spcPct val="120000"/>
              </a:lnSpc>
              <a:spcBef>
                <a:spcPts val="0"/>
              </a:spcBef>
            </a:pPr>
            <a:r>
              <a:rPr lang="en-IN" sz="7200" dirty="0"/>
              <a:t>User see the grievance as “Pending with user”</a:t>
            </a:r>
          </a:p>
          <a:p>
            <a:pPr lvl="1">
              <a:lnSpc>
                <a:spcPct val="120000"/>
              </a:lnSpc>
              <a:spcBef>
                <a:spcPts val="0"/>
              </a:spcBef>
            </a:pPr>
            <a:r>
              <a:rPr lang="en-IN" sz="7200" dirty="0"/>
              <a:t>User update the grievance</a:t>
            </a:r>
          </a:p>
          <a:p>
            <a:pPr lvl="1">
              <a:lnSpc>
                <a:spcPct val="120000"/>
              </a:lnSpc>
              <a:spcBef>
                <a:spcPts val="0"/>
              </a:spcBef>
            </a:pPr>
            <a:r>
              <a:rPr lang="en-IN" sz="7200" dirty="0"/>
              <a:t>User enter the remark and optionally upload documents as required if any</a:t>
            </a:r>
          </a:p>
          <a:p>
            <a:pPr lvl="1">
              <a:lnSpc>
                <a:spcPct val="120000"/>
              </a:lnSpc>
              <a:spcBef>
                <a:spcPts val="0"/>
              </a:spcBef>
            </a:pPr>
            <a:r>
              <a:rPr lang="en-IN" sz="7200" dirty="0"/>
              <a:t>Mail is sent to CEIR admin and the notification is visible on the dashboard</a:t>
            </a:r>
          </a:p>
          <a:p>
            <a:pPr lvl="1">
              <a:lnSpc>
                <a:spcPct val="120000"/>
              </a:lnSpc>
              <a:spcBef>
                <a:spcPts val="0"/>
              </a:spcBef>
            </a:pPr>
            <a:endParaRPr lang="en-IN" sz="2200" dirty="0"/>
          </a:p>
          <a:p>
            <a:pPr lvl="1">
              <a:lnSpc>
                <a:spcPct val="120000"/>
              </a:lnSpc>
              <a:spcBef>
                <a:spcPts val="0"/>
              </a:spcBef>
            </a:pPr>
            <a:endParaRPr lang="en-IN" sz="2200" dirty="0"/>
          </a:p>
          <a:p>
            <a:pPr lvl="1">
              <a:lnSpc>
                <a:spcPct val="120000"/>
              </a:lnSpc>
              <a:spcBef>
                <a:spcPts val="0"/>
              </a:spcBef>
            </a:pPr>
            <a:endParaRPr lang="en-IN" sz="2200"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1" name="Speech Bubble: Oval 10">
            <a:extLst>
              <a:ext uri="{FF2B5EF4-FFF2-40B4-BE49-F238E27FC236}">
                <a16:creationId xmlns:a16="http://schemas.microsoft.com/office/drawing/2014/main" id="{C451C5F6-338C-4281-A1A5-2D525844945A}"/>
              </a:ext>
            </a:extLst>
          </p:cNvPr>
          <p:cNvSpPr/>
          <p:nvPr/>
        </p:nvSpPr>
        <p:spPr>
          <a:xfrm>
            <a:off x="10247703" y="3183097"/>
            <a:ext cx="1676465" cy="1298374"/>
          </a:xfrm>
          <a:prstGeom prst="wedgeEllipseCallout">
            <a:avLst>
              <a:gd name="adj1" fmla="val -49115"/>
              <a:gd name="adj2" fmla="val 61848"/>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Mail when</a:t>
            </a:r>
            <a:r>
              <a:rPr kumimoji="0" lang="en-IN" sz="1800" b="0" i="0" u="none" strike="noStrike" cap="none" spc="0" normalizeH="0" dirty="0">
                <a:ln>
                  <a:noFill/>
                </a:ln>
                <a:solidFill>
                  <a:srgbClr val="000000"/>
                </a:solidFill>
                <a:effectLst/>
                <a:uFillTx/>
                <a:latin typeface="+mn-lt"/>
                <a:ea typeface="+mn-ea"/>
                <a:cs typeface="+mn-cs"/>
                <a:sym typeface="Calibri"/>
              </a:rPr>
              <a:t> CEIR Admin replies</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2">
            <a:extLst>
              <a:ext uri="{FF2B5EF4-FFF2-40B4-BE49-F238E27FC236}">
                <a16:creationId xmlns:a16="http://schemas.microsoft.com/office/drawing/2014/main" id="{1B74C83D-7EFC-492D-AF18-4F2E28422D4E}"/>
              </a:ext>
            </a:extLst>
          </p:cNvPr>
          <p:cNvSpPr/>
          <p:nvPr/>
        </p:nvSpPr>
        <p:spPr>
          <a:xfrm>
            <a:off x="409039" y="5694210"/>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14" name="Picture 13">
            <a:extLst>
              <a:ext uri="{FF2B5EF4-FFF2-40B4-BE49-F238E27FC236}">
                <a16:creationId xmlns:a16="http://schemas.microsoft.com/office/drawing/2014/main" id="{5FFFDDA5-9888-46A7-B280-54A028148894}"/>
              </a:ext>
            </a:extLst>
          </p:cNvPr>
          <p:cNvPicPr>
            <a:picLocks noChangeAspect="1"/>
          </p:cNvPicPr>
          <p:nvPr/>
        </p:nvPicPr>
        <p:blipFill>
          <a:blip r:embed="rId2"/>
          <a:stretch>
            <a:fillRect/>
          </a:stretch>
        </p:blipFill>
        <p:spPr>
          <a:xfrm>
            <a:off x="535311" y="3809173"/>
            <a:ext cx="4006761" cy="1759467"/>
          </a:xfrm>
          <a:prstGeom prst="rect">
            <a:avLst/>
          </a:prstGeom>
        </p:spPr>
      </p:pic>
      <p:sp>
        <p:nvSpPr>
          <p:cNvPr id="15" name="Rectangle 14">
            <a:extLst>
              <a:ext uri="{FF2B5EF4-FFF2-40B4-BE49-F238E27FC236}">
                <a16:creationId xmlns:a16="http://schemas.microsoft.com/office/drawing/2014/main" id="{DEB6E9A3-AC07-4553-A90A-4EFD4720C211}"/>
              </a:ext>
            </a:extLst>
          </p:cNvPr>
          <p:cNvSpPr/>
          <p:nvPr/>
        </p:nvSpPr>
        <p:spPr>
          <a:xfrm>
            <a:off x="535311" y="3809173"/>
            <a:ext cx="4006761" cy="1759467"/>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7" name="Picture 16">
            <a:extLst>
              <a:ext uri="{FF2B5EF4-FFF2-40B4-BE49-F238E27FC236}">
                <a16:creationId xmlns:a16="http://schemas.microsoft.com/office/drawing/2014/main" id="{94F80172-5201-469D-9B97-3CEC0328C28C}"/>
              </a:ext>
            </a:extLst>
          </p:cNvPr>
          <p:cNvPicPr>
            <a:picLocks noChangeAspect="1"/>
          </p:cNvPicPr>
          <p:nvPr/>
        </p:nvPicPr>
        <p:blipFill>
          <a:blip r:embed="rId3"/>
          <a:stretch>
            <a:fillRect/>
          </a:stretch>
        </p:blipFill>
        <p:spPr>
          <a:xfrm>
            <a:off x="535312" y="1289360"/>
            <a:ext cx="3978990" cy="1779522"/>
          </a:xfrm>
          <a:prstGeom prst="rect">
            <a:avLst/>
          </a:prstGeom>
        </p:spPr>
      </p:pic>
      <p:sp>
        <p:nvSpPr>
          <p:cNvPr id="18" name="Rectangle 17">
            <a:extLst>
              <a:ext uri="{FF2B5EF4-FFF2-40B4-BE49-F238E27FC236}">
                <a16:creationId xmlns:a16="http://schemas.microsoft.com/office/drawing/2014/main" id="{3BAAE8B2-AF5B-4C57-B070-2E96E03C8005}"/>
              </a:ext>
            </a:extLst>
          </p:cNvPr>
          <p:cNvSpPr/>
          <p:nvPr/>
        </p:nvSpPr>
        <p:spPr>
          <a:xfrm>
            <a:off x="535311" y="1289360"/>
            <a:ext cx="3978991" cy="1779522"/>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0" name="Speech Bubble: Oval 9">
            <a:extLst>
              <a:ext uri="{FF2B5EF4-FFF2-40B4-BE49-F238E27FC236}">
                <a16:creationId xmlns:a16="http://schemas.microsoft.com/office/drawing/2014/main" id="{282A59AF-F4FB-4E69-8708-5FE87F9E6BEE}"/>
              </a:ext>
            </a:extLst>
          </p:cNvPr>
          <p:cNvSpPr/>
          <p:nvPr/>
        </p:nvSpPr>
        <p:spPr>
          <a:xfrm>
            <a:off x="4196479" y="1095448"/>
            <a:ext cx="1808879" cy="908861"/>
          </a:xfrm>
          <a:prstGeom prst="wedgeEllipseCallout">
            <a:avLst>
              <a:gd name="adj1" fmla="val -41428"/>
              <a:gd name="adj2" fmla="val 63432"/>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IN" dirty="0"/>
              <a:t>Mail on new grievance</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9" name="Picture 18">
            <a:extLst>
              <a:ext uri="{FF2B5EF4-FFF2-40B4-BE49-F238E27FC236}">
                <a16:creationId xmlns:a16="http://schemas.microsoft.com/office/drawing/2014/main" id="{2B00A9A6-C2C1-4BAE-9570-3257D0C06DFE}"/>
              </a:ext>
            </a:extLst>
          </p:cNvPr>
          <p:cNvPicPr>
            <a:picLocks noChangeAspect="1"/>
          </p:cNvPicPr>
          <p:nvPr/>
        </p:nvPicPr>
        <p:blipFill>
          <a:blip r:embed="rId4"/>
          <a:stretch>
            <a:fillRect/>
          </a:stretch>
        </p:blipFill>
        <p:spPr>
          <a:xfrm>
            <a:off x="6324601" y="3700845"/>
            <a:ext cx="3824602" cy="1844191"/>
          </a:xfrm>
          <a:prstGeom prst="rect">
            <a:avLst/>
          </a:prstGeom>
        </p:spPr>
      </p:pic>
      <p:sp>
        <p:nvSpPr>
          <p:cNvPr id="20" name="Rectangle 19">
            <a:extLst>
              <a:ext uri="{FF2B5EF4-FFF2-40B4-BE49-F238E27FC236}">
                <a16:creationId xmlns:a16="http://schemas.microsoft.com/office/drawing/2014/main" id="{7BA887FC-8FD3-4CFD-8BCF-52C32163B7F6}"/>
              </a:ext>
            </a:extLst>
          </p:cNvPr>
          <p:cNvSpPr/>
          <p:nvPr/>
        </p:nvSpPr>
        <p:spPr>
          <a:xfrm>
            <a:off x="6324601" y="3700845"/>
            <a:ext cx="3824602" cy="1844191"/>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3" name="Speech Bubble: Oval 12">
            <a:extLst>
              <a:ext uri="{FF2B5EF4-FFF2-40B4-BE49-F238E27FC236}">
                <a16:creationId xmlns:a16="http://schemas.microsoft.com/office/drawing/2014/main" id="{069CFAFB-0829-4839-BF07-20105CEFFB2A}"/>
              </a:ext>
            </a:extLst>
          </p:cNvPr>
          <p:cNvSpPr/>
          <p:nvPr/>
        </p:nvSpPr>
        <p:spPr>
          <a:xfrm>
            <a:off x="4457386" y="3431964"/>
            <a:ext cx="1676465" cy="908861"/>
          </a:xfrm>
          <a:prstGeom prst="wedgeEllipseCallout">
            <a:avLst>
              <a:gd name="adj1" fmla="val -59720"/>
              <a:gd name="adj2" fmla="val 6808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Mail when</a:t>
            </a:r>
            <a:r>
              <a:rPr kumimoji="0" lang="en-IN" sz="1800" b="0" i="0" u="none" strike="noStrike" cap="none" spc="0" normalizeH="0" dirty="0">
                <a:ln>
                  <a:noFill/>
                </a:ln>
                <a:solidFill>
                  <a:srgbClr val="000000"/>
                </a:solidFill>
                <a:effectLst/>
                <a:uFillTx/>
                <a:latin typeface="+mn-lt"/>
                <a:ea typeface="+mn-ea"/>
                <a:cs typeface="+mn-cs"/>
                <a:sym typeface="Calibri"/>
              </a:rPr>
              <a:t> user replies</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pic>
        <p:nvPicPr>
          <p:cNvPr id="21" name="Picture 20">
            <a:extLst>
              <a:ext uri="{FF2B5EF4-FFF2-40B4-BE49-F238E27FC236}">
                <a16:creationId xmlns:a16="http://schemas.microsoft.com/office/drawing/2014/main" id="{5045EB9D-8D52-4462-8128-4E177BF48ABE}"/>
              </a:ext>
            </a:extLst>
          </p:cNvPr>
          <p:cNvPicPr>
            <a:picLocks noChangeAspect="1"/>
          </p:cNvPicPr>
          <p:nvPr/>
        </p:nvPicPr>
        <p:blipFill>
          <a:blip r:embed="rId5"/>
          <a:stretch>
            <a:fillRect/>
          </a:stretch>
        </p:blipFill>
        <p:spPr>
          <a:xfrm>
            <a:off x="6256116" y="1335671"/>
            <a:ext cx="4025075" cy="1698251"/>
          </a:xfrm>
          <a:prstGeom prst="rect">
            <a:avLst/>
          </a:prstGeom>
        </p:spPr>
      </p:pic>
      <p:sp>
        <p:nvSpPr>
          <p:cNvPr id="22" name="Rectangle 21">
            <a:extLst>
              <a:ext uri="{FF2B5EF4-FFF2-40B4-BE49-F238E27FC236}">
                <a16:creationId xmlns:a16="http://schemas.microsoft.com/office/drawing/2014/main" id="{C4AEFF4E-82D5-49A0-922C-04AE52EF1E24}"/>
              </a:ext>
            </a:extLst>
          </p:cNvPr>
          <p:cNvSpPr/>
          <p:nvPr/>
        </p:nvSpPr>
        <p:spPr>
          <a:xfrm>
            <a:off x="6256116" y="1335671"/>
            <a:ext cx="4025075" cy="1698252"/>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2" name="Speech Bubble: Oval 11">
            <a:extLst>
              <a:ext uri="{FF2B5EF4-FFF2-40B4-BE49-F238E27FC236}">
                <a16:creationId xmlns:a16="http://schemas.microsoft.com/office/drawing/2014/main" id="{5028F59A-D6B5-4E47-B3F8-3CB4B9B153D3}"/>
              </a:ext>
            </a:extLst>
          </p:cNvPr>
          <p:cNvSpPr/>
          <p:nvPr/>
        </p:nvSpPr>
        <p:spPr>
          <a:xfrm>
            <a:off x="10115289" y="1058980"/>
            <a:ext cx="1808879" cy="1298374"/>
          </a:xfrm>
          <a:prstGeom prst="wedgeEllipseCallout">
            <a:avLst>
              <a:gd name="adj1" fmla="val -38151"/>
              <a:gd name="adj2" fmla="val 52719"/>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Mail when</a:t>
            </a:r>
            <a:r>
              <a:rPr kumimoji="0" lang="en-IN" sz="1800" b="0" i="0" u="none" strike="noStrike" cap="none" spc="0" normalizeH="0" dirty="0">
                <a:ln>
                  <a:noFill/>
                </a:ln>
                <a:solidFill>
                  <a:srgbClr val="000000"/>
                </a:solidFill>
                <a:effectLst/>
                <a:uFillTx/>
                <a:latin typeface="+mn-lt"/>
                <a:ea typeface="+mn-ea"/>
                <a:cs typeface="+mn-cs"/>
                <a:sym typeface="Calibri"/>
              </a:rPr>
              <a:t> Grievance is closed</a:t>
            </a:r>
            <a:endParaRPr kumimoji="0" lang="en-IN"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Raise Grievance by Registered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627049" y="1270071"/>
            <a:ext cx="3101312"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Enter Transactio</a:t>
            </a:r>
            <a:r>
              <a:rPr lang="en-US" dirty="0">
                <a:latin typeface="Arial" panose="020B0604020202020204" pitchFamily="34" charset="0"/>
                <a:cs typeface="Arial" panose="020B0604020202020204" pitchFamily="34" charset="0"/>
              </a:rPr>
              <a:t>n ID when if grievance is related to that feature</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pic>
        <p:nvPicPr>
          <p:cNvPr id="9" name="Picture 8">
            <a:extLst>
              <a:ext uri="{FF2B5EF4-FFF2-40B4-BE49-F238E27FC236}">
                <a16:creationId xmlns:a16="http://schemas.microsoft.com/office/drawing/2014/main" id="{E4865C80-A099-4070-8E62-A9E2B9FA384A}"/>
              </a:ext>
            </a:extLst>
          </p:cNvPr>
          <p:cNvPicPr>
            <a:picLocks noChangeAspect="1"/>
          </p:cNvPicPr>
          <p:nvPr/>
        </p:nvPicPr>
        <p:blipFill>
          <a:blip r:embed="rId2"/>
          <a:stretch>
            <a:fillRect/>
          </a:stretch>
        </p:blipFill>
        <p:spPr>
          <a:xfrm>
            <a:off x="463639" y="1157287"/>
            <a:ext cx="7449624" cy="3910610"/>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Reply Grievance</a:t>
            </a:r>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6" name="Picture 5">
            <a:extLst>
              <a:ext uri="{FF2B5EF4-FFF2-40B4-BE49-F238E27FC236}">
                <a16:creationId xmlns:a16="http://schemas.microsoft.com/office/drawing/2014/main" id="{9C908FFB-14FC-4DC7-A94E-61B156D08A76}"/>
              </a:ext>
            </a:extLst>
          </p:cNvPr>
          <p:cNvPicPr>
            <a:picLocks noChangeAspect="1"/>
          </p:cNvPicPr>
          <p:nvPr/>
        </p:nvPicPr>
        <p:blipFill>
          <a:blip r:embed="rId2"/>
          <a:stretch>
            <a:fillRect/>
          </a:stretch>
        </p:blipFill>
        <p:spPr>
          <a:xfrm>
            <a:off x="463639" y="1215320"/>
            <a:ext cx="8494094" cy="4628996"/>
          </a:xfrm>
          <a:prstGeom prst="rect">
            <a:avLst/>
          </a:prstGeom>
        </p:spPr>
      </p:pic>
      <p:sp>
        <p:nvSpPr>
          <p:cNvPr id="7" name="Rectangle 6">
            <a:extLst>
              <a:ext uri="{FF2B5EF4-FFF2-40B4-BE49-F238E27FC236}">
                <a16:creationId xmlns:a16="http://schemas.microsoft.com/office/drawing/2014/main" id="{14D6AED3-C7D8-447F-92EF-551BEB263518}"/>
              </a:ext>
            </a:extLst>
          </p:cNvPr>
          <p:cNvSpPr/>
          <p:nvPr/>
        </p:nvSpPr>
        <p:spPr>
          <a:xfrm>
            <a:off x="463639" y="1215320"/>
            <a:ext cx="8494094" cy="4628996"/>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5613916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Close Grievance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Rectangle 8">
            <a:extLst>
              <a:ext uri="{FF2B5EF4-FFF2-40B4-BE49-F238E27FC236}">
                <a16:creationId xmlns:a16="http://schemas.microsoft.com/office/drawing/2014/main" id="{4A2D937D-AA31-48DB-A7CD-145AD5EE856B}"/>
              </a:ext>
            </a:extLst>
          </p:cNvPr>
          <p:cNvSpPr/>
          <p:nvPr/>
        </p:nvSpPr>
        <p:spPr>
          <a:xfrm>
            <a:off x="9736666" y="1308485"/>
            <a:ext cx="2187501"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Who can close the grievance?</a:t>
            </a: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CEIR Admin </a:t>
            </a:r>
          </a:p>
        </p:txBody>
      </p:sp>
      <p:pic>
        <p:nvPicPr>
          <p:cNvPr id="3" name="Picture 2">
            <a:extLst>
              <a:ext uri="{FF2B5EF4-FFF2-40B4-BE49-F238E27FC236}">
                <a16:creationId xmlns:a16="http://schemas.microsoft.com/office/drawing/2014/main" id="{23AB800B-4FC4-4F65-9752-C055A2BBA47C}"/>
              </a:ext>
            </a:extLst>
          </p:cNvPr>
          <p:cNvPicPr>
            <a:picLocks noChangeAspect="1"/>
          </p:cNvPicPr>
          <p:nvPr/>
        </p:nvPicPr>
        <p:blipFill>
          <a:blip r:embed="rId2"/>
          <a:stretch>
            <a:fillRect/>
          </a:stretch>
        </p:blipFill>
        <p:spPr>
          <a:xfrm>
            <a:off x="463638" y="1121641"/>
            <a:ext cx="9070253" cy="4652667"/>
          </a:xfrm>
          <a:prstGeom prst="rect">
            <a:avLst/>
          </a:prstGeom>
        </p:spPr>
      </p:pic>
      <p:sp>
        <p:nvSpPr>
          <p:cNvPr id="7" name="Rectangle 6">
            <a:extLst>
              <a:ext uri="{FF2B5EF4-FFF2-40B4-BE49-F238E27FC236}">
                <a16:creationId xmlns:a16="http://schemas.microsoft.com/office/drawing/2014/main" id="{E882A567-6BFB-4A94-B90F-6F0483DB2799}"/>
              </a:ext>
            </a:extLst>
          </p:cNvPr>
          <p:cNvSpPr/>
          <p:nvPr/>
        </p:nvSpPr>
        <p:spPr>
          <a:xfrm>
            <a:off x="463639" y="1121641"/>
            <a:ext cx="9070252" cy="4652667"/>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83800944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Grievance</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8113094" cy="1292225"/>
          </a:xfrm>
        </p:spPr>
        <p:txBody>
          <a:bodyPr/>
          <a:lstStyle/>
          <a:p>
            <a:r>
              <a:rPr lang="en-IN" dirty="0"/>
              <a:t>Grievance can be exported in a .csv file using the export button.</a:t>
            </a:r>
          </a:p>
          <a:p>
            <a:pPr lvl="1"/>
            <a:r>
              <a:rPr lang="en-IN" dirty="0"/>
              <a:t>User can export all grievances assigned to the respective user. </a:t>
            </a:r>
          </a:p>
          <a:p>
            <a:pPr lvl="1"/>
            <a:r>
              <a:rPr lang="en-IN" dirty="0"/>
              <a:t>User can export filtered grievance .</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Speech Bubble: Oval 6">
            <a:extLst>
              <a:ext uri="{FF2B5EF4-FFF2-40B4-BE49-F238E27FC236}">
                <a16:creationId xmlns:a16="http://schemas.microsoft.com/office/drawing/2014/main" id="{1B903B19-AE88-4270-BE96-F0D55722FF23}"/>
              </a:ext>
            </a:extLst>
          </p:cNvPr>
          <p:cNvSpPr/>
          <p:nvPr/>
        </p:nvSpPr>
        <p:spPr>
          <a:xfrm>
            <a:off x="8576733" y="970906"/>
            <a:ext cx="3037505" cy="1947562"/>
          </a:xfrm>
          <a:prstGeom prst="wedgeEllipseCallout">
            <a:avLst>
              <a:gd name="adj1" fmla="val -103598"/>
              <a:gd name="adj2" fmla="val 3874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1400" dirty="0">
                <a:latin typeface="Arial" panose="020B0604020202020204" pitchFamily="34" charset="0"/>
                <a:cs typeface="Arial" panose="020B0604020202020204" pitchFamily="34" charset="0"/>
              </a:rPr>
              <a:t>User can be any one of Importer, Distributor, Retailer, Custom, TRC,  Manufacturer, Operator, End User, Immigration, Lawful Agency</a:t>
            </a:r>
          </a:p>
        </p:txBody>
      </p:sp>
      <p:pic>
        <p:nvPicPr>
          <p:cNvPr id="9" name="Picture 8">
            <a:extLst>
              <a:ext uri="{FF2B5EF4-FFF2-40B4-BE49-F238E27FC236}">
                <a16:creationId xmlns:a16="http://schemas.microsoft.com/office/drawing/2014/main" id="{04EDAA16-7810-41EA-A686-52EF2576C5D0}"/>
              </a:ext>
            </a:extLst>
          </p:cNvPr>
          <p:cNvPicPr>
            <a:picLocks noChangeAspect="1"/>
          </p:cNvPicPr>
          <p:nvPr/>
        </p:nvPicPr>
        <p:blipFill>
          <a:blip r:embed="rId2"/>
          <a:stretch>
            <a:fillRect/>
          </a:stretch>
        </p:blipFill>
        <p:spPr>
          <a:xfrm>
            <a:off x="463639" y="3247796"/>
            <a:ext cx="11115675" cy="1400175"/>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&amp; Sort Grievance</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8" y="1030820"/>
            <a:ext cx="11010323" cy="3294995"/>
          </a:xfrm>
        </p:spPr>
        <p:txBody>
          <a:bodyPr>
            <a:normAutofit/>
          </a:bodyPr>
          <a:lstStyle/>
          <a:p>
            <a:r>
              <a:rPr lang="en-IN" sz="1800" dirty="0"/>
              <a:t>Grievances can be filtered on the basis of </a:t>
            </a:r>
          </a:p>
          <a:p>
            <a:pPr lvl="1"/>
            <a:r>
              <a:rPr lang="en-IN" sz="1800" dirty="0"/>
              <a:t>Date filters,  Transaction ID, Grievance ID, Grievance Status</a:t>
            </a:r>
          </a:p>
          <a:p>
            <a:r>
              <a:rPr lang="en-IN" sz="1800" dirty="0"/>
              <a:t>The User can also use a combination of more than one filters to filter data.</a:t>
            </a:r>
          </a:p>
          <a:p>
            <a:r>
              <a:rPr lang="en-IN" sz="1800" dirty="0"/>
              <a:t>Users  can view old grievances using the date filter. </a:t>
            </a:r>
          </a:p>
          <a:p>
            <a:r>
              <a:rPr lang="en-IN" sz="1800" dirty="0"/>
              <a:t>Clear All Filters can be used to clear filters and refresh the data table.</a:t>
            </a:r>
          </a:p>
          <a:p>
            <a:pPr algn="just"/>
            <a:r>
              <a:rPr lang="en-IN" sz="1800" dirty="0"/>
              <a:t>Export button will export the data based on the filters applied. </a:t>
            </a:r>
          </a:p>
          <a:p>
            <a:pPr algn="just"/>
            <a:r>
              <a:rPr lang="en-IN" sz="1800" dirty="0"/>
              <a:t>By default, the data displayed is sorted in descending order on last modified date.</a:t>
            </a:r>
          </a:p>
          <a:p>
            <a:pPr algn="just"/>
            <a:r>
              <a:rPr lang="en-IN" sz="1800"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4D167B62-FBB2-489B-B9AB-4E749B01A90D}"/>
              </a:ext>
            </a:extLst>
          </p:cNvPr>
          <p:cNvPicPr>
            <a:picLocks noChangeAspect="1"/>
          </p:cNvPicPr>
          <p:nvPr/>
        </p:nvPicPr>
        <p:blipFill>
          <a:blip r:embed="rId2"/>
          <a:stretch>
            <a:fillRect/>
          </a:stretch>
        </p:blipFill>
        <p:spPr>
          <a:xfrm>
            <a:off x="718039" y="4780658"/>
            <a:ext cx="10755922" cy="1139154"/>
          </a:xfrm>
          <a:prstGeom prst="rect">
            <a:avLst/>
          </a:prstGeom>
        </p:spPr>
      </p:pic>
      <p:sp>
        <p:nvSpPr>
          <p:cNvPr id="10" name="Speech Bubble: Oval 9">
            <a:extLst>
              <a:ext uri="{FF2B5EF4-FFF2-40B4-BE49-F238E27FC236}">
                <a16:creationId xmlns:a16="http://schemas.microsoft.com/office/drawing/2014/main" id="{1B63B491-EA8D-4D5B-9FA3-2B76850B36AB}"/>
              </a:ext>
            </a:extLst>
          </p:cNvPr>
          <p:cNvSpPr/>
          <p:nvPr/>
        </p:nvSpPr>
        <p:spPr>
          <a:xfrm>
            <a:off x="9009538" y="1316255"/>
            <a:ext cx="3037505" cy="1947562"/>
          </a:xfrm>
          <a:prstGeom prst="wedgeEllipseCallout">
            <a:avLst>
              <a:gd name="adj1" fmla="val -103598"/>
              <a:gd name="adj2" fmla="val 3874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sz="1400" dirty="0">
                <a:latin typeface="Arial" panose="020B0604020202020204" pitchFamily="34" charset="0"/>
                <a:cs typeface="Arial" panose="020B0604020202020204" pitchFamily="34" charset="0"/>
              </a:rPr>
              <a:t>User can be any one of Importer, Distributor, Retailer, Custom, TRC,  Manufacturer, Operator, End User, Immigration, Lawful Agency</a:t>
            </a:r>
          </a:p>
        </p:txBody>
      </p:sp>
    </p:spTree>
    <p:extLst>
      <p:ext uri="{BB962C8B-B14F-4D97-AF65-F5344CB8AC3E}">
        <p14:creationId xmlns:p14="http://schemas.microsoft.com/office/powerpoint/2010/main" val="193866950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lnSpcReduction="10000"/>
          </a:bodyPr>
          <a:lstStyle/>
          <a:p>
            <a:pPr marL="0" indent="0">
              <a:buNone/>
            </a:pPr>
            <a:r>
              <a:rPr lang="en-US" sz="3200" b="1" dirty="0">
                <a:effectLst/>
              </a:rPr>
              <a:t>Agenda</a:t>
            </a:r>
          </a:p>
          <a:p>
            <a:pPr marL="0" indent="0">
              <a:buNone/>
            </a:pPr>
            <a:endParaRPr lang="en-US" sz="3200" b="1" dirty="0">
              <a:effectLst/>
            </a:endParaRPr>
          </a:p>
          <a:p>
            <a:r>
              <a:rPr lang="en-US" b="1" dirty="0">
                <a:effectLst/>
              </a:rPr>
              <a:t>Feature  Overview</a:t>
            </a:r>
          </a:p>
          <a:p>
            <a:r>
              <a:rPr lang="en-US" b="1" dirty="0">
                <a:effectLst/>
              </a:rPr>
              <a:t>Stakeholder Overview </a:t>
            </a:r>
          </a:p>
          <a:p>
            <a:r>
              <a:rPr lang="en-US" b="1" dirty="0">
                <a:effectLst/>
              </a:rPr>
              <a:t>State Diagram</a:t>
            </a:r>
          </a:p>
          <a:p>
            <a:r>
              <a:rPr lang="en-US" b="1" dirty="0">
                <a:effectLst/>
              </a:rPr>
              <a:t>UI Walk Thru</a:t>
            </a:r>
          </a:p>
          <a:p>
            <a:pPr lvl="1"/>
            <a:r>
              <a:rPr lang="en-US" b="1" dirty="0">
                <a:effectLst/>
              </a:rPr>
              <a:t>View All Grievances</a:t>
            </a:r>
          </a:p>
          <a:p>
            <a:pPr lvl="1"/>
            <a:r>
              <a:rPr lang="en-US" b="1" dirty="0">
                <a:effectLst/>
              </a:rPr>
              <a:t>View A Grievance</a:t>
            </a:r>
          </a:p>
          <a:p>
            <a:pPr lvl="1"/>
            <a:r>
              <a:rPr lang="en-US" b="1" dirty="0">
                <a:effectLst/>
              </a:rPr>
              <a:t>Raise Grievance</a:t>
            </a:r>
          </a:p>
          <a:p>
            <a:pPr lvl="1"/>
            <a:r>
              <a:rPr lang="en-US" b="1" dirty="0">
                <a:effectLst/>
              </a:rPr>
              <a:t>Close Grievance</a:t>
            </a:r>
          </a:p>
          <a:p>
            <a:pPr lvl="1"/>
            <a:r>
              <a:rPr lang="en-US" b="1" dirty="0">
                <a:effectLst/>
              </a:rPr>
              <a:t>Reply Grievance</a:t>
            </a:r>
          </a:p>
          <a:p>
            <a:pPr marL="457200" lvl="1" indent="0">
              <a:buNone/>
            </a:pPr>
            <a:endParaRPr lang="en-US" sz="2400" b="1" dirty="0">
              <a:effectLst/>
            </a:endParaRP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&amp; Sort Grievance ( CEIR Admin)</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8" y="1030820"/>
            <a:ext cx="11010323" cy="3294995"/>
          </a:xfrm>
        </p:spPr>
        <p:txBody>
          <a:bodyPr>
            <a:normAutofit/>
          </a:bodyPr>
          <a:lstStyle/>
          <a:p>
            <a:r>
              <a:rPr lang="en-IN" sz="1800" dirty="0"/>
              <a:t>CEIR Admin can filter grievances on the basis of </a:t>
            </a:r>
          </a:p>
          <a:p>
            <a:pPr lvl="1"/>
            <a:r>
              <a:rPr lang="en-IN" sz="1800" dirty="0"/>
              <a:t>Date filters,  Transaction ID, Grievance ID, User ID, Raised by, User type, &amp; Grievance Status</a:t>
            </a:r>
          </a:p>
          <a:p>
            <a:r>
              <a:rPr lang="en-IN" sz="1800" dirty="0"/>
              <a:t>The User can also use a combination of more than one filters to filter data.</a:t>
            </a:r>
          </a:p>
          <a:p>
            <a:r>
              <a:rPr lang="en-IN" sz="1800" dirty="0"/>
              <a:t>Users can view old grievances using the date filter. </a:t>
            </a:r>
          </a:p>
          <a:p>
            <a:r>
              <a:rPr lang="en-IN" sz="1800" dirty="0"/>
              <a:t>Clear All Filters can be used to clear filters and refresh the data table.</a:t>
            </a:r>
          </a:p>
          <a:p>
            <a:pPr algn="just"/>
            <a:r>
              <a:rPr lang="en-IN" sz="1800" dirty="0"/>
              <a:t>Export button will export the data based on the filters applied. </a:t>
            </a:r>
          </a:p>
          <a:p>
            <a:pPr algn="just"/>
            <a:r>
              <a:rPr lang="en-IN" sz="1800" dirty="0"/>
              <a:t>By default, the data displayed is sorted in descending order on last modified date.</a:t>
            </a:r>
          </a:p>
          <a:p>
            <a:pPr algn="just"/>
            <a:r>
              <a:rPr lang="en-IN" sz="1800"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7EE062C5-B717-4AD7-A58B-7DD3CC82394E}"/>
              </a:ext>
            </a:extLst>
          </p:cNvPr>
          <p:cNvPicPr>
            <a:picLocks noChangeAspect="1"/>
          </p:cNvPicPr>
          <p:nvPr/>
        </p:nvPicPr>
        <p:blipFill>
          <a:blip r:embed="rId2"/>
          <a:stretch>
            <a:fillRect/>
          </a:stretch>
        </p:blipFill>
        <p:spPr>
          <a:xfrm>
            <a:off x="789476" y="4343400"/>
            <a:ext cx="10376755" cy="1957213"/>
          </a:xfrm>
          <a:prstGeom prst="rect">
            <a:avLst/>
          </a:prstGeom>
        </p:spPr>
      </p:pic>
    </p:spTree>
    <p:extLst>
      <p:ext uri="{BB962C8B-B14F-4D97-AF65-F5344CB8AC3E}">
        <p14:creationId xmlns:p14="http://schemas.microsoft.com/office/powerpoint/2010/main" val="405284615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Raise Grievance by un-Registered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463639" y="1278609"/>
            <a:ext cx="9967294" cy="1908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Steps </a:t>
            </a:r>
            <a:r>
              <a:rPr kumimoji="0" lang="en-US" sz="20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to Follow</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US" sz="2000" dirty="0">
                <a:latin typeface="Arial" panose="020B0604020202020204" pitchFamily="34" charset="0"/>
                <a:cs typeface="Arial" panose="020B0604020202020204" pitchFamily="34" charset="0"/>
              </a:rPr>
              <a:t>Go to DMC home page. </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US" sz="2000" baseline="0" dirty="0">
                <a:latin typeface="Arial" panose="020B0604020202020204" pitchFamily="34" charset="0"/>
                <a:cs typeface="Arial" panose="020B0604020202020204" pitchFamily="34" charset="0"/>
              </a:rPr>
              <a:t>Click on Register Grievance – Report Grievance.</a:t>
            </a:r>
          </a:p>
          <a:p>
            <a:pPr marL="342900" marR="0" indent="-342900" algn="l" defTabSz="914400" rtl="0" fontAlgn="auto" latinLnBrk="0" hangingPunct="0">
              <a:lnSpc>
                <a:spcPct val="100000"/>
              </a:lnSpc>
              <a:spcBef>
                <a:spcPts val="0"/>
              </a:spcBef>
              <a:spcAft>
                <a:spcPts val="0"/>
              </a:spcAft>
              <a:buClrTx/>
              <a:buSzTx/>
              <a:buFont typeface="+mj-lt"/>
              <a:buAutoNum type="arabicPeriod"/>
              <a:tabLst/>
            </a:pPr>
            <a:r>
              <a:rPr lang="en-US" sz="2000" dirty="0">
                <a:latin typeface="Arial" panose="020B0604020202020204" pitchFamily="34" charset="0"/>
                <a:cs typeface="Arial" panose="020B0604020202020204" pitchFamily="34" charset="0"/>
              </a:rPr>
              <a:t>Report Grievance page opens up. Fill in the mandatory details and click submit.  A new grievance has been raised and sent to CEIR Admin for further action.</a:t>
            </a:r>
            <a:endParaRPr lang="en-US" sz="2000"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42908076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Raise Grievance by un-Registered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9" name="Picture 8">
            <a:extLst>
              <a:ext uri="{FF2B5EF4-FFF2-40B4-BE49-F238E27FC236}">
                <a16:creationId xmlns:a16="http://schemas.microsoft.com/office/drawing/2014/main" id="{A5E4F707-96ED-439A-891C-C45D1896CCE9}"/>
              </a:ext>
            </a:extLst>
          </p:cNvPr>
          <p:cNvPicPr>
            <a:picLocks noChangeAspect="1"/>
          </p:cNvPicPr>
          <p:nvPr/>
        </p:nvPicPr>
        <p:blipFill>
          <a:blip r:embed="rId2"/>
          <a:stretch>
            <a:fillRect/>
          </a:stretch>
        </p:blipFill>
        <p:spPr>
          <a:xfrm>
            <a:off x="463639" y="1107017"/>
            <a:ext cx="8005963" cy="4892533"/>
          </a:xfrm>
          <a:prstGeom prst="rect">
            <a:avLst/>
          </a:prstGeom>
        </p:spPr>
      </p:pic>
    </p:spTree>
    <p:extLst>
      <p:ext uri="{BB962C8B-B14F-4D97-AF65-F5344CB8AC3E}">
        <p14:creationId xmlns:p14="http://schemas.microsoft.com/office/powerpoint/2010/main" val="260787341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Track Grievance by un-Registered User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7F8D3A3E-5FE6-4E7F-8A16-A6C0CFC7EBB3}"/>
              </a:ext>
            </a:extLst>
          </p:cNvPr>
          <p:cNvPicPr>
            <a:picLocks noChangeAspect="1"/>
          </p:cNvPicPr>
          <p:nvPr/>
        </p:nvPicPr>
        <p:blipFill>
          <a:blip r:embed="rId2"/>
          <a:stretch>
            <a:fillRect/>
          </a:stretch>
        </p:blipFill>
        <p:spPr>
          <a:xfrm>
            <a:off x="803273" y="1383216"/>
            <a:ext cx="6214185" cy="1584008"/>
          </a:xfrm>
          <a:prstGeom prst="rect">
            <a:avLst/>
          </a:prstGeom>
        </p:spPr>
      </p:pic>
      <p:sp>
        <p:nvSpPr>
          <p:cNvPr id="9" name="TextBox 8">
            <a:extLst>
              <a:ext uri="{FF2B5EF4-FFF2-40B4-BE49-F238E27FC236}">
                <a16:creationId xmlns:a16="http://schemas.microsoft.com/office/drawing/2014/main" id="{E43BC021-CAC4-48B8-A7FD-5EAB8AD79D73}"/>
              </a:ext>
            </a:extLst>
          </p:cNvPr>
          <p:cNvSpPr txBox="1"/>
          <p:nvPr/>
        </p:nvSpPr>
        <p:spPr>
          <a:xfrm>
            <a:off x="507182" y="2984886"/>
            <a:ext cx="10603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Step 2 : </a:t>
            </a:r>
          </a:p>
        </p:txBody>
      </p:sp>
      <p:sp>
        <p:nvSpPr>
          <p:cNvPr id="10" name="TextBox 9">
            <a:extLst>
              <a:ext uri="{FF2B5EF4-FFF2-40B4-BE49-F238E27FC236}">
                <a16:creationId xmlns:a16="http://schemas.microsoft.com/office/drawing/2014/main" id="{ACE7D076-6140-4753-B5BC-B5A279A752D6}"/>
              </a:ext>
            </a:extLst>
          </p:cNvPr>
          <p:cNvSpPr txBox="1"/>
          <p:nvPr/>
        </p:nvSpPr>
        <p:spPr>
          <a:xfrm>
            <a:off x="616039" y="1013886"/>
            <a:ext cx="10603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Step 1 : </a:t>
            </a:r>
          </a:p>
        </p:txBody>
      </p:sp>
      <p:sp>
        <p:nvSpPr>
          <p:cNvPr id="11" name="Rectangle 10">
            <a:extLst>
              <a:ext uri="{FF2B5EF4-FFF2-40B4-BE49-F238E27FC236}">
                <a16:creationId xmlns:a16="http://schemas.microsoft.com/office/drawing/2014/main" id="{F1BB2CD9-E1DE-4FAD-B0D4-048CE4F06CE7}"/>
              </a:ext>
            </a:extLst>
          </p:cNvPr>
          <p:cNvSpPr/>
          <p:nvPr/>
        </p:nvSpPr>
        <p:spPr>
          <a:xfrm>
            <a:off x="803273" y="1383216"/>
            <a:ext cx="6214185" cy="1584008"/>
          </a:xfrm>
          <a:prstGeom prst="rect">
            <a:avLst/>
          </a:prstGeom>
          <a:noFill/>
          <a:ln w="12700" cap="flat">
            <a:solidFill>
              <a:schemeClr val="tx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3" name="Picture 12">
            <a:extLst>
              <a:ext uri="{FF2B5EF4-FFF2-40B4-BE49-F238E27FC236}">
                <a16:creationId xmlns:a16="http://schemas.microsoft.com/office/drawing/2014/main" id="{EDE9C559-7A9E-4B2B-846D-627651DC6DBD}"/>
              </a:ext>
            </a:extLst>
          </p:cNvPr>
          <p:cNvPicPr>
            <a:picLocks noChangeAspect="1"/>
          </p:cNvPicPr>
          <p:nvPr/>
        </p:nvPicPr>
        <p:blipFill>
          <a:blip r:embed="rId3"/>
          <a:stretch>
            <a:fillRect/>
          </a:stretch>
        </p:blipFill>
        <p:spPr>
          <a:xfrm>
            <a:off x="803273" y="3815912"/>
            <a:ext cx="7509454" cy="2153446"/>
          </a:xfrm>
          <a:prstGeom prst="rect">
            <a:avLst/>
          </a:prstGeom>
        </p:spPr>
      </p:pic>
    </p:spTree>
    <p:extLst>
      <p:ext uri="{BB962C8B-B14F-4D97-AF65-F5344CB8AC3E}">
        <p14:creationId xmlns:p14="http://schemas.microsoft.com/office/powerpoint/2010/main" val="2058026834"/>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74739" y="931214"/>
            <a:ext cx="7187206" cy="5713453"/>
          </a:xfrm>
          <a:prstGeom prst="rect">
            <a:avLst/>
          </a:prstGeom>
          <a:effectLst/>
        </p:spPr>
        <p:txBody>
          <a:bodyPr vert="horz" lIns="91440" tIns="45720" rIns="91440" bIns="45720" rtlCol="0" anchor="t">
            <a:normAutofit lnSpcReduction="1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endParaRPr lang="en-US" sz="1800" dirty="0">
              <a:effectLst/>
            </a:endParaRPr>
          </a:p>
          <a:p>
            <a:pPr marL="0" indent="0" algn="just">
              <a:buNone/>
            </a:pPr>
            <a:r>
              <a:rPr lang="en-US" dirty="0">
                <a:effectLst/>
              </a:rPr>
              <a:t>Grievance Feature allows user to raise their concerns or issue to CEIR admin. The grievance can be raised using this feature </a:t>
            </a:r>
          </a:p>
          <a:p>
            <a:pPr marL="0" indent="0" algn="just">
              <a:buNone/>
            </a:pPr>
            <a:r>
              <a:rPr lang="en-US" dirty="0">
                <a:effectLst/>
              </a:rPr>
              <a:t>Typical flow is as follows:</a:t>
            </a:r>
          </a:p>
          <a:p>
            <a:pPr algn="just"/>
            <a:r>
              <a:rPr lang="en-US" dirty="0">
                <a:effectLst/>
              </a:rPr>
              <a:t>User raise a grievance</a:t>
            </a:r>
          </a:p>
          <a:p>
            <a:pPr algn="just"/>
            <a:r>
              <a:rPr lang="en-US" dirty="0">
                <a:effectLst/>
              </a:rPr>
              <a:t>CEIR admin does one of the following</a:t>
            </a:r>
          </a:p>
          <a:p>
            <a:pPr lvl="1" algn="just"/>
            <a:r>
              <a:rPr lang="en-US" dirty="0">
                <a:effectLst/>
              </a:rPr>
              <a:t>Reply to the grievance and close the grievance </a:t>
            </a:r>
          </a:p>
          <a:p>
            <a:pPr lvl="1" algn="just"/>
            <a:r>
              <a:rPr lang="en-US" dirty="0">
                <a:effectLst/>
              </a:rPr>
              <a:t>Reply to the grievance to seek more information</a:t>
            </a:r>
          </a:p>
          <a:p>
            <a:pPr algn="just"/>
            <a:r>
              <a:rPr lang="en-US" dirty="0">
                <a:effectLst/>
              </a:rPr>
              <a:t>User provide more information</a:t>
            </a:r>
          </a:p>
          <a:p>
            <a:pPr algn="just"/>
            <a:r>
              <a:rPr lang="en-US" dirty="0">
                <a:effectLst/>
              </a:rPr>
              <a:t>CEIR admin does one of the following</a:t>
            </a:r>
          </a:p>
          <a:p>
            <a:pPr lvl="1" algn="just"/>
            <a:r>
              <a:rPr lang="en-US" dirty="0">
                <a:effectLst/>
              </a:rPr>
              <a:t>Reply to the grievance and close the grievance </a:t>
            </a:r>
          </a:p>
          <a:p>
            <a:pPr lvl="1" algn="just"/>
            <a:r>
              <a:rPr lang="en-US" dirty="0">
                <a:effectLst/>
              </a:rPr>
              <a:t>Reply to the grievance to seek more information to reply the grievance </a:t>
            </a:r>
            <a:endParaRPr lang="en-IN" b="1" dirty="0">
              <a:effectLst/>
            </a:endParaRPr>
          </a:p>
          <a:p>
            <a:pPr marL="0" indent="0" fontAlgn="base">
              <a:buNone/>
            </a:pPr>
            <a:endParaRPr lang="en-IN" sz="2400" b="1" dirty="0">
              <a:effectLst/>
            </a:endParaRPr>
          </a:p>
          <a:p>
            <a:pPr marL="0" indent="0" fontAlgn="base">
              <a:buNone/>
            </a:pPr>
            <a:r>
              <a:rPr lang="en-IN" sz="2400" b="1" dirty="0">
                <a:effectLst/>
              </a:rPr>
              <a:t>This feature is available for both registered and un-registered users</a:t>
            </a:r>
          </a:p>
          <a:p>
            <a:pPr marL="0" indent="0" fontAlgn="base">
              <a:buFont typeface="Arial"/>
              <a:buNone/>
            </a:pPr>
            <a:endParaRPr lang="en-IN" sz="2400" b="1" dirty="0">
              <a:effectLst/>
            </a:endParaRPr>
          </a:p>
        </p:txBody>
      </p:sp>
      <p:pic>
        <p:nvPicPr>
          <p:cNvPr id="11" name="Picture 10"/>
          <p:cNvPicPr>
            <a:picLocks noChangeAspect="1"/>
          </p:cNvPicPr>
          <p:nvPr/>
        </p:nvPicPr>
        <p:blipFill>
          <a:blip r:embed="rId2"/>
          <a:stretch>
            <a:fillRect/>
          </a:stretch>
        </p:blipFill>
        <p:spPr>
          <a:xfrm>
            <a:off x="8096201" y="1963624"/>
            <a:ext cx="892229" cy="703682"/>
          </a:xfrm>
          <a:prstGeom prst="rect">
            <a:avLst/>
          </a:prstGeom>
        </p:spPr>
      </p:pic>
      <p:pic>
        <p:nvPicPr>
          <p:cNvPr id="12" name="Picture 11"/>
          <p:cNvPicPr>
            <a:picLocks noChangeAspect="1"/>
          </p:cNvPicPr>
          <p:nvPr/>
        </p:nvPicPr>
        <p:blipFill>
          <a:blip r:embed="rId3"/>
          <a:stretch>
            <a:fillRect/>
          </a:stretch>
        </p:blipFill>
        <p:spPr>
          <a:xfrm>
            <a:off x="9056150" y="5450411"/>
            <a:ext cx="955483" cy="955483"/>
          </a:xfrm>
          <a:prstGeom prst="rect">
            <a:avLst/>
          </a:prstGeom>
        </p:spPr>
      </p:pic>
      <p:sp>
        <p:nvSpPr>
          <p:cNvPr id="13" name="TextBox 12"/>
          <p:cNvSpPr txBox="1"/>
          <p:nvPr/>
        </p:nvSpPr>
        <p:spPr>
          <a:xfrm>
            <a:off x="7657189" y="1325694"/>
            <a:ext cx="3908442" cy="492443"/>
          </a:xfrm>
          <a:prstGeom prst="rect">
            <a:avLst/>
          </a:prstGeom>
          <a:noFill/>
        </p:spPr>
        <p:txBody>
          <a:bodyPr wrap="none" rtlCol="0">
            <a:spAutoFit/>
          </a:bodyPr>
          <a:lstStyle/>
          <a:p>
            <a:r>
              <a:rPr lang="en-US" sz="1400" dirty="0"/>
              <a:t>Imp</a:t>
            </a:r>
            <a:r>
              <a:rPr lang="en-US" sz="1200" dirty="0">
                <a:latin typeface="Arial" panose="020B0604020202020204" pitchFamily="34" charset="0"/>
                <a:cs typeface="Arial" panose="020B0604020202020204" pitchFamily="34" charset="0"/>
              </a:rPr>
              <a:t>orters, Distributor, Retailer, Custom, Manufacturer,</a:t>
            </a:r>
          </a:p>
          <a:p>
            <a:r>
              <a:rPr lang="en-US" sz="1200" dirty="0">
                <a:latin typeface="Arial" panose="020B0604020202020204" pitchFamily="34" charset="0"/>
                <a:cs typeface="Arial" panose="020B0604020202020204" pitchFamily="34" charset="0"/>
              </a:rPr>
              <a:t>TRC, Operator, End User, Immigration, Lawful Agency</a:t>
            </a:r>
          </a:p>
        </p:txBody>
      </p:sp>
      <p:sp>
        <p:nvSpPr>
          <p:cNvPr id="14" name="TextBox 13"/>
          <p:cNvSpPr txBox="1"/>
          <p:nvPr/>
        </p:nvSpPr>
        <p:spPr>
          <a:xfrm>
            <a:off x="8983111" y="6280458"/>
            <a:ext cx="1028522" cy="307777"/>
          </a:xfrm>
          <a:prstGeom prst="rect">
            <a:avLst/>
          </a:prstGeom>
          <a:noFill/>
        </p:spPr>
        <p:txBody>
          <a:bodyPr wrap="none" rtlCol="0">
            <a:spAutoFit/>
          </a:bodyPr>
          <a:lstStyle/>
          <a:p>
            <a:r>
              <a:rPr lang="en-US" sz="1400" dirty="0"/>
              <a:t>CEIR Admin</a:t>
            </a:r>
          </a:p>
        </p:txBody>
      </p:sp>
      <p:pic>
        <p:nvPicPr>
          <p:cNvPr id="15" name="Picture 14"/>
          <p:cNvPicPr>
            <a:picLocks noChangeAspect="1"/>
          </p:cNvPicPr>
          <p:nvPr/>
        </p:nvPicPr>
        <p:blipFill>
          <a:blip r:embed="rId2"/>
          <a:stretch>
            <a:fillRect/>
          </a:stretch>
        </p:blipFill>
        <p:spPr>
          <a:xfrm>
            <a:off x="9176578" y="1932264"/>
            <a:ext cx="892229" cy="703682"/>
          </a:xfrm>
          <a:prstGeom prst="rect">
            <a:avLst/>
          </a:prstGeom>
        </p:spPr>
      </p:pic>
      <p:pic>
        <p:nvPicPr>
          <p:cNvPr id="16" name="Picture 15"/>
          <p:cNvPicPr>
            <a:picLocks noChangeAspect="1"/>
          </p:cNvPicPr>
          <p:nvPr/>
        </p:nvPicPr>
        <p:blipFill>
          <a:blip r:embed="rId2"/>
          <a:stretch>
            <a:fillRect/>
          </a:stretch>
        </p:blipFill>
        <p:spPr>
          <a:xfrm>
            <a:off x="10273477" y="1932264"/>
            <a:ext cx="892229" cy="703682"/>
          </a:xfrm>
          <a:prstGeom prst="rect">
            <a:avLst/>
          </a:prstGeom>
        </p:spPr>
      </p:pic>
      <p:sp>
        <p:nvSpPr>
          <p:cNvPr id="6" name="Rectangle 5"/>
          <p:cNvSpPr/>
          <p:nvPr/>
        </p:nvSpPr>
        <p:spPr>
          <a:xfrm>
            <a:off x="8983110" y="3419502"/>
            <a:ext cx="1145205" cy="1200327"/>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System</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 </a:t>
            </a:r>
          </a:p>
        </p:txBody>
      </p:sp>
      <p:sp>
        <p:nvSpPr>
          <p:cNvPr id="21" name="Down Arrow 20"/>
          <p:cNvSpPr/>
          <p:nvPr/>
        </p:nvSpPr>
        <p:spPr>
          <a:xfrm>
            <a:off x="9455499" y="2831751"/>
            <a:ext cx="188142" cy="423194"/>
          </a:xfrm>
          <a:prstGeom prst="downArrow">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4" name="Up Arrow 23"/>
          <p:cNvSpPr/>
          <p:nvPr/>
        </p:nvSpPr>
        <p:spPr>
          <a:xfrm>
            <a:off x="9409143" y="4872206"/>
            <a:ext cx="234498" cy="510248"/>
          </a:xfrm>
          <a:prstGeom prst="upArrow">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5" name="TextBox 24"/>
          <p:cNvSpPr txBox="1"/>
          <p:nvPr/>
        </p:nvSpPr>
        <p:spPr>
          <a:xfrm>
            <a:off x="9759216" y="2855922"/>
            <a:ext cx="1057889" cy="307777"/>
          </a:xfrm>
          <a:prstGeom prst="rect">
            <a:avLst/>
          </a:prstGeom>
          <a:noFill/>
        </p:spPr>
        <p:txBody>
          <a:bodyPr wrap="none" rtlCol="0">
            <a:spAutoFit/>
          </a:bodyPr>
          <a:lstStyle/>
          <a:p>
            <a:r>
              <a:rPr lang="en-US" sz="1400" dirty="0"/>
              <a:t>Raise, Reply</a:t>
            </a:r>
          </a:p>
        </p:txBody>
      </p:sp>
      <p:sp>
        <p:nvSpPr>
          <p:cNvPr id="26" name="TextBox 25"/>
          <p:cNvSpPr txBox="1"/>
          <p:nvPr/>
        </p:nvSpPr>
        <p:spPr>
          <a:xfrm>
            <a:off x="9738886" y="4936371"/>
            <a:ext cx="1069524" cy="307777"/>
          </a:xfrm>
          <a:prstGeom prst="rect">
            <a:avLst/>
          </a:prstGeom>
          <a:noFill/>
        </p:spPr>
        <p:txBody>
          <a:bodyPr wrap="none" rtlCol="0">
            <a:spAutoFit/>
          </a:bodyPr>
          <a:lstStyle/>
          <a:p>
            <a:r>
              <a:rPr lang="en-US" sz="1400" dirty="0"/>
              <a:t>Reply, Close</a:t>
            </a:r>
          </a:p>
        </p:txBody>
      </p:sp>
    </p:spTree>
    <p:extLst>
      <p:ext uri="{BB962C8B-B14F-4D97-AF65-F5344CB8AC3E}">
        <p14:creationId xmlns:p14="http://schemas.microsoft.com/office/powerpoint/2010/main" val="184595360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Raise any concern to CEIR admin</a:t>
            </a:r>
          </a:p>
          <a:p>
            <a:pPr>
              <a:buFont typeface="Wingdings" panose="05000000000000000000" pitchFamily="2" charset="2"/>
              <a:buChar char="v"/>
            </a:pPr>
            <a:endParaRPr lang="en-IN" dirty="0"/>
          </a:p>
          <a:p>
            <a:pPr>
              <a:buFont typeface="Wingdings" panose="05000000000000000000" pitchFamily="2" charset="2"/>
              <a:buChar char="v"/>
            </a:pPr>
            <a:r>
              <a:rPr lang="en-IN" dirty="0"/>
              <a:t> This is kind of customer care feature for stakeholder to reach out to CEIR admin</a:t>
            </a:r>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8815191"/>
              </p:ext>
            </p:extLst>
          </p:nvPr>
        </p:nvGraphicFramePr>
        <p:xfrm>
          <a:off x="674688" y="1670050"/>
          <a:ext cx="8108950" cy="2597150"/>
        </p:xfrm>
        <a:graphic>
          <a:graphicData uri="http://schemas.openxmlformats.org/presentationml/2006/ole">
            <mc:AlternateContent xmlns:mc="http://schemas.openxmlformats.org/markup-compatibility/2006">
              <mc:Choice xmlns:v="urn:schemas-microsoft-com:vml" Requires="v">
                <p:oleObj name="Document" r:id="rId2" imgW="5511800" imgH="1765300" progId="Word.Document.12">
                  <p:embed/>
                </p:oleObj>
              </mc:Choice>
              <mc:Fallback>
                <p:oleObj name="Document" r:id="rId2" imgW="5511800" imgH="1765300" progId="Word.Document.12">
                  <p:embed/>
                  <p:pic>
                    <p:nvPicPr>
                      <p:cNvPr id="0" name=""/>
                      <p:cNvPicPr/>
                      <p:nvPr/>
                    </p:nvPicPr>
                    <p:blipFill>
                      <a:blip r:embed="rId3"/>
                      <a:stretch>
                        <a:fillRect/>
                      </a:stretch>
                    </p:blipFill>
                    <p:spPr>
                      <a:xfrm>
                        <a:off x="674688" y="1670050"/>
                        <a:ext cx="8108950" cy="2597150"/>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Grievance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2" name="Oval 61"/>
          <p:cNvSpPr/>
          <p:nvPr/>
        </p:nvSpPr>
        <p:spPr>
          <a:xfrm>
            <a:off x="1912486" y="192260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New</a:t>
            </a:r>
          </a:p>
          <a:p>
            <a:endParaRPr lang="en-US" sz="800" dirty="0">
              <a:solidFill>
                <a:srgbClr val="000000"/>
              </a:solidFill>
            </a:endParaRPr>
          </a:p>
        </p:txBody>
      </p:sp>
      <p:sp>
        <p:nvSpPr>
          <p:cNvPr id="63" name="Oval 62"/>
          <p:cNvSpPr/>
          <p:nvPr/>
        </p:nvSpPr>
        <p:spPr>
          <a:xfrm>
            <a:off x="5367531" y="190481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Close</a:t>
            </a:r>
          </a:p>
          <a:p>
            <a:pPr marL="0" marR="0" indent="0" algn="ctr" defTabSz="914400" rtl="0" fontAlgn="auto" latinLnBrk="0" hangingPunct="0">
              <a:lnSpc>
                <a:spcPct val="100000"/>
              </a:lnSpc>
              <a:spcBef>
                <a:spcPts val="0"/>
              </a:spcBef>
              <a:spcAft>
                <a:spcPts val="0"/>
              </a:spcAft>
              <a:buClrTx/>
              <a:buSzTx/>
              <a:buFontTx/>
              <a:buNone/>
              <a:tabLst/>
            </a:pPr>
            <a:endParaRPr lang="en-US" sz="800" dirty="0">
              <a:solidFill>
                <a:srgbClr val="000000"/>
              </a:solidFill>
            </a:endParaRP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64" name="Oval 63"/>
          <p:cNvSpPr/>
          <p:nvPr/>
        </p:nvSpPr>
        <p:spPr>
          <a:xfrm>
            <a:off x="5340290" y="3397628"/>
            <a:ext cx="914400" cy="822302"/>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err="1">
                <a:ln>
                  <a:noFill/>
                </a:ln>
                <a:solidFill>
                  <a:srgbClr val="000000"/>
                </a:solidFill>
                <a:effectLst/>
                <a:uFillTx/>
                <a:latin typeface="+mn-lt"/>
                <a:ea typeface="+mn-ea"/>
                <a:cs typeface="+mn-cs"/>
                <a:sym typeface="Calibri"/>
              </a:rPr>
              <a:t>Pendiing</a:t>
            </a:r>
            <a:r>
              <a:rPr kumimoji="0" lang="en-US" sz="800" b="0" i="0" u="none" strike="noStrike" cap="none" spc="0" normalizeH="0" dirty="0">
                <a:ln>
                  <a:noFill/>
                </a:ln>
                <a:solidFill>
                  <a:srgbClr val="000000"/>
                </a:solidFill>
                <a:effectLst/>
                <a:uFillTx/>
                <a:latin typeface="+mn-lt"/>
                <a:ea typeface="+mn-ea"/>
                <a:cs typeface="+mn-cs"/>
                <a:sym typeface="Calibri"/>
              </a:rPr>
              <a:t> </a:t>
            </a:r>
          </a:p>
          <a:p>
            <a:pPr marL="0" marR="0" indent="0" algn="ctr" defTabSz="914400" rtl="0" fontAlgn="auto" latinLnBrk="0" hangingPunct="0">
              <a:lnSpc>
                <a:spcPct val="100000"/>
              </a:lnSpc>
              <a:spcBef>
                <a:spcPts val="0"/>
              </a:spcBef>
              <a:spcAft>
                <a:spcPts val="0"/>
              </a:spcAft>
              <a:buClrTx/>
              <a:buSzTx/>
              <a:buFontTx/>
              <a:buNone/>
              <a:tabLst/>
            </a:pPr>
            <a:r>
              <a:rPr lang="en-US" sz="800" baseline="0" dirty="0" err="1">
                <a:solidFill>
                  <a:srgbClr val="000000"/>
                </a:solidFill>
              </a:rPr>
              <a:t>Wth</a:t>
            </a:r>
            <a:r>
              <a:rPr lang="en-US" sz="800" dirty="0">
                <a:solidFill>
                  <a:srgbClr val="000000"/>
                </a:solidFill>
              </a:rPr>
              <a:t> CEIR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65" name="Straight Arrow Connector 64"/>
          <p:cNvCxnSpPr/>
          <p:nvPr/>
        </p:nvCxnSpPr>
        <p:spPr>
          <a:xfrm>
            <a:off x="1208851" y="223882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6" name="TextBox 65"/>
          <p:cNvSpPr txBox="1"/>
          <p:nvPr/>
        </p:nvSpPr>
        <p:spPr>
          <a:xfrm>
            <a:off x="1208851" y="2299841"/>
            <a:ext cx="366783"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Raise</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67" name="TextBox 66"/>
          <p:cNvSpPr txBox="1"/>
          <p:nvPr/>
        </p:nvSpPr>
        <p:spPr>
          <a:xfrm>
            <a:off x="3126551" y="2285592"/>
            <a:ext cx="199390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CEIR Admin  and Close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68" name="TextBox 67"/>
          <p:cNvSpPr txBox="1"/>
          <p:nvPr/>
        </p:nvSpPr>
        <p:spPr>
          <a:xfrm>
            <a:off x="5873433" y="2833318"/>
            <a:ext cx="872618"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Reply</a:t>
            </a:r>
            <a:r>
              <a:rPr kumimoji="0" lang="en-US" sz="1000" b="0" i="0" u="none" strike="noStrike" cap="none" spc="0" normalizeH="0" dirty="0">
                <a:ln>
                  <a:noFill/>
                </a:ln>
                <a:solidFill>
                  <a:srgbClr val="000000"/>
                </a:solidFill>
                <a:effectLst/>
                <a:uFillTx/>
                <a:latin typeface="+mn-lt"/>
                <a:ea typeface="+mn-ea"/>
                <a:cs typeface="+mn-cs"/>
                <a:sym typeface="Calibri"/>
              </a:rPr>
              <a:t> by CEIR Admin and close</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69" name="Straight Connector 68"/>
          <p:cNvCxnSpPr/>
          <p:nvPr/>
        </p:nvCxnSpPr>
        <p:spPr>
          <a:xfrm>
            <a:off x="7038151" y="1422696"/>
            <a:ext cx="0" cy="3143589"/>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1" name="Straight Arrow Connector 70"/>
          <p:cNvCxnSpPr/>
          <p:nvPr/>
        </p:nvCxnSpPr>
        <p:spPr>
          <a:xfrm flipV="1">
            <a:off x="2944630" y="2229409"/>
            <a:ext cx="2357560" cy="941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73" name="Straight Connector 72"/>
          <p:cNvCxnSpPr/>
          <p:nvPr/>
        </p:nvCxnSpPr>
        <p:spPr>
          <a:xfrm>
            <a:off x="1615251" y="1413320"/>
            <a:ext cx="0" cy="315296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74" name="Straight Connector 73"/>
          <p:cNvCxnSpPr/>
          <p:nvPr/>
        </p:nvCxnSpPr>
        <p:spPr>
          <a:xfrm>
            <a:off x="1608990" y="1416685"/>
            <a:ext cx="5429161" cy="6011"/>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75" name="Line Callout 1 74"/>
          <p:cNvSpPr/>
          <p:nvPr/>
        </p:nvSpPr>
        <p:spPr>
          <a:xfrm>
            <a:off x="8130351" y="2197301"/>
            <a:ext cx="1371600" cy="1200327"/>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Grievance</a:t>
            </a:r>
            <a:r>
              <a:rPr kumimoji="0" lang="en-US" sz="1800" b="0" i="0" u="none" strike="noStrike" cap="none" spc="0" normalizeH="0" dirty="0">
                <a:ln>
                  <a:noFill/>
                </a:ln>
                <a:solidFill>
                  <a:srgbClr val="000000"/>
                </a:solidFill>
                <a:effectLst/>
                <a:uFillTx/>
                <a:latin typeface="+mn-lt"/>
                <a:ea typeface="+mn-ea"/>
                <a:cs typeface="+mn-cs"/>
                <a:sym typeface="Calibri"/>
              </a:rPr>
              <a:t> </a:t>
            </a:r>
            <a:r>
              <a:rPr kumimoji="0" lang="en-US" sz="1800" b="0" i="0" u="none" strike="noStrike" cap="none" spc="0" normalizeH="0" baseline="0" dirty="0">
                <a:ln>
                  <a:noFill/>
                </a:ln>
                <a:solidFill>
                  <a:srgbClr val="000000"/>
                </a:solidFill>
                <a:effectLst/>
                <a:uFillTx/>
                <a:latin typeface="+mn-lt"/>
                <a:ea typeface="+mn-ea"/>
                <a:cs typeface="+mn-cs"/>
                <a:sym typeface="Calibri"/>
              </a:rPr>
              <a:t>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76" name="Straight Arrow Connector 75"/>
          <p:cNvCxnSpPr/>
          <p:nvPr/>
        </p:nvCxnSpPr>
        <p:spPr>
          <a:xfrm>
            <a:off x="2388175" y="2629120"/>
            <a:ext cx="0" cy="7685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80" name="TextBox 79"/>
          <p:cNvSpPr txBox="1"/>
          <p:nvPr/>
        </p:nvSpPr>
        <p:spPr>
          <a:xfrm>
            <a:off x="2412276" y="2824547"/>
            <a:ext cx="983029"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scene3d>
              <a:camera prst="orthographicFront"/>
              <a:lightRig rig="threePt" dir="t"/>
            </a:scene3d>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CEIR Admin </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81" name="Oval 80"/>
          <p:cNvSpPr/>
          <p:nvPr/>
        </p:nvSpPr>
        <p:spPr>
          <a:xfrm>
            <a:off x="1989391" y="3573010"/>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With</a:t>
            </a:r>
          </a:p>
          <a:p>
            <a:pPr marL="0" marR="0" indent="0" algn="ctr" defTabSz="914400" rtl="0" fontAlgn="auto" latinLnBrk="0" hangingPunct="0">
              <a:lnSpc>
                <a:spcPct val="100000"/>
              </a:lnSpc>
              <a:spcBef>
                <a:spcPts val="0"/>
              </a:spcBef>
              <a:spcAft>
                <a:spcPts val="0"/>
              </a:spcAft>
              <a:buClrTx/>
              <a:buSzTx/>
              <a:buFontTx/>
              <a:buNone/>
              <a:tabLst/>
            </a:pPr>
            <a:r>
              <a:rPr lang="en-US" sz="800" dirty="0">
                <a:solidFill>
                  <a:srgbClr val="000000"/>
                </a:solidFill>
              </a:rPr>
              <a:t>User</a:t>
            </a: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dirty="0">
                <a:ln>
                  <a:noFill/>
                </a:ln>
                <a:solidFill>
                  <a:srgbClr val="000000"/>
                </a:solidFill>
                <a:effectLst/>
                <a:uFillTx/>
                <a:latin typeface="+mn-lt"/>
                <a:ea typeface="+mn-ea"/>
                <a:cs typeface="+mn-cs"/>
                <a:sym typeface="Calibri"/>
              </a:rPr>
              <a:t> </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82" name="Straight Connector 81"/>
          <p:cNvCxnSpPr/>
          <p:nvPr/>
        </p:nvCxnSpPr>
        <p:spPr>
          <a:xfrm flipV="1">
            <a:off x="1608990" y="4540885"/>
            <a:ext cx="5429161" cy="2540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83" name="Straight Arrow Connector 82"/>
          <p:cNvCxnSpPr/>
          <p:nvPr/>
        </p:nvCxnSpPr>
        <p:spPr>
          <a:xfrm>
            <a:off x="3024951" y="3829609"/>
            <a:ext cx="1991148"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85" name="TextBox 84"/>
          <p:cNvSpPr txBox="1"/>
          <p:nvPr/>
        </p:nvSpPr>
        <p:spPr>
          <a:xfrm>
            <a:off x="3395305" y="3534192"/>
            <a:ext cx="12520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User</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90" name="Straight Arrow Connector 89"/>
          <p:cNvCxnSpPr/>
          <p:nvPr/>
        </p:nvCxnSpPr>
        <p:spPr>
          <a:xfrm flipH="1">
            <a:off x="2982730" y="3959898"/>
            <a:ext cx="2097299" cy="1779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91" name="TextBox 90"/>
          <p:cNvSpPr txBox="1"/>
          <p:nvPr/>
        </p:nvSpPr>
        <p:spPr>
          <a:xfrm>
            <a:off x="3395305" y="3955980"/>
            <a:ext cx="125203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Reply by CEIR Admin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92" name="Straight Arrow Connector 91"/>
          <p:cNvCxnSpPr/>
          <p:nvPr/>
        </p:nvCxnSpPr>
        <p:spPr>
          <a:xfrm flipH="1" flipV="1">
            <a:off x="5848033" y="2623750"/>
            <a:ext cx="25400" cy="69767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93" name="Straight Connector 92"/>
          <p:cNvCxnSpPr/>
          <p:nvPr/>
        </p:nvCxnSpPr>
        <p:spPr>
          <a:xfrm>
            <a:off x="4358451" y="1413320"/>
            <a:ext cx="0" cy="315296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94" name="Straight Arrow Connector 93"/>
          <p:cNvCxnSpPr/>
          <p:nvPr/>
        </p:nvCxnSpPr>
        <p:spPr>
          <a:xfrm flipV="1">
            <a:off x="4853751" y="170542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95" name="Straight Arrow Connector 94"/>
          <p:cNvCxnSpPr/>
          <p:nvPr/>
        </p:nvCxnSpPr>
        <p:spPr>
          <a:xfrm flipV="1">
            <a:off x="2059751" y="1680020"/>
            <a:ext cx="1460500"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96" name="TextBox 95"/>
          <p:cNvSpPr txBox="1"/>
          <p:nvPr/>
        </p:nvSpPr>
        <p:spPr>
          <a:xfrm>
            <a:off x="5377416" y="142110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a:t>
            </a:r>
            <a:r>
              <a:rPr kumimoji="0" lang="en-US" sz="1000" b="0" i="0" u="none" strike="noStrike" cap="none" spc="0" normalizeH="0" dirty="0">
                <a:ln>
                  <a:noFill/>
                </a:ln>
                <a:solidFill>
                  <a:srgbClr val="000000"/>
                </a:solidFill>
                <a:effectLst/>
                <a:uFillTx/>
                <a:latin typeface="+mn-lt"/>
                <a:ea typeface="+mn-ea"/>
                <a:cs typeface="+mn-cs"/>
                <a:sym typeface="Calibri"/>
              </a:rPr>
              <a:t> Admin</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97" name="TextBox 96"/>
          <p:cNvSpPr txBox="1"/>
          <p:nvPr/>
        </p:nvSpPr>
        <p:spPr>
          <a:xfrm>
            <a:off x="2265916" y="139128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A42EE31D-DD39-44AE-8B70-7A6FBAF2BBB1}"/>
              </a:ext>
            </a:extLst>
          </p:cNvPr>
          <p:cNvGraphicFramePr>
            <a:graphicFrameLocks noGrp="1"/>
          </p:cNvGraphicFramePr>
          <p:nvPr>
            <p:extLst>
              <p:ext uri="{D42A27DB-BD31-4B8C-83A1-F6EECF244321}">
                <p14:modId xmlns:p14="http://schemas.microsoft.com/office/powerpoint/2010/main" val="2486175512"/>
              </p:ext>
            </p:extLst>
          </p:nvPr>
        </p:nvGraphicFramePr>
        <p:xfrm>
          <a:off x="463638" y="1224882"/>
          <a:ext cx="10686961" cy="3372518"/>
        </p:xfrm>
        <a:graphic>
          <a:graphicData uri="http://schemas.openxmlformats.org/drawingml/2006/table">
            <a:tbl>
              <a:tblPr firstRow="1" firstCol="1" bandRow="1">
                <a:tableStyleId>{5940675A-B579-460E-94D1-54222C63F5DA}</a:tableStyleId>
              </a:tblPr>
              <a:tblGrid>
                <a:gridCol w="2985515">
                  <a:extLst>
                    <a:ext uri="{9D8B030D-6E8A-4147-A177-3AD203B41FA5}">
                      <a16:colId xmlns:a16="http://schemas.microsoft.com/office/drawing/2014/main" val="1641199551"/>
                    </a:ext>
                  </a:extLst>
                </a:gridCol>
                <a:gridCol w="7701446">
                  <a:extLst>
                    <a:ext uri="{9D8B030D-6E8A-4147-A177-3AD203B41FA5}">
                      <a16:colId xmlns:a16="http://schemas.microsoft.com/office/drawing/2014/main" val="1768289807"/>
                    </a:ext>
                  </a:extLst>
                </a:gridCol>
              </a:tblGrid>
              <a:tr h="368898">
                <a:tc>
                  <a:txBody>
                    <a:bodyPr/>
                    <a:lstStyle/>
                    <a:p>
                      <a:pPr>
                        <a:lnSpc>
                          <a:spcPct val="107000"/>
                        </a:lnSpc>
                        <a:spcAft>
                          <a:spcPts val="0"/>
                        </a:spcAft>
                        <a:tabLst>
                          <a:tab pos="981075" algn="l"/>
                        </a:tabLst>
                      </a:pPr>
                      <a:r>
                        <a:rPr lang="en-IN" sz="2000" b="1">
                          <a:effectLst/>
                          <a:latin typeface="Arial" panose="020B0604020202020204" pitchFamily="34" charset="0"/>
                          <a:cs typeface="Arial" panose="020B0604020202020204" pitchFamily="34" charset="0"/>
                        </a:rPr>
                        <a:t>Grievance State</a:t>
                      </a:r>
                      <a:endParaRPr lang="en-IN" sz="20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0070C0"/>
                    </a:solidFill>
                  </a:tcPr>
                </a:tc>
                <a:tc>
                  <a:txBody>
                    <a:bodyPr/>
                    <a:lstStyle/>
                    <a:p>
                      <a:pPr>
                        <a:lnSpc>
                          <a:spcPct val="107000"/>
                        </a:lnSpc>
                        <a:spcAft>
                          <a:spcPts val="0"/>
                        </a:spcAft>
                      </a:pPr>
                      <a:r>
                        <a:rPr lang="en-IN" sz="2000" b="1" dirty="0">
                          <a:effectLst/>
                          <a:latin typeface="Arial" panose="020B0604020202020204" pitchFamily="34" charset="0"/>
                          <a:cs typeface="Arial" panose="020B0604020202020204" pitchFamily="34" charset="0"/>
                        </a:rPr>
                        <a:t>Meaning</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0070C0"/>
                    </a:solidFill>
                  </a:tcPr>
                </a:tc>
                <a:extLst>
                  <a:ext uri="{0D108BD9-81ED-4DB2-BD59-A6C34878D82A}">
                    <a16:rowId xmlns:a16="http://schemas.microsoft.com/office/drawing/2014/main" val="1431522463"/>
                  </a:ext>
                </a:extLst>
              </a:tr>
              <a:tr h="750905">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New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User has raised a new grievance and is pending with CEIR admin to reply</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024480964"/>
                  </a:ext>
                </a:extLst>
              </a:tr>
              <a:tr h="750905">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Pending with User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CEIR Admin has replied and is pending with user to provide more information on same</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38853166"/>
                  </a:ext>
                </a:extLst>
              </a:tr>
              <a:tr h="750905">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Pending with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User has provided the information and is pending with CEIR admin to reply </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4406415"/>
                  </a:ext>
                </a:extLst>
              </a:tr>
              <a:tr h="750905">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Close</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The grievance is closed. It can be closed by system as well if user does not respond within given timelines</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06852377"/>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632869904"/>
              </p:ext>
            </p:extLst>
          </p:nvPr>
        </p:nvGraphicFramePr>
        <p:xfrm>
          <a:off x="466725" y="1263650"/>
          <a:ext cx="11015663" cy="3741738"/>
        </p:xfrm>
        <a:graphic>
          <a:graphicData uri="http://schemas.openxmlformats.org/presentationml/2006/ole">
            <mc:AlternateContent xmlns:mc="http://schemas.openxmlformats.org/markup-compatibility/2006">
              <mc:Choice xmlns:v="urn:schemas-microsoft-com:vml" Requires="v">
                <p:oleObj name="Document" r:id="rId2" imgW="6173702" imgH="2101976" progId="Word.Document.12">
                  <p:embed/>
                </p:oleObj>
              </mc:Choice>
              <mc:Fallback>
                <p:oleObj name="Document" r:id="rId2" imgW="6173702" imgH="2101976" progId="Word.Document.12">
                  <p:embed/>
                  <p:pic>
                    <p:nvPicPr>
                      <p:cNvPr id="0" name=""/>
                      <p:cNvPicPr/>
                      <p:nvPr/>
                    </p:nvPicPr>
                    <p:blipFill>
                      <a:blip r:embed="rId3"/>
                      <a:stretch>
                        <a:fillRect/>
                      </a:stretch>
                    </p:blipFill>
                    <p:spPr>
                      <a:xfrm>
                        <a:off x="466725" y="1263650"/>
                        <a:ext cx="11015663" cy="3741738"/>
                      </a:xfrm>
                      <a:prstGeom prst="rect">
                        <a:avLst/>
                      </a:prstGeom>
                    </p:spPr>
                  </p:pic>
                </p:oleObj>
              </mc:Fallback>
            </mc:AlternateContent>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39713F-844A-45AD-BF49-E9AD6B96012D}"/>
              </a:ext>
            </a:extLst>
          </p:cNvPr>
          <p:cNvPicPr>
            <a:picLocks noChangeAspect="1"/>
          </p:cNvPicPr>
          <p:nvPr/>
        </p:nvPicPr>
        <p:blipFill>
          <a:blip r:embed="rId2"/>
          <a:stretch>
            <a:fillRect/>
          </a:stretch>
        </p:blipFill>
        <p:spPr>
          <a:xfrm>
            <a:off x="866775" y="1487901"/>
            <a:ext cx="8910271" cy="4698586"/>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Grievance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7853748" y="459723"/>
            <a:ext cx="1531482" cy="908861"/>
          </a:xfrm>
          <a:prstGeom prst="wedgeEllipseCallout">
            <a:avLst>
              <a:gd name="adj1" fmla="val 57670"/>
              <a:gd name="adj2" fmla="val 6902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Grievance</a:t>
            </a:r>
          </a:p>
        </p:txBody>
      </p:sp>
      <p:sp>
        <p:nvSpPr>
          <p:cNvPr id="8" name="Oval Callout 7"/>
          <p:cNvSpPr/>
          <p:nvPr/>
        </p:nvSpPr>
        <p:spPr>
          <a:xfrm>
            <a:off x="4733292" y="1013886"/>
            <a:ext cx="1261108" cy="519348"/>
          </a:xfrm>
          <a:prstGeom prst="wedgeEllipseCallout">
            <a:avLst>
              <a:gd name="adj1" fmla="val -111803"/>
              <a:gd name="adj2" fmla="val 13586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6926748" y="2709853"/>
            <a:ext cx="1261108" cy="519348"/>
          </a:xfrm>
          <a:prstGeom prst="wedgeEllipseCallout">
            <a:avLst>
              <a:gd name="adj1" fmla="val -112036"/>
              <a:gd name="adj2" fmla="val -1800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3577681" y="5984887"/>
            <a:ext cx="1917769" cy="822302"/>
          </a:xfrm>
          <a:prstGeom prst="wedgeEllipseCallout">
            <a:avLst>
              <a:gd name="adj1" fmla="val -32453"/>
              <a:gd name="adj2" fmla="val -21241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600" dirty="0">
                <a:latin typeface="Arial" panose="020B0604020202020204" pitchFamily="34" charset="0"/>
                <a:cs typeface="Arial" panose="020B0604020202020204" pitchFamily="34" charset="0"/>
              </a:rPr>
              <a:t>View all grievances</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11" name="Oval Callout 10"/>
          <p:cNvSpPr/>
          <p:nvPr/>
        </p:nvSpPr>
        <p:spPr>
          <a:xfrm>
            <a:off x="10284991" y="4684118"/>
            <a:ext cx="1389240"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Action like View,</a:t>
            </a:r>
            <a:r>
              <a:rPr kumimoji="0" lang="en-US"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Reply</a:t>
            </a:r>
            <a:endParaRPr kumimoji="0" lang="en-US"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20695</TotalTime>
  <Words>1263</Words>
  <Application>Microsoft Office PowerPoint</Application>
  <PresentationFormat>Widescreen</PresentationFormat>
  <Paragraphs>257</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Arial</vt:lpstr>
      <vt:lpstr>Calibri</vt:lpstr>
      <vt:lpstr>Calibri Light</vt:lpstr>
      <vt:lpstr>Wingdings</vt:lpstr>
      <vt:lpstr>White Theme</vt:lpstr>
      <vt:lpstr>Document</vt:lpstr>
      <vt:lpstr>CEIR   Grievance Feature -Training Manual</vt:lpstr>
      <vt:lpstr>PowerPoint Presentation</vt:lpstr>
      <vt:lpstr>Grievance Overview</vt:lpstr>
      <vt:lpstr>Feature Impact</vt:lpstr>
      <vt:lpstr>Stakeholder Overview</vt:lpstr>
      <vt:lpstr>State Transition – Overview – Grievance</vt:lpstr>
      <vt:lpstr>State Transition - Overview</vt:lpstr>
      <vt:lpstr>UI – Overview - Feature</vt:lpstr>
      <vt:lpstr>View All Grievance</vt:lpstr>
      <vt:lpstr>Action List</vt:lpstr>
      <vt:lpstr>Actions Enabled/ Disabled for User</vt:lpstr>
      <vt:lpstr>CEIR Admin Portal</vt:lpstr>
      <vt:lpstr>Grievance Flow</vt:lpstr>
      <vt:lpstr>Email samples</vt:lpstr>
      <vt:lpstr>Raise Grievance by Registered User</vt:lpstr>
      <vt:lpstr>Reply Grievance</vt:lpstr>
      <vt:lpstr>Close Grievance</vt:lpstr>
      <vt:lpstr>Export Grievance</vt:lpstr>
      <vt:lpstr>Filter &amp; Sort Grievance</vt:lpstr>
      <vt:lpstr>Filter &amp; Sort Grievance ( CEIR Admin)</vt:lpstr>
      <vt:lpstr>Raise Grievance by un-Registered User</vt:lpstr>
      <vt:lpstr>Raise Grievance by un-Registered User</vt:lpstr>
      <vt:lpstr>Track Grievance by un-Registered User</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546</cp:revision>
  <dcterms:created xsi:type="dcterms:W3CDTF">2019-04-20T15:44:52Z</dcterms:created>
  <dcterms:modified xsi:type="dcterms:W3CDTF">2021-04-14T16:41:01Z</dcterms:modified>
</cp:coreProperties>
</file>