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4"/>
  </p:notesMasterIdLst>
  <p:sldIdLst>
    <p:sldId id="327" r:id="rId2"/>
    <p:sldId id="328" r:id="rId3"/>
    <p:sldId id="307" r:id="rId4"/>
    <p:sldId id="384" r:id="rId5"/>
    <p:sldId id="386" r:id="rId6"/>
    <p:sldId id="388" r:id="rId7"/>
    <p:sldId id="387" r:id="rId8"/>
    <p:sldId id="385" r:id="rId9"/>
    <p:sldId id="362" r:id="rId10"/>
    <p:sldId id="301" r:id="rId11"/>
    <p:sldId id="368" r:id="rId12"/>
    <p:sldId id="363" r:id="rId13"/>
    <p:sldId id="377" r:id="rId14"/>
    <p:sldId id="374" r:id="rId15"/>
    <p:sldId id="389" r:id="rId16"/>
    <p:sldId id="390" r:id="rId17"/>
    <p:sldId id="383" r:id="rId18"/>
    <p:sldId id="375" r:id="rId19"/>
    <p:sldId id="367" r:id="rId20"/>
    <p:sldId id="372" r:id="rId21"/>
    <p:sldId id="371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>
        <p:scale>
          <a:sx n="116" d="100"/>
          <a:sy n="116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23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23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Immigration Stakeholder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1844" y="503773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6587F-C7B4-4D4B-B2AD-FF14375B8A1C}"/>
              </a:ext>
            </a:extLst>
          </p:cNvPr>
          <p:cNvSpPr/>
          <p:nvPr/>
        </p:nvSpPr>
        <p:spPr>
          <a:xfrm>
            <a:off x="463638" y="1114281"/>
            <a:ext cx="10596841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Reporting Manager details to be shared along with employment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Immigration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8B869-5B90-497E-BE37-1F73A3EC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1" y="898064"/>
            <a:ext cx="10666582" cy="58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33F0B-61E1-45FA-933A-2B275C8E6F72}"/>
              </a:ext>
            </a:extLst>
          </p:cNvPr>
          <p:cNvSpPr/>
          <p:nvPr/>
        </p:nvSpPr>
        <p:spPr>
          <a:xfrm>
            <a:off x="403654" y="1114145"/>
            <a:ext cx="10387914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registered device request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Devices in transit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</a:t>
            </a:r>
          </a:p>
          <a:p>
            <a:pPr lvl="0">
              <a:lnSpc>
                <a:spcPct val="107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Immigration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45046-9E28-4F94-9E00-57688CBF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525079"/>
            <a:ext cx="10799805" cy="317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352131" y="392437"/>
            <a:ext cx="1761851" cy="735744"/>
          </a:xfrm>
          <a:prstGeom prst="wedgeEllipseCallout">
            <a:avLst>
              <a:gd name="adj1" fmla="val 72793"/>
              <a:gd name="adj2" fmla="val 11609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229E133-6134-404C-97C9-4A4EAE3E3532}"/>
              </a:ext>
            </a:extLst>
          </p:cNvPr>
          <p:cNvSpPr/>
          <p:nvPr/>
        </p:nvSpPr>
        <p:spPr>
          <a:xfrm>
            <a:off x="9540270" y="94260"/>
            <a:ext cx="941254" cy="1038698"/>
          </a:xfrm>
          <a:prstGeom prst="wedgeEllipseCallout">
            <a:avLst>
              <a:gd name="adj1" fmla="val 51442"/>
              <a:gd name="adj2" fmla="val 8954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DMC Home portal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577498" y="2196593"/>
            <a:ext cx="1389240" cy="908861"/>
          </a:xfrm>
          <a:prstGeom prst="wedgeEllipseCallout">
            <a:avLst>
              <a:gd name="adj1" fmla="val 51991"/>
              <a:gd name="adj2" fmla="val -1033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36577" y="191515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1569"/>
              <a:gd name="adj2" fmla="val -1618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12205" y="752669"/>
            <a:ext cx="1035005" cy="908861"/>
          </a:xfrm>
          <a:prstGeom prst="wedgeEllipseCallout">
            <a:avLst>
              <a:gd name="adj1" fmla="val 22969"/>
              <a:gd name="adj2" fmla="val 10913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721748" y="1001693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39869" y="4158410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43789"/>
              </p:ext>
            </p:extLst>
          </p:nvPr>
        </p:nvGraphicFramePr>
        <p:xfrm>
          <a:off x="571500" y="1338263"/>
          <a:ext cx="11255375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Document" r:id="rId3" imgW="6731000" imgH="2400300" progId="Word.Document.12">
                  <p:embed/>
                </p:oleObj>
              </mc:Choice>
              <mc:Fallback>
                <p:oleObj name="Document" r:id="rId3" imgW="6731000" imgH="2400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338263"/>
                        <a:ext cx="11255375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157AA-465C-4471-9600-020AAE90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2" y="1013886"/>
            <a:ext cx="779145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3F8C5-9203-44EC-AE79-5449E41D850F}"/>
              </a:ext>
            </a:extLst>
          </p:cNvPr>
          <p:cNvSpPr txBox="1"/>
          <p:nvPr/>
        </p:nvSpPr>
        <p:spPr>
          <a:xfrm>
            <a:off x="535459" y="125215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3A3BD-157A-434F-A597-8D4FD2F14EFC}"/>
              </a:ext>
            </a:extLst>
          </p:cNvPr>
          <p:cNvSpPr txBox="1"/>
          <p:nvPr/>
        </p:nvSpPr>
        <p:spPr>
          <a:xfrm>
            <a:off x="555477" y="258256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D1B70-FAD0-48A2-A22F-66DBF9FF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2" y="2582561"/>
            <a:ext cx="8330400" cy="39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2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238-55C4-4241-A9B8-1940FD0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FF2B-1293-4360-9EEF-156924C442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4136-2643-4BEA-94FC-11838A2E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9856-B51A-4947-A5A1-4383673FD927}"/>
              </a:ext>
            </a:extLst>
          </p:cNvPr>
          <p:cNvSpPr txBox="1"/>
          <p:nvPr/>
        </p:nvSpPr>
        <p:spPr>
          <a:xfrm>
            <a:off x="463639" y="1223318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A78F1-BFFA-444A-88E3-F1D197A3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4" y="1098837"/>
            <a:ext cx="7539998" cy="300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AD829-120A-42A6-AAA9-F5388D07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84" y="4266944"/>
            <a:ext cx="9823659" cy="2061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A29B25-A615-4E3B-8AD7-3D4379C8F945}"/>
              </a:ext>
            </a:extLst>
          </p:cNvPr>
          <p:cNvSpPr txBox="1"/>
          <p:nvPr/>
        </p:nvSpPr>
        <p:spPr>
          <a:xfrm>
            <a:off x="463639" y="4324864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4175709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15651"/>
              </p:ext>
            </p:extLst>
          </p:nvPr>
        </p:nvGraphicFramePr>
        <p:xfrm>
          <a:off x="587375" y="1163638"/>
          <a:ext cx="112553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6731000" imgH="2120900" progId="Word.Document.12">
                  <p:embed/>
                </p:oleObj>
              </mc:Choice>
              <mc:Fallback>
                <p:oleObj name="Document" r:id="rId3" imgW="67310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1163638"/>
                        <a:ext cx="11255375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02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A1378-7510-498A-B971-244C25B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9397666" cy="2127880"/>
          </a:xfrm>
          <a:prstGeom prst="rect">
            <a:avLst/>
          </a:prstGeom>
        </p:spPr>
      </p:pic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360932"/>
            <a:ext cx="1261108" cy="519348"/>
          </a:xfrm>
          <a:prstGeom prst="wedgeEllipseCallou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9834793" y="35302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40538"/>
              </p:ext>
            </p:extLst>
          </p:nvPr>
        </p:nvGraphicFramePr>
        <p:xfrm>
          <a:off x="595313" y="1520825"/>
          <a:ext cx="81407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Document" r:id="rId3" imgW="4762500" imgH="2032000" progId="Word.Document.12">
                  <p:embed/>
                </p:oleObj>
              </mc:Choice>
              <mc:Fallback>
                <p:oleObj name="Document" r:id="rId3" imgW="4762500" imgH="20320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3" y="1520825"/>
                        <a:ext cx="8140700" cy="34702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33" y="1839054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5" y="759391"/>
            <a:ext cx="6772817" cy="52660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6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Register Device 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is the international movement of people to a destination country of which they are not native or where they do not possess citiizenship. This movement can be related to work, leisure activites, sight seeing. Etc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A visa is a conditional authorization granted by a territory to a foreigner, allow them to enter, remain within or to that leave that territory. Visa typically include limits on the duration of the stay with the country they may enter. A visa most commonly take the from of a sticker endorsed in the application’s passport</a:t>
            </a:r>
          </a:p>
          <a:p>
            <a:pPr algn="just"/>
            <a:r>
              <a:rPr lang="en-IN" sz="2200" dirty="0"/>
              <a:t>Visa can be taken apriori before landing to foreign land or on arrival.</a:t>
            </a:r>
          </a:p>
          <a:p>
            <a:pPr algn="just"/>
            <a:r>
              <a:rPr lang="en-IN" sz="2200" dirty="0"/>
              <a:t>Visa can be of different type related to the purpose of the visit. Most common type are tourist visa, work permit visa, business visa, pilgrimage visa , student visa, spouse visa etc</a:t>
            </a:r>
          </a:p>
          <a:p>
            <a:pPr algn="just"/>
            <a:r>
              <a:rPr lang="en-IN" sz="2200" dirty="0"/>
              <a:t>For some country</a:t>
            </a:r>
            <a:r>
              <a:rPr lang="en-IN" sz="2200" dirty="0">
                <a:solidFill>
                  <a:srgbClr val="FF0000"/>
                </a:solidFill>
              </a:rPr>
              <a:t>, visa is not required </a:t>
            </a:r>
            <a:r>
              <a:rPr lang="en-IN" sz="2200" dirty="0"/>
              <a:t>due to bilateral treaty /agreement between two countries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Cambodian Immigration department (Government) is responsible for managing the visa and movement of people in the country.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62497" y="1402983"/>
            <a:ext cx="14767" cy="444523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1210894" y="3500072"/>
            <a:ext cx="9377041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94" y="1651344"/>
            <a:ext cx="783412" cy="78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816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4" y="4092821"/>
            <a:ext cx="783412" cy="783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216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49" y="1651344"/>
            <a:ext cx="783412" cy="7834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9771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49" y="4092821"/>
            <a:ext cx="783412" cy="7834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2171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677" y="161243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7677" y="427606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52267" y="210229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52267" y="1732963"/>
            <a:ext cx="18000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Leaving Cambodia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29505" y="487623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429505" y="4506903"/>
            <a:ext cx="15422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bac</a:t>
            </a:r>
            <a:r>
              <a:rPr lang="en-US" dirty="0"/>
              <a:t>k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9182" y="161076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9182" y="427439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13772" y="210062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848768" y="1718321"/>
            <a:ext cx="2053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to Cambodia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91010" y="487456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8091010" y="4505232"/>
            <a:ext cx="16383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Going bac</a:t>
            </a:r>
            <a:r>
              <a:rPr lang="en-US" dirty="0"/>
              <a:t>k from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820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User – Both Foreigner / Local Cambodian, can bring devices while entering 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may or may not have the visa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is travelling with a legal document  as Passport, while coming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interested in the foreigner interaction with Immigration at the time of entry.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foreigner has register the device using “Register Device” Feature available to end user, this flow will not be required.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508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department official may or may share the information with CEIR team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1193431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Register Device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1092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whitelist. - 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outside.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whitelist database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Tax Paid DB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 has to pay taxes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 beyond certain limit has to pay taxes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tax paid database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2912486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22943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9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7C549-4132-4FEB-8D05-03ED768A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45566"/>
              </p:ext>
            </p:extLst>
          </p:nvPr>
        </p:nvGraphicFramePr>
        <p:xfrm>
          <a:off x="525752" y="1167007"/>
          <a:ext cx="10241101" cy="15833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6342">
                  <a:extLst>
                    <a:ext uri="{9D8B030D-6E8A-4147-A177-3AD203B41FA5}">
                      <a16:colId xmlns:a16="http://schemas.microsoft.com/office/drawing/2014/main" val="277527418"/>
                    </a:ext>
                  </a:extLst>
                </a:gridCol>
                <a:gridCol w="8914759">
                  <a:extLst>
                    <a:ext uri="{9D8B030D-6E8A-4147-A177-3AD203B41FA5}">
                      <a16:colId xmlns:a16="http://schemas.microsoft.com/office/drawing/2014/main" val="1880909796"/>
                    </a:ext>
                  </a:extLst>
                </a:gridCol>
              </a:tblGrid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IN" sz="20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The Immigration official will also be responsible to register user visa details, the device registration will be done by Cambodia Entry point Device activation Team.</a:t>
                      </a:r>
                      <a:r>
                        <a:rPr lang="en-IN" sz="20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IN" sz="2000" dirty="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555060"/>
                  </a:ext>
                </a:extLst>
              </a:tr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 has to be in place for rejecting the device upload based on the Invalid TAC.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74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16602</TotalTime>
  <Words>931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White Theme</vt:lpstr>
      <vt:lpstr>Document</vt:lpstr>
      <vt:lpstr>CEIR   Immigration Stakeholder -Training Manual</vt:lpstr>
      <vt:lpstr>PowerPoint Presentation</vt:lpstr>
      <vt:lpstr>Immigration - Definition</vt:lpstr>
      <vt:lpstr>Immigration Role w.r.t. CEIR</vt:lpstr>
      <vt:lpstr>Immigration Role w.r.t. CEIR</vt:lpstr>
      <vt:lpstr>Assumptions</vt:lpstr>
      <vt:lpstr>Why Register Device is Required</vt:lpstr>
      <vt:lpstr>Immigration Agent – System Interface</vt:lpstr>
      <vt:lpstr>Assumptions</vt:lpstr>
      <vt:lpstr>Registration – Immigration</vt:lpstr>
      <vt:lpstr>Registration – Immigration (Form)</vt:lpstr>
      <vt:lpstr>Dashboard – Immigration</vt:lpstr>
      <vt:lpstr>Dashboard – Immigration</vt:lpstr>
      <vt:lpstr>Register Device</vt:lpstr>
      <vt:lpstr>Register Device</vt:lpstr>
      <vt:lpstr>Register Device (Contd..)</vt:lpstr>
      <vt:lpstr>Grievance </vt:lpstr>
      <vt:lpstr>Grievance 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453</cp:revision>
  <dcterms:created xsi:type="dcterms:W3CDTF">2019-04-20T15:44:52Z</dcterms:created>
  <dcterms:modified xsi:type="dcterms:W3CDTF">2020-04-23T07:18:26Z</dcterms:modified>
</cp:coreProperties>
</file>