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4"/>
  </p:notesMasterIdLst>
  <p:sldIdLst>
    <p:sldId id="327" r:id="rId2"/>
    <p:sldId id="328" r:id="rId3"/>
    <p:sldId id="307" r:id="rId4"/>
    <p:sldId id="384" r:id="rId5"/>
    <p:sldId id="386" r:id="rId6"/>
    <p:sldId id="388" r:id="rId7"/>
    <p:sldId id="387" r:id="rId8"/>
    <p:sldId id="385" r:id="rId9"/>
    <p:sldId id="362" r:id="rId10"/>
    <p:sldId id="301" r:id="rId11"/>
    <p:sldId id="368" r:id="rId12"/>
    <p:sldId id="363" r:id="rId13"/>
    <p:sldId id="377" r:id="rId14"/>
    <p:sldId id="374" r:id="rId15"/>
    <p:sldId id="389" r:id="rId16"/>
    <p:sldId id="390" r:id="rId17"/>
    <p:sldId id="383" r:id="rId18"/>
    <p:sldId id="375" r:id="rId19"/>
    <p:sldId id="391" r:id="rId20"/>
    <p:sldId id="372" r:id="rId21"/>
    <p:sldId id="371" r:id="rId22"/>
    <p:sldId id="28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26 May 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26 May 2021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Immigration Stakeholder 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1844" y="503773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Immigration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B6587F-C7B4-4D4B-B2AD-FF14375B8A1C}"/>
              </a:ext>
            </a:extLst>
          </p:cNvPr>
          <p:cNvSpPr/>
          <p:nvPr/>
        </p:nvSpPr>
        <p:spPr>
          <a:xfrm>
            <a:off x="463638" y="1114281"/>
            <a:ext cx="10596841" cy="849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Reporting Manager details to be shared along with employment details</a:t>
            </a: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Immigration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8B869-5B90-497E-BE37-1F73A3EC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1" y="898064"/>
            <a:ext cx="10666582" cy="58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Immigration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833F0B-61E1-45FA-933A-2B275C8E6F72}"/>
              </a:ext>
            </a:extLst>
          </p:cNvPr>
          <p:cNvSpPr/>
          <p:nvPr/>
        </p:nvSpPr>
        <p:spPr>
          <a:xfrm>
            <a:off x="403654" y="1114145"/>
            <a:ext cx="10387914" cy="216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registered device request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Devices in transit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Grievances raised</a:t>
            </a:r>
          </a:p>
          <a:p>
            <a:pPr lvl="0">
              <a:lnSpc>
                <a:spcPct val="107000"/>
              </a:lnSpc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Notifications on feature requests raised by the Immigration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F13218-96D4-41F4-BE9D-8E5565E1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128181"/>
            <a:ext cx="10383716" cy="4374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Immigration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7223654" y="272032"/>
            <a:ext cx="1761851" cy="735744"/>
          </a:xfrm>
          <a:prstGeom prst="wedgeEllipseCallout">
            <a:avLst>
              <a:gd name="adj1" fmla="val 72294"/>
              <a:gd name="adj2" fmla="val 9817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8726967" y="1976785"/>
            <a:ext cx="1389240" cy="908861"/>
          </a:xfrm>
          <a:prstGeom prst="wedgeEllipseCallout">
            <a:avLst>
              <a:gd name="adj1" fmla="val 40599"/>
              <a:gd name="adj2" fmla="val -10911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0946423" y="1651253"/>
            <a:ext cx="1063060" cy="908861"/>
          </a:xfrm>
          <a:prstGeom prst="wedgeEllipseCallout">
            <a:avLst>
              <a:gd name="adj1" fmla="val -64129"/>
              <a:gd name="adj2" fmla="val -7358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122746" y="4462908"/>
            <a:ext cx="1917069" cy="519348"/>
          </a:xfrm>
          <a:prstGeom prst="wedgeEllipseCallout">
            <a:avLst>
              <a:gd name="adj1" fmla="val 69456"/>
              <a:gd name="adj2" fmla="val -924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112205" y="752669"/>
            <a:ext cx="1035005" cy="908861"/>
          </a:xfrm>
          <a:prstGeom prst="wedgeEllipseCallout">
            <a:avLst>
              <a:gd name="adj1" fmla="val 22969"/>
              <a:gd name="adj2" fmla="val 10913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3694575" y="734478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4839869" y="3790538"/>
            <a:ext cx="2512262" cy="735744"/>
          </a:xfrm>
          <a:prstGeom prst="wedgeEllipseCallout">
            <a:avLst>
              <a:gd name="adj1" fmla="val -46111"/>
              <a:gd name="adj2" fmla="val -10944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6666821-0BEE-446D-B559-D5102D26D4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343789"/>
              </p:ext>
            </p:extLst>
          </p:nvPr>
        </p:nvGraphicFramePr>
        <p:xfrm>
          <a:off x="571500" y="1338263"/>
          <a:ext cx="11255375" cy="400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731000" imgH="2400300" progId="Word.Document.12">
                  <p:embed/>
                </p:oleObj>
              </mc:Choice>
              <mc:Fallback>
                <p:oleObj name="Document" r:id="rId2" imgW="6731000" imgH="24003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666821-0BEE-446D-B559-D5102D26D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500" y="1338263"/>
                        <a:ext cx="11255375" cy="400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3F8C5-9203-44EC-AE79-5449E41D850F}"/>
              </a:ext>
            </a:extLst>
          </p:cNvPr>
          <p:cNvSpPr txBox="1"/>
          <p:nvPr/>
        </p:nvSpPr>
        <p:spPr>
          <a:xfrm>
            <a:off x="535459" y="1252151"/>
            <a:ext cx="7908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3A3BD-157A-434F-A597-8D4FD2F14EFC}"/>
              </a:ext>
            </a:extLst>
          </p:cNvPr>
          <p:cNvSpPr txBox="1"/>
          <p:nvPr/>
        </p:nvSpPr>
        <p:spPr>
          <a:xfrm>
            <a:off x="555477" y="2582561"/>
            <a:ext cx="7908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2: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464FEE-2441-408B-B0E4-DABB94D7C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42" y="1051938"/>
            <a:ext cx="6302520" cy="14137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EA07DC-6F16-4964-997B-C655F310F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42" y="2572136"/>
            <a:ext cx="5966001" cy="41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25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7238-55C4-4241-A9B8-1940FD05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(Contd..)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1FF2B-1293-4360-9EEF-156924C442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34136-2643-4BEA-94FC-11838A2E8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B9856-B51A-4947-A5A1-4383673FD927}"/>
              </a:ext>
            </a:extLst>
          </p:cNvPr>
          <p:cNvSpPr txBox="1"/>
          <p:nvPr/>
        </p:nvSpPr>
        <p:spPr>
          <a:xfrm>
            <a:off x="463639" y="1223318"/>
            <a:ext cx="7908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3: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DAD829-120A-42A6-AAA9-F5388D07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29" y="4266945"/>
            <a:ext cx="9079907" cy="1905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A29B25-A615-4E3B-8AD7-3D4379C8F945}"/>
              </a:ext>
            </a:extLst>
          </p:cNvPr>
          <p:cNvSpPr txBox="1"/>
          <p:nvPr/>
        </p:nvSpPr>
        <p:spPr>
          <a:xfrm>
            <a:off x="463639" y="4324864"/>
            <a:ext cx="7908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4: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4C9812-01C0-415E-AC9E-BD1846265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29" y="1190779"/>
            <a:ext cx="7289556" cy="28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098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6666821-0BEE-446D-B559-D5102D26D4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915651"/>
              </p:ext>
            </p:extLst>
          </p:nvPr>
        </p:nvGraphicFramePr>
        <p:xfrm>
          <a:off x="587375" y="1163638"/>
          <a:ext cx="11255375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731000" imgH="2120900" progId="Word.Document.12">
                  <p:embed/>
                </p:oleObj>
              </mc:Choice>
              <mc:Fallback>
                <p:oleObj name="Document" r:id="rId2" imgW="6731000" imgH="2120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7375" y="1163638"/>
                        <a:ext cx="11255375" cy="354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0025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A1378-7510-498A-B971-244C25BC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916900"/>
            <a:ext cx="9397666" cy="2127880"/>
          </a:xfrm>
          <a:prstGeom prst="rect">
            <a:avLst/>
          </a:prstGeom>
        </p:spPr>
      </p:pic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0130812" y="1638916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903338" y="1360932"/>
            <a:ext cx="1261108" cy="519348"/>
          </a:xfrm>
          <a:prstGeom prst="wedgeEllipseCallou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9861305" y="2503238"/>
            <a:ext cx="1618489" cy="908861"/>
          </a:xfrm>
          <a:prstGeom prst="wedgeEllipseCallout">
            <a:avLst>
              <a:gd name="adj1" fmla="val -61115"/>
              <a:gd name="adj2" fmla="val 3315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9834793" y="3530269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6232DB-9591-4EF5-A7D9-A27ED86D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898" y="1350021"/>
            <a:ext cx="4339431" cy="3411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1150148"/>
          <a:ext cx="7361238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753826" imgH="2334688" progId="Word.Document.12">
                  <p:embed/>
                </p:oleObj>
              </mc:Choice>
              <mc:Fallback>
                <p:oleObj name="Document" r:id="rId3" imgW="4753826" imgH="2334688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9A69E68-114D-4F9E-8810-ECA018BC84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425" y="1150148"/>
                        <a:ext cx="7361238" cy="361156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3883209" y="1794721"/>
            <a:ext cx="3660591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438045" y="3633734"/>
            <a:ext cx="4448655" cy="2790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>
            <a:off x="4287044" y="3085206"/>
            <a:ext cx="3599656" cy="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>
            <a:off x="2121980" y="4114194"/>
            <a:ext cx="5867654" cy="2230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>
            <a:cxnSpLocks/>
          </p:cNvCxnSpPr>
          <p:nvPr/>
        </p:nvCxnSpPr>
        <p:spPr>
          <a:xfrm flipV="1">
            <a:off x="3096067" y="2572252"/>
            <a:ext cx="4790633" cy="12079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8E35AC-A9DE-437E-A073-E84B613CACCA}"/>
              </a:ext>
            </a:extLst>
          </p:cNvPr>
          <p:cNvCxnSpPr>
            <a:cxnSpLocks/>
          </p:cNvCxnSpPr>
          <p:nvPr/>
        </p:nvCxnSpPr>
        <p:spPr>
          <a:xfrm flipV="1">
            <a:off x="3447067" y="2016383"/>
            <a:ext cx="4932232" cy="29269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816788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5" y="759391"/>
            <a:ext cx="6772817" cy="526605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6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Register Device 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Immigration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92131"/>
            <a:ext cx="11276122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/>
              <a:t>Immigration is the international movement of people to a destination country of which they are not native or where they do not possess citiizenship. This movement can be related to work, leisure activites, sight seeing. Etc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A visa is a conditional authorization granted by a territory to a foreigner, allow them to enter, remain within or to that leave that territory. Visa typically include limits on the duration of the stay with the country they may enter. A visa most commonly take the from of a sticker endorsed in the application’s passport</a:t>
            </a:r>
          </a:p>
          <a:p>
            <a:pPr algn="just"/>
            <a:r>
              <a:rPr lang="en-IN" sz="2200" dirty="0"/>
              <a:t>Visa can be taken apriori before landing to foreign land or on arrival.</a:t>
            </a:r>
          </a:p>
          <a:p>
            <a:pPr algn="just"/>
            <a:r>
              <a:rPr lang="en-IN" sz="2200" dirty="0"/>
              <a:t>Visa can be of different type related to the purpose of the visit. Most common type are tourist visa, work permit visa, business visa, pilgrimage visa , student visa, spouse visa etc</a:t>
            </a:r>
          </a:p>
          <a:p>
            <a:pPr algn="just"/>
            <a:r>
              <a:rPr lang="en-IN" sz="2200" dirty="0"/>
              <a:t>For some country</a:t>
            </a:r>
            <a:r>
              <a:rPr lang="en-IN" sz="2200" dirty="0">
                <a:solidFill>
                  <a:srgbClr val="FF0000"/>
                </a:solidFill>
              </a:rPr>
              <a:t>, visa is not required </a:t>
            </a:r>
            <a:r>
              <a:rPr lang="en-IN" sz="2200" dirty="0"/>
              <a:t>due to bilateral treaty /agreement between two countries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Cambodian Immigration department (Government) is responsible for managing the visa and movement of people in the country.</a:t>
            </a: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Immigration Role w.r.t. CEIR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62497" y="1402983"/>
            <a:ext cx="14767" cy="4445239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 flipV="1">
            <a:off x="1210894" y="3500072"/>
            <a:ext cx="9377041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94" y="1651344"/>
            <a:ext cx="783412" cy="7834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8816" y="2571409"/>
            <a:ext cx="18606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Local Cambodian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94" y="4092821"/>
            <a:ext cx="783412" cy="7834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1216" y="5012886"/>
            <a:ext cx="18606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Local Cambodian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849" y="1651344"/>
            <a:ext cx="783412" cy="7834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39771" y="2571409"/>
            <a:ext cx="18606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Foreigner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249" y="4092821"/>
            <a:ext cx="783412" cy="7834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92171" y="5012886"/>
            <a:ext cx="18606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Foreigner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47677" y="1612439"/>
            <a:ext cx="1357505" cy="1200327"/>
          </a:xfrm>
          <a:prstGeom prst="rec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47677" y="4276069"/>
            <a:ext cx="1357505" cy="1200327"/>
          </a:xfrm>
          <a:prstGeom prst="rec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52267" y="2102293"/>
            <a:ext cx="141589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452267" y="1732963"/>
            <a:ext cx="18000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Leaving Cambodia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29505" y="4876233"/>
            <a:ext cx="141589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2429505" y="4506903"/>
            <a:ext cx="15422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Coming bac</a:t>
            </a:r>
            <a:r>
              <a:rPr lang="en-US" dirty="0"/>
              <a:t>k to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Cambodia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9182" y="1610768"/>
            <a:ext cx="1357505" cy="1200327"/>
          </a:xfrm>
          <a:prstGeom prst="rec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09182" y="4274398"/>
            <a:ext cx="1357505" cy="1200327"/>
          </a:xfrm>
          <a:prstGeom prst="rec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113772" y="2100622"/>
            <a:ext cx="141589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/>
          <p:cNvSpPr txBox="1"/>
          <p:nvPr/>
        </p:nvSpPr>
        <p:spPr>
          <a:xfrm>
            <a:off x="7848768" y="1718321"/>
            <a:ext cx="205373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Coming to Cambodia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91010" y="4874562"/>
            <a:ext cx="141589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/>
          <p:cNvSpPr txBox="1"/>
          <p:nvPr/>
        </p:nvSpPr>
        <p:spPr>
          <a:xfrm>
            <a:off x="8091010" y="4505232"/>
            <a:ext cx="16383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Going bac</a:t>
            </a:r>
            <a:r>
              <a:rPr lang="en-US" dirty="0"/>
              <a:t>k from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Cambodia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8203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Immigration Role w.r.t. CEIR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92131"/>
            <a:ext cx="112761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User – Both Foreigner / Local Cambodian, can bring devices while entering  to Cambodia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Foreigner may or may not have the visa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Foreigner is travelling with a legal document  as Passport, while coming to Cambodia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Only interested in the foreigner interaction with Immigration at the time of entry.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If foreigner has register the device using “Register Device” Feature available to end user, this flow will not be required. 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5508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92131"/>
            <a:ext cx="11276122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/>
              <a:t>Immigration department official may or may share the information with CEIR team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End user will anyway have all the informaiton available with them w.r.t. to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Device Brought to the country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Visa Details 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End user will update this infrormation using the End user featues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Register Device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Visa Update</a:t>
            </a:r>
          </a:p>
          <a:p>
            <a:pPr marL="457200" indent="-457200" algn="just">
              <a:buFont typeface="Arial"/>
              <a:buChar char="•"/>
            </a:pPr>
            <a:endParaRPr lang="en-IN" sz="2200" dirty="0"/>
          </a:p>
          <a:p>
            <a:pPr algn="just"/>
            <a:r>
              <a:rPr lang="en-IN" sz="2200" dirty="0"/>
              <a:t>To support end user (only foreigner) in case they are not able to upload the device information, a front end desk would be available at all exit points 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complete immigration formalties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collect luggage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 clear customs (green channel or red channel)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take taxi , buy SIM, etc. At this time, they will also register the devices  </a:t>
            </a:r>
          </a:p>
        </p:txBody>
      </p:sp>
    </p:spTree>
    <p:extLst>
      <p:ext uri="{BB962C8B-B14F-4D97-AF65-F5344CB8AC3E}">
        <p14:creationId xmlns:p14="http://schemas.microsoft.com/office/powerpoint/2010/main" val="11934317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Register Device is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92131"/>
            <a:ext cx="11276122" cy="10926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2200" dirty="0"/>
          </a:p>
          <a:p>
            <a:pPr algn="just"/>
            <a:r>
              <a:rPr lang="en-IN" sz="2200" dirty="0"/>
              <a:t>To build whitelist. - </a:t>
            </a:r>
          </a:p>
          <a:p>
            <a:pPr algn="just"/>
            <a:endParaRPr lang="en-IN" sz="2200" dirty="0"/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Cambodian user can bring devices from outside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can bring device from outside.</a:t>
            </a:r>
          </a:p>
          <a:p>
            <a:pPr marL="342900" indent="-342900" algn="just">
              <a:buFont typeface="Arial"/>
              <a:buChar char="•"/>
            </a:pPr>
            <a:endParaRPr lang="en-IN" sz="2200" dirty="0"/>
          </a:p>
          <a:p>
            <a:pPr algn="just"/>
            <a:r>
              <a:rPr lang="en-IN" sz="2200" dirty="0"/>
              <a:t>This is one source of building the whitelist database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To build Tax Paid DB</a:t>
            </a:r>
          </a:p>
          <a:p>
            <a:pPr algn="just"/>
            <a:endParaRPr lang="en-IN" sz="2200" dirty="0"/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Cambodian user can bring devices from outside has to pay taxes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can bring device from outside beyond certain limit has to pay taxes</a:t>
            </a:r>
          </a:p>
          <a:p>
            <a:pPr marL="342900" indent="-342900" algn="just">
              <a:buFont typeface="Arial"/>
              <a:buChar char="•"/>
            </a:pPr>
            <a:endParaRPr lang="en-IN" sz="2200" dirty="0"/>
          </a:p>
          <a:p>
            <a:pPr algn="just"/>
            <a:r>
              <a:rPr lang="en-IN" sz="2200" dirty="0"/>
              <a:t>This is one source of building the tax paid database</a:t>
            </a:r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End user will anyway have all the informaiton available with them w.r.t. to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Device Brought to the country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Visa Details 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End user will update this infrormation using the End user featues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Register Device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Visa Update</a:t>
            </a:r>
          </a:p>
          <a:p>
            <a:pPr marL="457200" indent="-457200" algn="just">
              <a:buFont typeface="Arial"/>
              <a:buChar char="•"/>
            </a:pPr>
            <a:endParaRPr lang="en-IN" sz="2200" dirty="0"/>
          </a:p>
          <a:p>
            <a:pPr algn="just"/>
            <a:r>
              <a:rPr lang="en-IN" sz="2200" dirty="0"/>
              <a:t>To support end user (only foreigner) in case they are not able to upload the device information, a front end desk would be available at all exit points 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complete immigration formalties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collect luggage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 clear customs (green channel or red channel)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take taxi , buy SIM, etc. At this time, they will also register the devices  </a:t>
            </a:r>
          </a:p>
        </p:txBody>
      </p:sp>
    </p:spTree>
    <p:extLst>
      <p:ext uri="{BB962C8B-B14F-4D97-AF65-F5344CB8AC3E}">
        <p14:creationId xmlns:p14="http://schemas.microsoft.com/office/powerpoint/2010/main" val="29124868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Immigration Agent –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322943"/>
              </p:ext>
            </p:extLst>
          </p:nvPr>
        </p:nvGraphicFramePr>
        <p:xfrm>
          <a:off x="1066800" y="1960436"/>
          <a:ext cx="9796472" cy="392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29300" imgH="2336800" progId="Word.Document.12">
                  <p:embed/>
                </p:oleObj>
              </mc:Choice>
              <mc:Fallback>
                <p:oleObj name="Document" r:id="rId2" imgW="5829300" imgH="233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1960436"/>
                        <a:ext cx="9796472" cy="3927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3940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17C549-4132-4FEB-8D05-03ED768A1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45566"/>
              </p:ext>
            </p:extLst>
          </p:nvPr>
        </p:nvGraphicFramePr>
        <p:xfrm>
          <a:off x="525752" y="1167007"/>
          <a:ext cx="10241101" cy="15833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26342">
                  <a:extLst>
                    <a:ext uri="{9D8B030D-6E8A-4147-A177-3AD203B41FA5}">
                      <a16:colId xmlns:a16="http://schemas.microsoft.com/office/drawing/2014/main" val="277527418"/>
                    </a:ext>
                  </a:extLst>
                </a:gridCol>
                <a:gridCol w="8914759">
                  <a:extLst>
                    <a:ext uri="{9D8B030D-6E8A-4147-A177-3AD203B41FA5}">
                      <a16:colId xmlns:a16="http://schemas.microsoft.com/office/drawing/2014/main" val="1880909796"/>
                    </a:ext>
                  </a:extLst>
                </a:gridCol>
              </a:tblGrid>
              <a:tr h="515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IN" sz="2000">
                        <a:effectLst/>
                        <a:latin typeface="Arial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Calibri"/>
                        </a:rPr>
                        <a:t>The Immigration official will also be responsible to register user visa details, the device registration will be done by Cambodia Entry point Device activation Team.</a:t>
                      </a:r>
                      <a:r>
                        <a:rPr lang="en-IN" sz="2000" dirty="0">
                          <a:effectLst/>
                          <a:latin typeface="Arial"/>
                          <a:cs typeface="Arial"/>
                        </a:rPr>
                        <a:t> </a:t>
                      </a:r>
                      <a:endParaRPr lang="en-IN" sz="2000" dirty="0">
                        <a:effectLst/>
                        <a:latin typeface="Arial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3555060"/>
                  </a:ext>
                </a:extLst>
              </a:tr>
              <a:tr h="515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Regulation has to be in place for rejecting the device upload based on the Invalid TAC.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2749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16649</TotalTime>
  <Words>928</Words>
  <Application>Microsoft Office PowerPoint</Application>
  <PresentationFormat>Widescreen</PresentationFormat>
  <Paragraphs>189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White Theme</vt:lpstr>
      <vt:lpstr>Document</vt:lpstr>
      <vt:lpstr>CEIR   Immigration Stakeholder -Training Manual</vt:lpstr>
      <vt:lpstr>PowerPoint Presentation</vt:lpstr>
      <vt:lpstr>Immigration - Definition</vt:lpstr>
      <vt:lpstr>Immigration Role w.r.t. CEIR</vt:lpstr>
      <vt:lpstr>Immigration Role w.r.t. CEIR</vt:lpstr>
      <vt:lpstr>Assumptions</vt:lpstr>
      <vt:lpstr>Why Register Device is Required</vt:lpstr>
      <vt:lpstr>Immigration Agent – System Interface</vt:lpstr>
      <vt:lpstr>Assumptions</vt:lpstr>
      <vt:lpstr>Registration – Immigration</vt:lpstr>
      <vt:lpstr>Registration – Immigration (Form)</vt:lpstr>
      <vt:lpstr>Dashboard – Immigration</vt:lpstr>
      <vt:lpstr>Dashboard – Immigration</vt:lpstr>
      <vt:lpstr>Register Device</vt:lpstr>
      <vt:lpstr>Register Device</vt:lpstr>
      <vt:lpstr>Register Device (Contd..)</vt:lpstr>
      <vt:lpstr>Grievance </vt:lpstr>
      <vt:lpstr>Grievance </vt:lpstr>
      <vt:lpstr>Profile Management 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457</cp:revision>
  <dcterms:created xsi:type="dcterms:W3CDTF">2019-04-20T15:44:52Z</dcterms:created>
  <dcterms:modified xsi:type="dcterms:W3CDTF">2021-05-26T15:33:13Z</dcterms:modified>
</cp:coreProperties>
</file>