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9" r:id="rId6"/>
    <p:sldId id="308" r:id="rId7"/>
    <p:sldId id="301" r:id="rId8"/>
    <p:sldId id="368" r:id="rId9"/>
    <p:sldId id="363" r:id="rId10"/>
    <p:sldId id="377" r:id="rId11"/>
    <p:sldId id="370" r:id="rId12"/>
    <p:sldId id="376" r:id="rId13"/>
    <p:sldId id="364" r:id="rId14"/>
    <p:sldId id="373" r:id="rId15"/>
    <p:sldId id="365" r:id="rId16"/>
    <p:sldId id="366" r:id="rId17"/>
    <p:sldId id="374"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5" autoAdjust="0"/>
    <p:restoredTop sz="86436"/>
  </p:normalViewPr>
  <p:slideViewPr>
    <p:cSldViewPr snapToGrid="0" snapToObjects="1">
      <p:cViewPr varScale="1">
        <p:scale>
          <a:sx n="103" d="100"/>
          <a:sy n="103" d="100"/>
        </p:scale>
        <p:origin x="111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16 November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16 November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Importer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19711A-D78C-4C13-B973-2ED3D626D43F}"/>
              </a:ext>
            </a:extLst>
          </p:cNvPr>
          <p:cNvPicPr>
            <a:picLocks noChangeAspect="1"/>
          </p:cNvPicPr>
          <p:nvPr/>
        </p:nvPicPr>
        <p:blipFill>
          <a:blip r:embed="rId2"/>
          <a:stretch>
            <a:fillRect/>
          </a:stretch>
        </p:blipFill>
        <p:spPr>
          <a:xfrm>
            <a:off x="335914" y="2042504"/>
            <a:ext cx="10494702" cy="4139911"/>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7892663" y="952451"/>
            <a:ext cx="1761851" cy="735744"/>
          </a:xfrm>
          <a:prstGeom prst="wedgeEllipseCallout">
            <a:avLst>
              <a:gd name="adj1" fmla="val 43804"/>
              <a:gd name="adj2" fmla="val 11021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129433" y="3022200"/>
            <a:ext cx="1389240" cy="908861"/>
          </a:xfrm>
          <a:prstGeom prst="wedgeEllipseCallout">
            <a:avLst>
              <a:gd name="adj1" fmla="val 18225"/>
              <a:gd name="adj2" fmla="val -13601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0861108" y="2455503"/>
            <a:ext cx="1063060" cy="908861"/>
          </a:xfrm>
          <a:prstGeom prst="wedgeEllipseCallout">
            <a:avLst>
              <a:gd name="adj1" fmla="val -64129"/>
              <a:gd name="adj2" fmla="val -7358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22746" y="4462908"/>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794106" y="1233764"/>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22746" y="1140402"/>
            <a:ext cx="1035005" cy="908861"/>
          </a:xfrm>
          <a:prstGeom prst="wedgeEllipseCallout">
            <a:avLst>
              <a:gd name="adj1" fmla="val 28540"/>
              <a:gd name="adj2" fmla="val 15626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572683" y="1233301"/>
            <a:ext cx="1568161" cy="519348"/>
          </a:xfrm>
          <a:prstGeom prst="wedgeEllipseCallout">
            <a:avLst>
              <a:gd name="adj1" fmla="val -32902"/>
              <a:gd name="adj2" fmla="val 25823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839869" y="4158410"/>
            <a:ext cx="2512262" cy="735744"/>
          </a:xfrm>
          <a:prstGeom prst="wedgeEllipseCallout">
            <a:avLst>
              <a:gd name="adj1" fmla="val -49924"/>
              <a:gd name="adj2" fmla="val -9287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Approved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013BC14C-12CA-4038-84E6-EC26A8DFF1D8}"/>
              </a:ext>
            </a:extLst>
          </p:cNvPr>
          <p:cNvSpPr/>
          <p:nvPr/>
        </p:nvSpPr>
        <p:spPr>
          <a:xfrm>
            <a:off x="463639" y="1179349"/>
            <a:ext cx="11118760" cy="3704604"/>
          </a:xfrm>
          <a:prstGeom prst="rect">
            <a:avLst/>
          </a:prstGeom>
        </p:spPr>
        <p:txBody>
          <a:bodyPr wrap="square">
            <a:spAutoFit/>
          </a:bodyPr>
          <a:lstStyle/>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Whenever Importer wish to purchase new devices from his supplier, Importer should have valid TAC certificate from the TRC (Telecommunication Regulator of Cambodia).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This TAC certificate related information has to be uploaded in the CEIR system before registering the consignments which have the new TAC associated with them.</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In case, an Importer fails to upload the TAC information before raising the consignment, CEIR system gives an option to upload the TAC information before the consignment reaches the CUSTOM.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Once the consignment is at CUSTOMs and CEIR system does not find the TAC information, the consignments will be rejected by the CUSTOMs.</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rPr>
              <a:t>For special cases, Importers can produce the TAC information to the CUSTOMs at the time of clearance of consignment. But that TAC certificate related information has to be uploaded in the CEIR system for future references. </a:t>
            </a:r>
            <a:endParaRPr lang="en-IN" dirty="0"/>
          </a:p>
        </p:txBody>
      </p:sp>
    </p:spTree>
    <p:extLst>
      <p:ext uri="{BB962C8B-B14F-4D97-AF65-F5344CB8AC3E}">
        <p14:creationId xmlns:p14="http://schemas.microsoft.com/office/powerpoint/2010/main" val="32454328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93510-5860-46B6-9968-A6C344817E8F}"/>
              </a:ext>
            </a:extLst>
          </p:cNvPr>
          <p:cNvPicPr>
            <a:picLocks noChangeAspect="1"/>
          </p:cNvPicPr>
          <p:nvPr/>
        </p:nvPicPr>
        <p:blipFill>
          <a:blip r:embed="rId2"/>
          <a:stretch>
            <a:fillRect/>
          </a:stretch>
        </p:blipFill>
        <p:spPr>
          <a:xfrm>
            <a:off x="350427" y="2053002"/>
            <a:ext cx="9901646" cy="199817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Oval Callout 7">
            <a:extLst>
              <a:ext uri="{FF2B5EF4-FFF2-40B4-BE49-F238E27FC236}">
                <a16:creationId xmlns:a16="http://schemas.microsoft.com/office/drawing/2014/main" id="{D8870CE6-B2A6-4014-88FF-523085D41081}"/>
              </a:ext>
            </a:extLst>
          </p:cNvPr>
          <p:cNvSpPr/>
          <p:nvPr/>
        </p:nvSpPr>
        <p:spPr>
          <a:xfrm>
            <a:off x="5363846" y="1512072"/>
            <a:ext cx="1261108" cy="519348"/>
          </a:xfrm>
          <a:prstGeom prst="wedgeEllipseCallout">
            <a:avLst>
              <a:gd name="adj1" fmla="val -108950"/>
              <a:gd name="adj2" fmla="val 12852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7">
            <a:extLst>
              <a:ext uri="{FF2B5EF4-FFF2-40B4-BE49-F238E27FC236}">
                <a16:creationId xmlns:a16="http://schemas.microsoft.com/office/drawing/2014/main" id="{86820BFD-2B61-45E3-8C44-14BE311987AA}"/>
              </a:ext>
            </a:extLst>
          </p:cNvPr>
          <p:cNvSpPr/>
          <p:nvPr/>
        </p:nvSpPr>
        <p:spPr>
          <a:xfrm>
            <a:off x="10663060" y="2286242"/>
            <a:ext cx="1261108" cy="519348"/>
          </a:xfrm>
          <a:prstGeom prst="wedgeEllipseCallout">
            <a:avLst>
              <a:gd name="adj1" fmla="val -96476"/>
              <a:gd name="adj2" fmla="val 28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7">
            <a:extLst>
              <a:ext uri="{FF2B5EF4-FFF2-40B4-BE49-F238E27FC236}">
                <a16:creationId xmlns:a16="http://schemas.microsoft.com/office/drawing/2014/main" id="{D402C79E-6D19-4A6E-8F69-6F3822AD4B3A}"/>
              </a:ext>
            </a:extLst>
          </p:cNvPr>
          <p:cNvSpPr/>
          <p:nvPr/>
        </p:nvSpPr>
        <p:spPr>
          <a:xfrm>
            <a:off x="9964670" y="910406"/>
            <a:ext cx="2026427" cy="908861"/>
          </a:xfrm>
          <a:prstGeom prst="wedgeEllipseCallout">
            <a:avLst>
              <a:gd name="adj1" fmla="val -54283"/>
              <a:gd name="adj2" fmla="val 8164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Request Type Approval</a:t>
            </a:r>
          </a:p>
        </p:txBody>
      </p:sp>
      <p:sp>
        <p:nvSpPr>
          <p:cNvPr id="12" name="Oval Callout 7">
            <a:extLst>
              <a:ext uri="{FF2B5EF4-FFF2-40B4-BE49-F238E27FC236}">
                <a16:creationId xmlns:a16="http://schemas.microsoft.com/office/drawing/2014/main" id="{25E3AC19-6CF8-4F1D-AF2D-C0F1CBC6D344}"/>
              </a:ext>
            </a:extLst>
          </p:cNvPr>
          <p:cNvSpPr/>
          <p:nvPr/>
        </p:nvSpPr>
        <p:spPr>
          <a:xfrm>
            <a:off x="9905794" y="3868960"/>
            <a:ext cx="1685427" cy="1298374"/>
          </a:xfrm>
          <a:prstGeom prst="wedgeEllipseCallout">
            <a:avLst>
              <a:gd name="adj1" fmla="val -94036"/>
              <a:gd name="adj2" fmla="val -6881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 Edit &amp; Delete</a:t>
            </a:r>
          </a:p>
        </p:txBody>
      </p:sp>
      <p:sp>
        <p:nvSpPr>
          <p:cNvPr id="13" name="Oval Callout 7">
            <a:extLst>
              <a:ext uri="{FF2B5EF4-FFF2-40B4-BE49-F238E27FC236}">
                <a16:creationId xmlns:a16="http://schemas.microsoft.com/office/drawing/2014/main" id="{D79E7952-E80A-491D-98BB-4DD44AEA5FF8}"/>
              </a:ext>
            </a:extLst>
          </p:cNvPr>
          <p:cNvSpPr/>
          <p:nvPr/>
        </p:nvSpPr>
        <p:spPr>
          <a:xfrm>
            <a:off x="4733292" y="4549408"/>
            <a:ext cx="1771017" cy="908861"/>
          </a:xfrm>
          <a:prstGeom prst="wedgeEllipseCallout">
            <a:avLst>
              <a:gd name="adj1" fmla="val 26966"/>
              <a:gd name="adj2" fmla="val -15077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View All requests</a:t>
            </a:r>
          </a:p>
        </p:txBody>
      </p:sp>
    </p:spTree>
    <p:extLst>
      <p:ext uri="{BB962C8B-B14F-4D97-AF65-F5344CB8AC3E}">
        <p14:creationId xmlns:p14="http://schemas.microsoft.com/office/powerpoint/2010/main" val="4003728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FB57961C-B9D7-4F78-96B3-14D1C66DE728}"/>
              </a:ext>
            </a:extLst>
          </p:cNvPr>
          <p:cNvSpPr/>
          <p:nvPr/>
        </p:nvSpPr>
        <p:spPr>
          <a:xfrm>
            <a:off x="463639" y="1227511"/>
            <a:ext cx="11005550" cy="5038687"/>
          </a:xfrm>
          <a:prstGeom prst="rect">
            <a:avLst/>
          </a:prstGeom>
        </p:spPr>
        <p:txBody>
          <a:bodyPr wrap="square">
            <a:spAutoFit/>
          </a:bodyPr>
          <a:lstStyle/>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Importers purchase consignments from suppliers.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After a consignment is ordered, the importer must register the consignment in the CEIR system.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TAX has to be paid for the consignment before it is sold to Distributor/ Retailer/ End-user.</a:t>
            </a:r>
            <a:r>
              <a:rPr lang="en-IN" sz="1200" dirty="0">
                <a:latin typeface="Arial" panose="020B0604020202020204" pitchFamily="34" charset="0"/>
                <a:ea typeface="Calibri" panose="020F0502020204030204" pitchFamily="34" charset="0"/>
                <a:cs typeface="Times New Roman" panose="02020603050405020304" pitchFamily="18" charset="0"/>
              </a:rPr>
              <a:t>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Importer must furnish the following details for registering a consignment</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Supplier/Manufacturer Name and ID</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Consignment number</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Expected dispatch and arrival date</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Device Origin Country</a:t>
            </a: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IMEI and Device Quantity</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Quantity and Total Price of the consignment based on which the TAX is calculated</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Expected arrival port </a:t>
            </a: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Port Address</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Arial" panose="020B0604020202020204" pitchFamily="34" charset="0"/>
                <a:ea typeface="Calibri" panose="020F0502020204030204" pitchFamily="34" charset="0"/>
                <a:cs typeface="Times New Roman" panose="02020603050405020304" pitchFamily="18" charset="0"/>
              </a:rPr>
              <a:t>Bulk devices information file. This file has to be in CSV format.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Importer can also download the format which is accepted by the CEIR system from the Register Consignment form.  </a:t>
            </a:r>
            <a:endParaRPr lang="en-IN" dirty="0">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49627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9B63C-2A95-4CA6-B2A6-19FF9FDFC9FE}"/>
              </a:ext>
            </a:extLst>
          </p:cNvPr>
          <p:cNvPicPr>
            <a:picLocks noChangeAspect="1"/>
          </p:cNvPicPr>
          <p:nvPr/>
        </p:nvPicPr>
        <p:blipFill>
          <a:blip r:embed="rId2"/>
          <a:stretch>
            <a:fillRect/>
          </a:stretch>
        </p:blipFill>
        <p:spPr>
          <a:xfrm>
            <a:off x="380846" y="1916762"/>
            <a:ext cx="10169200" cy="302756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14</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2" name="Oval Callout 5">
            <a:extLst>
              <a:ext uri="{FF2B5EF4-FFF2-40B4-BE49-F238E27FC236}">
                <a16:creationId xmlns:a16="http://schemas.microsoft.com/office/drawing/2014/main" id="{CE509322-159C-4071-8FD4-CE00F22DB370}"/>
              </a:ext>
            </a:extLst>
          </p:cNvPr>
          <p:cNvSpPr/>
          <p:nvPr/>
        </p:nvSpPr>
        <p:spPr>
          <a:xfrm>
            <a:off x="8375652" y="1111036"/>
            <a:ext cx="1261108" cy="519348"/>
          </a:xfrm>
          <a:prstGeom prst="wedgeEllipseCallout">
            <a:avLst>
              <a:gd name="adj1" fmla="val 48912"/>
              <a:gd name="adj2" fmla="val 12118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a:t>
            </a:r>
          </a:p>
        </p:txBody>
      </p:sp>
      <p:sp>
        <p:nvSpPr>
          <p:cNvPr id="13" name="Oval Callout 7">
            <a:extLst>
              <a:ext uri="{FF2B5EF4-FFF2-40B4-BE49-F238E27FC236}">
                <a16:creationId xmlns:a16="http://schemas.microsoft.com/office/drawing/2014/main" id="{58EDDD8F-1BE7-4240-8283-EA616D515AF5}"/>
              </a:ext>
            </a:extLst>
          </p:cNvPr>
          <p:cNvSpPr/>
          <p:nvPr/>
        </p:nvSpPr>
        <p:spPr>
          <a:xfrm>
            <a:off x="4286252" y="1483249"/>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10930187" y="1158013"/>
            <a:ext cx="1261108" cy="519348"/>
          </a:xfrm>
          <a:prstGeom prst="wedgeEllipseCallout">
            <a:avLst>
              <a:gd name="adj1" fmla="val -92448"/>
              <a:gd name="adj2" fmla="val 19287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7538696" y="5113983"/>
            <a:ext cx="1882918" cy="908861"/>
          </a:xfrm>
          <a:prstGeom prst="wedgeEllipseCallout">
            <a:avLst>
              <a:gd name="adj1" fmla="val -87940"/>
              <a:gd name="adj2" fmla="val -11344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10780679" y="4464796"/>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4108097749"/>
              </p:ext>
            </p:extLst>
          </p:nvPr>
        </p:nvGraphicFramePr>
        <p:xfrm>
          <a:off x="461963" y="1122363"/>
          <a:ext cx="10347325" cy="5287962"/>
        </p:xfrm>
        <a:graphic>
          <a:graphicData uri="http://schemas.openxmlformats.org/presentationml/2006/ole">
            <mc:AlternateContent xmlns:mc="http://schemas.openxmlformats.org/markup-compatibility/2006">
              <mc:Choice xmlns:v="urn:schemas-microsoft-com:vml" Requires="v">
                <p:oleObj spid="_x0000_s33868" name="Document" r:id="rId3" imgW="6120857" imgH="3130697" progId="Word.Document.12">
                  <p:embed/>
                </p:oleObj>
              </mc:Choice>
              <mc:Fallback>
                <p:oleObj name="Document" r:id="rId3" imgW="6120857" imgH="3130697"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1963" y="1122363"/>
                        <a:ext cx="10347325" cy="5287962"/>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25F18F-60D8-40BA-8A54-D17CECEA648A}"/>
              </a:ext>
            </a:extLst>
          </p:cNvPr>
          <p:cNvPicPr>
            <a:picLocks noChangeAspect="1"/>
          </p:cNvPicPr>
          <p:nvPr/>
        </p:nvPicPr>
        <p:blipFill>
          <a:blip r:embed="rId2"/>
          <a:stretch>
            <a:fillRect/>
          </a:stretch>
        </p:blipFill>
        <p:spPr>
          <a:xfrm>
            <a:off x="334143" y="2095646"/>
            <a:ext cx="10213375" cy="1776772"/>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402011" y="1626888"/>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252303" y="1367214"/>
            <a:ext cx="1261108" cy="519348"/>
          </a:xfrm>
          <a:prstGeom prst="wedgeEllipseCallout">
            <a:avLst>
              <a:gd name="adj1" fmla="val -45002"/>
              <a:gd name="adj2" fmla="val 9436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7804804" y="1440192"/>
            <a:ext cx="1152725" cy="519348"/>
          </a:xfrm>
          <a:prstGeom prst="wedgeEllipseCallout">
            <a:avLst>
              <a:gd name="adj1" fmla="val 6130"/>
              <a:gd name="adj2" fmla="val 15598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5879724" y="3631655"/>
            <a:ext cx="1348594" cy="908861"/>
          </a:xfrm>
          <a:prstGeom prst="wedgeEllipseCallout">
            <a:avLst>
              <a:gd name="adj1" fmla="val -37222"/>
              <a:gd name="adj2" fmla="val -6745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759982" y="3429000"/>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898442249"/>
              </p:ext>
            </p:extLst>
          </p:nvPr>
        </p:nvGraphicFramePr>
        <p:xfrm>
          <a:off x="588963" y="1287162"/>
          <a:ext cx="11252200" cy="3230563"/>
        </p:xfrm>
        <a:graphic>
          <a:graphicData uri="http://schemas.openxmlformats.org/presentationml/2006/ole">
            <mc:AlternateContent xmlns:mc="http://schemas.openxmlformats.org/markup-compatibility/2006">
              <mc:Choice xmlns:v="urn:schemas-microsoft-com:vml" Requires="v">
                <p:oleObj spid="_x0000_s37936" name="Document" r:id="rId3" imgW="6729274" imgH="1933718" progId="Word.Document.12">
                  <p:embed/>
                </p:oleObj>
              </mc:Choice>
              <mc:Fallback>
                <p:oleObj name="Document" r:id="rId3" imgW="6729274" imgH="1933718"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588963" y="1287162"/>
                        <a:ext cx="11252200" cy="3230563"/>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1B8092-5D0C-4D23-B628-FAE02089D55D}"/>
              </a:ext>
            </a:extLst>
          </p:cNvPr>
          <p:cNvPicPr>
            <a:picLocks noChangeAspect="1"/>
          </p:cNvPicPr>
          <p:nvPr/>
        </p:nvPicPr>
        <p:blipFill>
          <a:blip r:embed="rId2"/>
          <a:stretch>
            <a:fillRect/>
          </a:stretch>
        </p:blipFill>
        <p:spPr>
          <a:xfrm>
            <a:off x="382318" y="1880280"/>
            <a:ext cx="9960178" cy="1958496"/>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10700531" y="1623203"/>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8870390" y="1158896"/>
            <a:ext cx="1261108" cy="519348"/>
          </a:xfrm>
          <a:prstGeom prst="wedgeEllipseCallout">
            <a:avLst>
              <a:gd name="adj1" fmla="val 19219"/>
              <a:gd name="adj2" fmla="val 9268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5286755" y="3838776"/>
            <a:ext cx="1618489" cy="908861"/>
          </a:xfrm>
          <a:prstGeom prst="wedgeEllipseCallout">
            <a:avLst>
              <a:gd name="adj1" fmla="val -65958"/>
              <a:gd name="adj2" fmla="val -10099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10416886" y="3199343"/>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3289783205"/>
              </p:ext>
            </p:extLst>
          </p:nvPr>
        </p:nvGraphicFramePr>
        <p:xfrm>
          <a:off x="596124" y="1262844"/>
          <a:ext cx="8137525" cy="3989387"/>
        </p:xfrm>
        <a:graphic>
          <a:graphicData uri="http://schemas.openxmlformats.org/presentationml/2006/ole">
            <mc:AlternateContent xmlns:mc="http://schemas.openxmlformats.org/markup-compatibility/2006">
              <mc:Choice xmlns:v="urn:schemas-microsoft-com:vml" Requires="v">
                <p:oleObj spid="_x0000_s29773" name="Document" r:id="rId3" imgW="4760798" imgH="2334495" progId="Word.Document.12">
                  <p:embed/>
                </p:oleObj>
              </mc:Choice>
              <mc:Fallback>
                <p:oleObj name="Document" r:id="rId3" imgW="4760798" imgH="2334495"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4"/>
                      <a:stretch>
                        <a:fillRect/>
                      </a:stretch>
                    </p:blipFill>
                    <p:spPr>
                      <a:xfrm>
                        <a:off x="596124" y="1262844"/>
                        <a:ext cx="8137525" cy="3989387"/>
                      </a:xfrm>
                      <a:prstGeom prst="rect">
                        <a:avLst/>
                      </a:prstGeom>
                      <a:ln>
                        <a:solidFill>
                          <a:schemeClr val="bg1"/>
                        </a:solidFill>
                      </a:ln>
                    </p:spPr>
                  </p:pic>
                </p:oleObj>
              </mc:Fallback>
            </mc:AlternateContent>
          </a:graphicData>
        </a:graphic>
      </p:graphicFrame>
      <p:pic>
        <p:nvPicPr>
          <p:cNvPr id="3" name="Picture 2">
            <a:extLst>
              <a:ext uri="{FF2B5EF4-FFF2-40B4-BE49-F238E27FC236}">
                <a16:creationId xmlns:a16="http://schemas.microsoft.com/office/drawing/2014/main" id="{84CEB7DA-1761-4620-8D5D-5EC5641CAC81}"/>
              </a:ext>
            </a:extLst>
          </p:cNvPr>
          <p:cNvPicPr>
            <a:picLocks noChangeAspect="1"/>
          </p:cNvPicPr>
          <p:nvPr/>
        </p:nvPicPr>
        <p:blipFill>
          <a:blip r:embed="rId5"/>
          <a:stretch>
            <a:fillRect/>
          </a:stretch>
        </p:blipFill>
        <p:spPr>
          <a:xfrm>
            <a:off x="7184102" y="1715787"/>
            <a:ext cx="3900539" cy="2768901"/>
          </a:xfrm>
          <a:prstGeom prst="rect">
            <a:avLst/>
          </a:prstGeom>
        </p:spPr>
      </p:pic>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4288630" y="1968843"/>
            <a:ext cx="3220330"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Oval 9">
            <a:extLst>
              <a:ext uri="{FF2B5EF4-FFF2-40B4-BE49-F238E27FC236}">
                <a16:creationId xmlns:a16="http://schemas.microsoft.com/office/drawing/2014/main" id="{FCD30811-8B05-4C14-B1F7-183E5563770B}"/>
              </a:ext>
            </a:extLst>
          </p:cNvPr>
          <p:cNvSpPr/>
          <p:nvPr/>
        </p:nvSpPr>
        <p:spPr>
          <a:xfrm>
            <a:off x="7508960" y="1744447"/>
            <a:ext cx="420130" cy="500191"/>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585172" y="3000632"/>
            <a:ext cx="5090005" cy="403247"/>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flipV="1">
            <a:off x="4581053" y="3454121"/>
            <a:ext cx="4094124" cy="38793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flipV="1">
            <a:off x="2145671" y="3967392"/>
            <a:ext cx="6617329" cy="394544"/>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350B636C-B01E-4A45-B580-CA2CC5ACBB23}"/>
              </a:ext>
            </a:extLst>
          </p:cNvPr>
          <p:cNvCxnSpPr>
            <a:cxnSpLocks/>
          </p:cNvCxnSpPr>
          <p:nvPr/>
        </p:nvCxnSpPr>
        <p:spPr>
          <a:xfrm flipV="1">
            <a:off x="3521798" y="2193240"/>
            <a:ext cx="4997513" cy="22854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p:nvPr/>
        </p:nvCxnSpPr>
        <p:spPr>
          <a:xfrm flipV="1">
            <a:off x="3123446" y="2575511"/>
            <a:ext cx="5551731" cy="37102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894298"/>
            <a:ext cx="6929080" cy="5369198"/>
          </a:xfrm>
        </p:spPr>
        <p:txBody>
          <a:bodyPr>
            <a:normAutofit fontScale="92500" lnSpcReduction="10000"/>
          </a:bodyPr>
          <a:lstStyle/>
          <a:p>
            <a:pPr marL="285750" indent="-285750">
              <a:buFont typeface="Wingdings" panose="05000000000000000000" pitchFamily="2" charset="2"/>
              <a:buChar char="§"/>
            </a:pPr>
            <a:r>
              <a:rPr lang="en-US" sz="2800" b="1" dirty="0">
                <a:effectLst/>
              </a:rPr>
              <a:t>Agenda</a:t>
            </a:r>
          </a:p>
          <a:p>
            <a:pPr marL="285750"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2400" b="1" dirty="0">
                <a:effectLst/>
              </a:rPr>
              <a:t>Importer Definition and Overview</a:t>
            </a:r>
          </a:p>
          <a:p>
            <a:pPr marL="781050" lvl="1" indent="-285750">
              <a:buFont typeface="Wingdings" panose="05000000000000000000" pitchFamily="2" charset="2"/>
              <a:buChar char="§"/>
            </a:pPr>
            <a:r>
              <a:rPr lang="en-US" sz="2400" b="1" dirty="0">
                <a:effectLst/>
              </a:rPr>
              <a:t>Assumptions </a:t>
            </a:r>
          </a:p>
          <a:p>
            <a:pPr marL="781050" lvl="1" indent="-285750">
              <a:buFont typeface="Wingdings" panose="05000000000000000000" pitchFamily="2" charset="2"/>
              <a:buChar char="§"/>
            </a:pPr>
            <a:r>
              <a:rPr lang="en-US" sz="2400" b="1" dirty="0">
                <a:effectLst/>
              </a:rPr>
              <a:t>Features</a:t>
            </a:r>
          </a:p>
          <a:p>
            <a:pPr marL="1291589" lvl="2" indent="-285750">
              <a:buFont typeface="Wingdings" panose="05000000000000000000" pitchFamily="2" charset="2"/>
              <a:buChar char="§"/>
            </a:pPr>
            <a:r>
              <a:rPr lang="en-US" sz="2400" b="1" dirty="0">
                <a:effectLst/>
              </a:rPr>
              <a:t>Registration</a:t>
            </a:r>
          </a:p>
          <a:p>
            <a:pPr marL="1291589" lvl="2" indent="-285750">
              <a:buFont typeface="Wingdings" panose="05000000000000000000" pitchFamily="2" charset="2"/>
              <a:buChar char="§"/>
            </a:pPr>
            <a:r>
              <a:rPr lang="en-US" sz="2400" b="1" dirty="0">
                <a:effectLst/>
              </a:rPr>
              <a:t>Dashboard</a:t>
            </a:r>
          </a:p>
          <a:p>
            <a:pPr marL="1291589" lvl="2" indent="-285750">
              <a:buFont typeface="Wingdings" panose="05000000000000000000" pitchFamily="2" charset="2"/>
              <a:buChar char="§"/>
            </a:pPr>
            <a:r>
              <a:rPr lang="en-US" sz="2400" b="1" dirty="0">
                <a:effectLst/>
              </a:rPr>
              <a:t>Type Approval Request</a:t>
            </a:r>
          </a:p>
          <a:p>
            <a:pPr marL="1291589" lvl="2" indent="-285750">
              <a:buFont typeface="Wingdings" panose="05000000000000000000" pitchFamily="2" charset="2"/>
              <a:buChar char="§"/>
            </a:pPr>
            <a:r>
              <a:rPr lang="en-US" sz="2400" b="1" dirty="0">
                <a:effectLst/>
              </a:rPr>
              <a:t>Consignment</a:t>
            </a:r>
          </a:p>
          <a:p>
            <a:pPr marL="1291589" lvl="2" indent="-285750">
              <a:buFont typeface="Wingdings" panose="05000000000000000000" pitchFamily="2" charset="2"/>
              <a:buChar char="§"/>
            </a:pPr>
            <a:r>
              <a:rPr lang="en-US" sz="2400" b="1" dirty="0">
                <a:effectLst/>
              </a:rPr>
              <a:t>Stock Management</a:t>
            </a:r>
          </a:p>
          <a:p>
            <a:pPr marL="1291589" lvl="2" indent="-285750">
              <a:buFont typeface="Wingdings" panose="05000000000000000000" pitchFamily="2" charset="2"/>
              <a:buChar char="§"/>
            </a:pPr>
            <a:r>
              <a:rPr lang="en-US" sz="2400" b="1" dirty="0">
                <a:effectLst/>
              </a:rPr>
              <a:t>Grievance</a:t>
            </a:r>
          </a:p>
          <a:p>
            <a:pPr marL="1291589" lvl="2" indent="-285750">
              <a:buFont typeface="Wingdings" panose="05000000000000000000" pitchFamily="2" charset="2"/>
              <a:buChar char="§"/>
            </a:pPr>
            <a:r>
              <a:rPr lang="en-US" sz="24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658476" y="1446358"/>
            <a:ext cx="10186284" cy="2308324"/>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An entity who interact with suppliers of Mobile devices or any SIM based devices and have business agreement with such suppliers to bring the SIM based devices in Cambodia for Cambodia based users to use. </a:t>
            </a:r>
          </a:p>
          <a:p>
            <a:pPr algn="just"/>
            <a:r>
              <a:rPr lang="en-IN" dirty="0">
                <a:latin typeface="Arial" panose="020B0604020202020204" pitchFamily="34" charset="0"/>
                <a:cs typeface="Arial" panose="020B0604020202020204" pitchFamily="34" charset="0"/>
              </a:rPr>
              <a:t> </a:t>
            </a:r>
          </a:p>
          <a:p>
            <a:pPr algn="just"/>
            <a:r>
              <a:rPr lang="en-IN" dirty="0">
                <a:latin typeface="Arial" panose="020B0604020202020204" pitchFamily="34" charset="0"/>
                <a:cs typeface="Arial" panose="020B0604020202020204" pitchFamily="34" charset="0"/>
              </a:rPr>
              <a:t>Importer is responsible for paying the Import duty to Cambodian customs. </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Importer can be Distributor or Retailer as well or both.</a:t>
            </a:r>
          </a:p>
          <a:p>
            <a:pPr algn="just"/>
            <a:r>
              <a:rPr lang="en-I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a:extLst>
              <a:ext uri="{FF2B5EF4-FFF2-40B4-BE49-F238E27FC236}">
                <a16:creationId xmlns:a16="http://schemas.microsoft.com/office/drawing/2014/main" id="{1668E076-0A97-40EA-9E78-7D9C66C24CFD}"/>
              </a:ext>
            </a:extLst>
          </p:cNvPr>
          <p:cNvGraphicFramePr>
            <a:graphicFrameLocks noChangeAspect="1"/>
          </p:cNvGraphicFramePr>
          <p:nvPr>
            <p:extLst>
              <p:ext uri="{D42A27DB-BD31-4B8C-83A1-F6EECF244321}">
                <p14:modId xmlns:p14="http://schemas.microsoft.com/office/powerpoint/2010/main" val="1917298931"/>
              </p:ext>
            </p:extLst>
          </p:nvPr>
        </p:nvGraphicFramePr>
        <p:xfrm>
          <a:off x="217566" y="1096224"/>
          <a:ext cx="10755313" cy="5946775"/>
        </p:xfrm>
        <a:graphic>
          <a:graphicData uri="http://schemas.openxmlformats.org/presentationml/2006/ole">
            <mc:AlternateContent xmlns:mc="http://schemas.openxmlformats.org/markup-compatibility/2006">
              <mc:Choice xmlns:v="urn:schemas-microsoft-com:vml" Requires="v">
                <p:oleObj spid="_x0000_s28753" name="Document" r:id="rId3" imgW="6120857" imgH="3382818" progId="Word.Document.12">
                  <p:embed/>
                </p:oleObj>
              </mc:Choice>
              <mc:Fallback>
                <p:oleObj name="Document" r:id="rId3" imgW="6120857" imgH="3382818" progId="Word.Document.12">
                  <p:embed/>
                  <p:pic>
                    <p:nvPicPr>
                      <p:cNvPr id="3" name="Object 2"/>
                      <p:cNvPicPr/>
                      <p:nvPr/>
                    </p:nvPicPr>
                    <p:blipFill>
                      <a:blip r:embed="rId4"/>
                      <a:stretch>
                        <a:fillRect/>
                      </a:stretch>
                    </p:blipFill>
                    <p:spPr>
                      <a:xfrm>
                        <a:off x="217566" y="1096224"/>
                        <a:ext cx="10755313" cy="5946775"/>
                      </a:xfrm>
                      <a:prstGeom prst="rect">
                        <a:avLst/>
                      </a:prstGeom>
                    </p:spPr>
                  </p:pic>
                </p:oleObj>
              </mc:Fallback>
            </mc:AlternateContent>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Roles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Speech Bubble: Oval 6">
            <a:extLst>
              <a:ext uri="{FF2B5EF4-FFF2-40B4-BE49-F238E27FC236}">
                <a16:creationId xmlns:a16="http://schemas.microsoft.com/office/drawing/2014/main" id="{E4C2775B-3C14-4F27-956C-4423995B66AB}"/>
              </a:ext>
            </a:extLst>
          </p:cNvPr>
          <p:cNvSpPr/>
          <p:nvPr/>
        </p:nvSpPr>
        <p:spPr>
          <a:xfrm>
            <a:off x="8736125" y="1194516"/>
            <a:ext cx="3188043" cy="1687887"/>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Pls note Buying and selling of devices are done outside the scope of CEIR system.</a:t>
            </a:r>
          </a:p>
        </p:txBody>
      </p:sp>
      <p:graphicFrame>
        <p:nvGraphicFramePr>
          <p:cNvPr id="8" name="Object 7">
            <a:extLst>
              <a:ext uri="{FF2B5EF4-FFF2-40B4-BE49-F238E27FC236}">
                <a16:creationId xmlns:a16="http://schemas.microsoft.com/office/drawing/2014/main" id="{61148338-37B4-4EE7-B4C8-3609E5C1CBB4}"/>
              </a:ext>
            </a:extLst>
          </p:cNvPr>
          <p:cNvGraphicFramePr>
            <a:graphicFrameLocks noChangeAspect="1"/>
          </p:cNvGraphicFramePr>
          <p:nvPr>
            <p:extLst>
              <p:ext uri="{D42A27DB-BD31-4B8C-83A1-F6EECF244321}">
                <p14:modId xmlns:p14="http://schemas.microsoft.com/office/powerpoint/2010/main" val="3135133817"/>
              </p:ext>
            </p:extLst>
          </p:nvPr>
        </p:nvGraphicFramePr>
        <p:xfrm>
          <a:off x="258763" y="1130300"/>
          <a:ext cx="10779125" cy="5216525"/>
        </p:xfrm>
        <a:graphic>
          <a:graphicData uri="http://schemas.openxmlformats.org/presentationml/2006/ole">
            <mc:AlternateContent xmlns:mc="http://schemas.openxmlformats.org/markup-compatibility/2006">
              <mc:Choice xmlns:v="urn:schemas-microsoft-com:vml" Requires="v">
                <p:oleObj spid="_x0000_s39971" name="Document" r:id="rId3" imgW="6120857" imgH="2967175" progId="Word.Document.12">
                  <p:embed/>
                </p:oleObj>
              </mc:Choice>
              <mc:Fallback>
                <p:oleObj name="Document" r:id="rId3" imgW="6120857" imgH="2967175" progId="Word.Document.12">
                  <p:embed/>
                  <p:pic>
                    <p:nvPicPr>
                      <p:cNvPr id="6" name="Object 5">
                        <a:extLst>
                          <a:ext uri="{FF2B5EF4-FFF2-40B4-BE49-F238E27FC236}">
                            <a16:creationId xmlns:a16="http://schemas.microsoft.com/office/drawing/2014/main" id="{77F1EAD7-5204-4513-85DC-C73A2F23D84C}"/>
                          </a:ext>
                        </a:extLst>
                      </p:cNvPr>
                      <p:cNvPicPr/>
                      <p:nvPr/>
                    </p:nvPicPr>
                    <p:blipFill>
                      <a:blip r:embed="rId4"/>
                      <a:stretch>
                        <a:fillRect/>
                      </a:stretch>
                    </p:blipFill>
                    <p:spPr>
                      <a:xfrm>
                        <a:off x="258763" y="1130300"/>
                        <a:ext cx="10779125" cy="5216525"/>
                      </a:xfrm>
                      <a:prstGeom prst="rect">
                        <a:avLst/>
                      </a:prstGeom>
                    </p:spPr>
                  </p:pic>
                </p:oleObj>
              </mc:Fallback>
            </mc:AlternateContent>
          </a:graphicData>
        </a:graphic>
      </p:graphicFrame>
    </p:spTree>
    <p:extLst>
      <p:ext uri="{BB962C8B-B14F-4D97-AF65-F5344CB8AC3E}">
        <p14:creationId xmlns:p14="http://schemas.microsoft.com/office/powerpoint/2010/main" val="26216165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Assumption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13065647"/>
              </p:ext>
            </p:extLst>
          </p:nvPr>
        </p:nvGraphicFramePr>
        <p:xfrm>
          <a:off x="388827" y="1087438"/>
          <a:ext cx="9498013" cy="5464175"/>
        </p:xfrm>
        <a:graphic>
          <a:graphicData uri="http://schemas.openxmlformats.org/presentationml/2006/ole">
            <mc:AlternateContent xmlns:mc="http://schemas.openxmlformats.org/markup-compatibility/2006">
              <mc:Choice xmlns:v="urn:schemas-microsoft-com:vml" Requires="v">
                <p:oleObj spid="_x0000_s20577" name="Document" r:id="rId3" imgW="5985325" imgH="3450605" progId="Word.Document.12">
                  <p:embed/>
                </p:oleObj>
              </mc:Choice>
              <mc:Fallback>
                <p:oleObj name="Document" r:id="rId3" imgW="5985325" imgH="3450605" progId="Word.Document.12">
                  <p:embed/>
                  <p:pic>
                    <p:nvPicPr>
                      <p:cNvPr id="0" name=""/>
                      <p:cNvPicPr/>
                      <p:nvPr/>
                    </p:nvPicPr>
                    <p:blipFill>
                      <a:blip r:embed="rId4"/>
                      <a:stretch>
                        <a:fillRect/>
                      </a:stretch>
                    </p:blipFill>
                    <p:spPr>
                      <a:xfrm>
                        <a:off x="388827" y="1087438"/>
                        <a:ext cx="9498013" cy="5464175"/>
                      </a:xfrm>
                      <a:prstGeom prst="rect">
                        <a:avLst/>
                      </a:prstGeom>
                    </p:spPr>
                  </p:pic>
                </p:oleObj>
              </mc:Fallback>
            </mc:AlternateContent>
          </a:graphicData>
        </a:graphic>
      </p:graphicFrame>
    </p:spTree>
    <p:extLst>
      <p:ext uri="{BB962C8B-B14F-4D97-AF65-F5344CB8AC3E}">
        <p14:creationId xmlns:p14="http://schemas.microsoft.com/office/powerpoint/2010/main" val="341364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DBF7BC6-5414-4968-A2BE-F285EDD82FA4}"/>
              </a:ext>
            </a:extLst>
          </p:cNvPr>
          <p:cNvGraphicFramePr>
            <a:graphicFrameLocks noChangeAspect="1"/>
          </p:cNvGraphicFramePr>
          <p:nvPr>
            <p:extLst>
              <p:ext uri="{D42A27DB-BD31-4B8C-83A1-F6EECF244321}">
                <p14:modId xmlns:p14="http://schemas.microsoft.com/office/powerpoint/2010/main" val="4252583789"/>
              </p:ext>
            </p:extLst>
          </p:nvPr>
        </p:nvGraphicFramePr>
        <p:xfrm>
          <a:off x="633413" y="1212850"/>
          <a:ext cx="10258425" cy="5178425"/>
        </p:xfrm>
        <a:graphic>
          <a:graphicData uri="http://schemas.openxmlformats.org/presentationml/2006/ole">
            <mc:AlternateContent xmlns:mc="http://schemas.openxmlformats.org/markup-compatibility/2006">
              <mc:Choice xmlns:v="urn:schemas-microsoft-com:vml" Requires="v">
                <p:oleObj spid="_x0000_s30798" name="Document" r:id="rId3" imgW="7008624" imgH="3543961" progId="Word.Document.12">
                  <p:embed/>
                </p:oleObj>
              </mc:Choice>
              <mc:Fallback>
                <p:oleObj name="Document" r:id="rId3" imgW="7008624" imgH="3543961"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633413" y="1212850"/>
                        <a:ext cx="10258425" cy="5178425"/>
                      </a:xfrm>
                      <a:prstGeom prst="rect">
                        <a:avLst/>
                      </a:prstGeom>
                    </p:spPr>
                  </p:pic>
                </p:oleObj>
              </mc:Fallback>
            </mc:AlternateContent>
          </a:graphicData>
        </a:graphic>
      </p:graphicFrame>
    </p:spTree>
    <p:extLst>
      <p:ext uri="{BB962C8B-B14F-4D97-AF65-F5344CB8AC3E}">
        <p14:creationId xmlns:p14="http://schemas.microsoft.com/office/powerpoint/2010/main" val="37920943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Importer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78E0C29A-E774-483E-83C9-07A6B34E22B7}"/>
              </a:ext>
            </a:extLst>
          </p:cNvPr>
          <p:cNvPicPr>
            <a:picLocks noChangeAspect="1"/>
          </p:cNvPicPr>
          <p:nvPr/>
        </p:nvPicPr>
        <p:blipFill>
          <a:blip r:embed="rId2"/>
          <a:stretch>
            <a:fillRect/>
          </a:stretch>
        </p:blipFill>
        <p:spPr>
          <a:xfrm>
            <a:off x="0" y="883196"/>
            <a:ext cx="12192000" cy="5835246"/>
          </a:xfrm>
          <a:prstGeom prst="rect">
            <a:avLst/>
          </a:prstGeom>
        </p:spPr>
      </p:pic>
    </p:spTree>
    <p:extLst>
      <p:ext uri="{BB962C8B-B14F-4D97-AF65-F5344CB8AC3E}">
        <p14:creationId xmlns:p14="http://schemas.microsoft.com/office/powerpoint/2010/main" val="211761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A53DE1DE-CB07-4209-9A61-4F71B0F60DE4}"/>
              </a:ext>
            </a:extLst>
          </p:cNvPr>
          <p:cNvGraphicFramePr>
            <a:graphicFrameLocks noChangeAspect="1"/>
          </p:cNvGraphicFramePr>
          <p:nvPr>
            <p:extLst>
              <p:ext uri="{D42A27DB-BD31-4B8C-83A1-F6EECF244321}">
                <p14:modId xmlns:p14="http://schemas.microsoft.com/office/powerpoint/2010/main" val="140038348"/>
              </p:ext>
            </p:extLst>
          </p:nvPr>
        </p:nvGraphicFramePr>
        <p:xfrm>
          <a:off x="477838" y="1519238"/>
          <a:ext cx="10641012" cy="3783012"/>
        </p:xfrm>
        <a:graphic>
          <a:graphicData uri="http://schemas.openxmlformats.org/presentationml/2006/ole">
            <mc:AlternateContent xmlns:mc="http://schemas.openxmlformats.org/markup-compatibility/2006">
              <mc:Choice xmlns:v="urn:schemas-microsoft-com:vml" Requires="v">
                <p:oleObj spid="_x0000_s31821" name="Document" r:id="rId3" imgW="6107604" imgH="2743746" progId="Word.Document.12">
                  <p:embed/>
                </p:oleObj>
              </mc:Choice>
              <mc:Fallback>
                <p:oleObj name="Document" r:id="rId3" imgW="6107604" imgH="2743746"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77838" y="1519238"/>
                        <a:ext cx="10641012" cy="3783012"/>
                      </a:xfrm>
                      <a:prstGeom prst="rect">
                        <a:avLst/>
                      </a:prstGeom>
                    </p:spPr>
                  </p:pic>
                </p:oleObj>
              </mc:Fallback>
            </mc:AlternateContent>
          </a:graphicData>
        </a:graphic>
      </p:graphicFrame>
    </p:spTree>
    <p:extLst>
      <p:ext uri="{BB962C8B-B14F-4D97-AF65-F5344CB8AC3E}">
        <p14:creationId xmlns:p14="http://schemas.microsoft.com/office/powerpoint/2010/main" val="344223354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16309</TotalTime>
  <Words>641</Words>
  <Application>Microsoft Office PowerPoint</Application>
  <PresentationFormat>Widescreen</PresentationFormat>
  <Paragraphs>135</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0" baseType="lpstr">
      <vt:lpstr>Arial</vt:lpstr>
      <vt:lpstr>Calibri</vt:lpstr>
      <vt:lpstr>Calibri Light</vt:lpstr>
      <vt:lpstr>Garamond</vt:lpstr>
      <vt:lpstr>Wingdings</vt:lpstr>
      <vt:lpstr>White Theme</vt:lpstr>
      <vt:lpstr>Document</vt:lpstr>
      <vt:lpstr>Microsoft Word Document</vt:lpstr>
      <vt:lpstr>CEIR   Importer Training Manual</vt:lpstr>
      <vt:lpstr>PowerPoint Presentation</vt:lpstr>
      <vt:lpstr>Importer - Definition</vt:lpstr>
      <vt:lpstr>Overview</vt:lpstr>
      <vt:lpstr>Importer – Roles </vt:lpstr>
      <vt:lpstr>Assumption</vt:lpstr>
      <vt:lpstr>Registration – Importer</vt:lpstr>
      <vt:lpstr>Registration – Importer (Form)</vt:lpstr>
      <vt:lpstr>Dashboard – Importer</vt:lpstr>
      <vt:lpstr>Dashboard – Importer</vt:lpstr>
      <vt:lpstr>Type Approved – Importer</vt:lpstr>
      <vt:lpstr>Type Approval – Importer</vt:lpstr>
      <vt:lpstr>Consignment – Importer</vt:lpstr>
      <vt:lpstr>Consignment – Importer</vt:lpstr>
      <vt:lpstr>Stock Management – Importer</vt:lpstr>
      <vt:lpstr>Stock Management – Importer</vt:lpstr>
      <vt:lpstr>Grievance – Importer</vt:lpstr>
      <vt:lpstr>Grievance – Importer</vt:lpstr>
      <vt:lpstr>Profile Management – Importer</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434</cp:revision>
  <dcterms:created xsi:type="dcterms:W3CDTF">2019-04-20T15:44:52Z</dcterms:created>
  <dcterms:modified xsi:type="dcterms:W3CDTF">2020-11-16T17:34:23Z</dcterms:modified>
</cp:coreProperties>
</file>