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62" r:id="rId5"/>
    <p:sldId id="308" r:id="rId6"/>
    <p:sldId id="301" r:id="rId7"/>
    <p:sldId id="368" r:id="rId8"/>
    <p:sldId id="363" r:id="rId9"/>
    <p:sldId id="377" r:id="rId10"/>
    <p:sldId id="365" r:id="rId11"/>
    <p:sldId id="366" r:id="rId12"/>
    <p:sldId id="374" r:id="rId13"/>
    <p:sldId id="375" r:id="rId14"/>
    <p:sldId id="367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6" d="100"/>
          <a:sy n="116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23 March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23 March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Manufacturer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5A894DE-9B19-459A-B77B-9E29C60D0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12206"/>
              </p:ext>
            </p:extLst>
          </p:nvPr>
        </p:nvGraphicFramePr>
        <p:xfrm>
          <a:off x="461963" y="1433513"/>
          <a:ext cx="10345737" cy="373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1" name="Document" r:id="rId3" imgW="6121400" imgH="2209800" progId="Word.Document.12">
                  <p:embed/>
                </p:oleObj>
              </mc:Choice>
              <mc:Fallback>
                <p:oleObj name="Document" r:id="rId3" imgW="6121400" imgH="22098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3" y="1433513"/>
                        <a:ext cx="10345737" cy="373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2BD33A-B4AF-4871-8115-8E8E0B6A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07" y="1680706"/>
            <a:ext cx="9882219" cy="42580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4842998" y="129509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728965" y="1159455"/>
            <a:ext cx="1261108" cy="519348"/>
          </a:xfrm>
          <a:prstGeom prst="wedgeEllipseCallout">
            <a:avLst>
              <a:gd name="adj1" fmla="val -49575"/>
              <a:gd name="adj2" fmla="val 6250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7555904" y="1035418"/>
            <a:ext cx="1152725" cy="519348"/>
          </a:xfrm>
          <a:prstGeom prst="wedgeEllipseCallout">
            <a:avLst>
              <a:gd name="adj1" fmla="val 46047"/>
              <a:gd name="adj2" fmla="val 1659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10547518" y="2719934"/>
            <a:ext cx="1348594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882857" y="4669926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0AFDE7-CCF3-4CBF-82D2-C4363D5F5DD0}"/>
              </a:ext>
            </a:extLst>
          </p:cNvPr>
          <p:cNvSpPr/>
          <p:nvPr/>
        </p:nvSpPr>
        <p:spPr>
          <a:xfrm>
            <a:off x="463639" y="1155034"/>
            <a:ext cx="10682156" cy="4013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As an manufacturer, you can register grievances when there is a problem in the portal.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/>
              <a:ea typeface="Calibri" panose="020F0502020204030204" pitchFamily="34" charset="0"/>
              <a:cs typeface="Arial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For example, there could be situations when the registration feature is not working or there could be a problem in stock upload.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dirty="0">
                <a:latin typeface="Arial"/>
                <a:ea typeface="Calibri" panose="020F0502020204030204" pitchFamily="34" charset="0"/>
                <a:cs typeface="Arial"/>
              </a:rPr>
              <a:t> </a:t>
            </a:r>
          </a:p>
          <a:p>
            <a:r>
              <a:rPr lang="en-IN" sz="2000" dirty="0">
                <a:latin typeface="Arial"/>
                <a:cs typeface="Arial"/>
              </a:rPr>
              <a:t>Once a grievance is raised, it reaches the CEIR Admin queue for response from CEIR Authority. </a:t>
            </a:r>
          </a:p>
          <a:p>
            <a:r>
              <a:rPr lang="en-IN" sz="2000" dirty="0">
                <a:latin typeface="Arial"/>
                <a:cs typeface="Arial"/>
              </a:rPr>
              <a:t>CEIR Admin can ask for more details in case required. </a:t>
            </a:r>
          </a:p>
          <a:p>
            <a:endParaRPr lang="en-IN" sz="2000" dirty="0">
              <a:latin typeface="Arial"/>
              <a:cs typeface="Arial"/>
            </a:endParaRPr>
          </a:p>
          <a:p>
            <a:r>
              <a:rPr lang="en-IN" sz="2000" dirty="0">
                <a:latin typeface="Arial"/>
                <a:cs typeface="Arial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B5A802C-FC6A-428C-90A7-565DDD7E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8" y="1717332"/>
            <a:ext cx="9879038" cy="35008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326681" y="1592504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013886"/>
            <a:ext cx="1261108" cy="519348"/>
          </a:xfrm>
          <a:prstGeom prst="wedgeEllipseCallout">
            <a:avLst>
              <a:gd name="adj1" fmla="val -7115"/>
              <a:gd name="adj2" fmla="val 1005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10130812" y="2343424"/>
            <a:ext cx="1348594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details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315220" y="3851545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52195"/>
              </p:ext>
            </p:extLst>
          </p:nvPr>
        </p:nvGraphicFramePr>
        <p:xfrm>
          <a:off x="627063" y="1211263"/>
          <a:ext cx="8177212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Document" r:id="rId3" imgW="4760798" imgH="1909933" progId="Word.Document.12">
                  <p:embed/>
                </p:oleObj>
              </mc:Choice>
              <mc:Fallback>
                <p:oleObj name="Document" r:id="rId3" imgW="4760798" imgH="1909933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7063" y="1211263"/>
                        <a:ext cx="8177212" cy="327342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>
            <a:off x="3212757" y="2397211"/>
            <a:ext cx="5362832" cy="9885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>
            <a:off x="3599935" y="2891483"/>
            <a:ext cx="4975654" cy="51716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>
            <a:off x="4608672" y="3376410"/>
            <a:ext cx="4024582" cy="5259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764408"/>
            <a:ext cx="6929080" cy="365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8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Manufacturer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13886"/>
            <a:ext cx="101862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manufacturer of SIM based devices can be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lphaL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Anyone in the global market who produces the device and from where the devices are imported</a:t>
            </a:r>
          </a:p>
          <a:p>
            <a:pPr marL="342900" indent="-342900" algn="just">
              <a:buAutoNum type="alphaLcParenR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Any local entity who produces and sells the devices in the country itself.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CEIR system only consider the local entity who produces and sell the devices in the country itself.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Manufacturer will sell the devices to distributor and retailer.</a:t>
            </a:r>
          </a:p>
          <a:p>
            <a:pPr algn="just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Manufacturer is the one who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Produce the complete device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Import part of the devices but do the assembly of devices in Cambodia</a:t>
            </a:r>
          </a:p>
          <a:p>
            <a:pPr marL="342900" indent="-342900" algn="just">
              <a:buAutoNum type="arabicParenR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Brand Owner, who import devices but sell under his own brand in the Country</a:t>
            </a:r>
          </a:p>
          <a:p>
            <a:pPr marL="342900" indent="-342900" algn="just">
              <a:buAutoNum type="arabicParenR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Manufacturer will be requesting for TAC from the GSMA before producing the SIM based devices</a:t>
            </a:r>
          </a:p>
          <a:p>
            <a:pPr algn="just"/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83FF7-910B-4DEE-80E4-43B7BB3071D7}"/>
              </a:ext>
            </a:extLst>
          </p:cNvPr>
          <p:cNvSpPr/>
          <p:nvPr/>
        </p:nvSpPr>
        <p:spPr>
          <a:xfrm>
            <a:off x="463639" y="1182955"/>
            <a:ext cx="10583302" cy="375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 has to register using DMC Home Portal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Manufacturer will receive the username and password which can be then used to login to the CEIR Portal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logged into the CEIR portal, Manufacturer can perform following operations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Grievance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20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Profile Management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 can see the status of ongoing activity through the Dashboard feature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2400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Email Notification to keep track of the status of various operations</a:t>
            </a:r>
            <a:endParaRPr lang="en-IN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E09D75-2ED7-463A-BC89-9A346FC1618B}"/>
              </a:ext>
            </a:extLst>
          </p:cNvPr>
          <p:cNvSpPr/>
          <p:nvPr/>
        </p:nvSpPr>
        <p:spPr>
          <a:xfrm>
            <a:off x="535459" y="1304056"/>
            <a:ext cx="10569145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There will be regulation in place for Manufacturer to register with CEIR authority in the respective phases of project rollout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is in place for companies for Manufacturer have valid VAT registration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Regulation has to be in place for rejecting the device upload based on the Invalid TAC from the Manufacturer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Manufuacturer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DBF7BC6-5414-4968-A2BE-F285EDD82F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366132"/>
              </p:ext>
            </p:extLst>
          </p:nvPr>
        </p:nvGraphicFramePr>
        <p:xfrm>
          <a:off x="633413" y="1539875"/>
          <a:ext cx="10253662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Document" r:id="rId3" imgW="7010400" imgH="863600" progId="Word.Document.12">
                  <p:embed/>
                </p:oleObj>
              </mc:Choice>
              <mc:Fallback>
                <p:oleObj name="Document" r:id="rId3" imgW="7010400" imgH="863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3413" y="1539875"/>
                        <a:ext cx="10253662" cy="1260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Manufacturer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3D743-7D4F-42CD-B363-4F988D0D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06" y="1076850"/>
            <a:ext cx="9867116" cy="55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B151DA94-4894-45B2-85C2-8A1704E4A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639" y="1191363"/>
            <a:ext cx="1053456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panel on the left displays all the operations that a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perform.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The work area on the right-hand side displays the status of all the features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requests uploaded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Total devices waiting for upload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7200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 by the 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work area also displays notifications on the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raised feature requests.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top right panel has download option where the 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download the 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Manual for his reference. 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Manufacturer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Arial" panose="020B0604020202020204" pitchFamily="34" charset="0"/>
              </a:rPr>
              <a:t> can also change their profile language to Khmer.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accessing DMC home page, use home button.</a:t>
            </a:r>
            <a:endParaRPr kumimoji="0" lang="en-US" altLang="en-US" sz="2000" b="0" i="0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DEACE9-6AB8-499E-B382-46C4D7F7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29" y="1814711"/>
            <a:ext cx="10297297" cy="3952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011213" y="2593507"/>
            <a:ext cx="1761851" cy="735744"/>
          </a:xfrm>
          <a:prstGeom prst="wedgeEllipseCallout">
            <a:avLst>
              <a:gd name="adj1" fmla="val 52688"/>
              <a:gd name="adj2" fmla="val -12239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B229E133-6134-404C-97C9-4A4EAE3E3532}"/>
              </a:ext>
            </a:extLst>
          </p:cNvPr>
          <p:cNvSpPr/>
          <p:nvPr/>
        </p:nvSpPr>
        <p:spPr>
          <a:xfrm>
            <a:off x="8605202" y="805580"/>
            <a:ext cx="1443673" cy="735744"/>
          </a:xfrm>
          <a:prstGeom prst="wedgeEllipseCallout">
            <a:avLst>
              <a:gd name="adj1" fmla="val 45978"/>
              <a:gd name="adj2" fmla="val 10013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DMC Home portal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916746" y="2766827"/>
            <a:ext cx="1389240" cy="908861"/>
          </a:xfrm>
          <a:prstGeom prst="wedgeEllipseCallout">
            <a:avLst>
              <a:gd name="adj1" fmla="val -9086"/>
              <a:gd name="adj2" fmla="val -12868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908967" y="2169999"/>
            <a:ext cx="1063060" cy="908861"/>
          </a:xfrm>
          <a:prstGeom prst="wedgeEllipseCallout">
            <a:avLst>
              <a:gd name="adj1" fmla="val -74978"/>
              <a:gd name="adj2" fmla="val -5999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122746" y="4462908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080263" y="1261138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22746" y="1140402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43125" y="1403399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17232</TotalTime>
  <Words>622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Manufacturer Training Manual</vt:lpstr>
      <vt:lpstr>PowerPoint Presentation</vt:lpstr>
      <vt:lpstr>Manufacturer - Definition</vt:lpstr>
      <vt:lpstr>Overview</vt:lpstr>
      <vt:lpstr>Assumption</vt:lpstr>
      <vt:lpstr>Registration – Manufuacturer</vt:lpstr>
      <vt:lpstr>Registration – Manufacturer (Form)</vt:lpstr>
      <vt:lpstr>Dashboard – Manufacturer</vt:lpstr>
      <vt:lpstr>Dashboard – Manufacturer</vt:lpstr>
      <vt:lpstr>Stock Management – Manufacturer</vt:lpstr>
      <vt:lpstr>Stock Management – Manufacturer</vt:lpstr>
      <vt:lpstr>Grievance – Manufacturer</vt:lpstr>
      <vt:lpstr>Grievance – Manufacturer</vt:lpstr>
      <vt:lpstr>Profile Management – manufacturer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422</cp:revision>
  <dcterms:created xsi:type="dcterms:W3CDTF">2019-04-20T15:44:52Z</dcterms:created>
  <dcterms:modified xsi:type="dcterms:W3CDTF">2020-03-23T05:44:59Z</dcterms:modified>
</cp:coreProperties>
</file>