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9"/>
  </p:notesMasterIdLst>
  <p:sldIdLst>
    <p:sldId id="327" r:id="rId2"/>
    <p:sldId id="328" r:id="rId3"/>
    <p:sldId id="307" r:id="rId4"/>
    <p:sldId id="362" r:id="rId5"/>
    <p:sldId id="308" r:id="rId6"/>
    <p:sldId id="301" r:id="rId7"/>
    <p:sldId id="368" r:id="rId8"/>
    <p:sldId id="363" r:id="rId9"/>
    <p:sldId id="377" r:id="rId10"/>
    <p:sldId id="365" r:id="rId11"/>
    <p:sldId id="366" r:id="rId12"/>
    <p:sldId id="374" r:id="rId13"/>
    <p:sldId id="375" r:id="rId14"/>
    <p:sldId id="367" r:id="rId15"/>
    <p:sldId id="372" r:id="rId16"/>
    <p:sldId id="371" r:id="rId17"/>
    <p:sldId id="28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16 November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16 November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Manufacturer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5A894DE-9B19-459A-B77B-9E29C60D0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312206"/>
              </p:ext>
            </p:extLst>
          </p:nvPr>
        </p:nvGraphicFramePr>
        <p:xfrm>
          <a:off x="461963" y="1433513"/>
          <a:ext cx="10345737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Document" r:id="rId3" imgW="6121400" imgH="2209800" progId="Word.Document.12">
                  <p:embed/>
                </p:oleObj>
              </mc:Choice>
              <mc:Fallback>
                <p:oleObj name="Document" r:id="rId3" imgW="6121400" imgH="22098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666821-0BEE-446D-B559-D5102D26D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963" y="1433513"/>
                        <a:ext cx="10345737" cy="373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A448C-008F-487C-8228-3401FCEF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56" y="1764461"/>
            <a:ext cx="10456287" cy="2571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4842998" y="1295092"/>
            <a:ext cx="1038819" cy="519348"/>
          </a:xfrm>
          <a:prstGeom prst="wedgeEllipseCallout">
            <a:avLst>
              <a:gd name="adj1" fmla="val -92539"/>
              <a:gd name="adj2" fmla="val 10987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0DEDD526-A9D1-49EA-B280-A8106022CA2B}"/>
              </a:ext>
            </a:extLst>
          </p:cNvPr>
          <p:cNvSpPr/>
          <p:nvPr/>
        </p:nvSpPr>
        <p:spPr>
          <a:xfrm>
            <a:off x="10728965" y="1159455"/>
            <a:ext cx="1261108" cy="519348"/>
          </a:xfrm>
          <a:prstGeom prst="wedgeEllipseCallout">
            <a:avLst>
              <a:gd name="adj1" fmla="val -49575"/>
              <a:gd name="adj2" fmla="val 6250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Upload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7555904" y="1035418"/>
            <a:ext cx="1152725" cy="519348"/>
          </a:xfrm>
          <a:prstGeom prst="wedgeEllipseCallout">
            <a:avLst>
              <a:gd name="adj1" fmla="val 46047"/>
              <a:gd name="adj2" fmla="val 16599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7457969" y="4215495"/>
            <a:ext cx="1348594" cy="908861"/>
          </a:xfrm>
          <a:prstGeom prst="wedgeEllipseCallout">
            <a:avLst>
              <a:gd name="adj1" fmla="val -95986"/>
              <a:gd name="adj2" fmla="val -8470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Stocks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1146971" y="3636983"/>
            <a:ext cx="106706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Delete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0AFDE7-CCF3-4CBF-82D2-C4363D5F5DD0}"/>
              </a:ext>
            </a:extLst>
          </p:cNvPr>
          <p:cNvSpPr/>
          <p:nvPr/>
        </p:nvSpPr>
        <p:spPr>
          <a:xfrm>
            <a:off x="463639" y="1155034"/>
            <a:ext cx="10682156" cy="4013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/>
                <a:ea typeface="Calibri" panose="020F0502020204030204" pitchFamily="34" charset="0"/>
                <a:cs typeface="Arial"/>
              </a:rPr>
              <a:t>As an manufacturer, you can register grievances when there is a problem in the portal.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/>
              <a:ea typeface="Calibri" panose="020F0502020204030204" pitchFamily="34" charset="0"/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/>
                <a:ea typeface="Calibri" panose="020F0502020204030204" pitchFamily="34" charset="0"/>
                <a:cs typeface="Arial"/>
              </a:rPr>
              <a:t>For example, there could be situations when the registration feature is not working or there could be a problem in stock upload.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/>
                <a:ea typeface="Calibri" panose="020F0502020204030204" pitchFamily="34" charset="0"/>
                <a:cs typeface="Arial"/>
              </a:rPr>
              <a:t> </a:t>
            </a:r>
          </a:p>
          <a:p>
            <a:r>
              <a:rPr lang="en-IN" sz="2000" dirty="0">
                <a:latin typeface="Arial"/>
                <a:cs typeface="Arial"/>
              </a:rPr>
              <a:t>Once a grievance is raised, it reaches the CEIR Admin queue for response from CEIR Authority. </a:t>
            </a:r>
          </a:p>
          <a:p>
            <a:r>
              <a:rPr lang="en-IN" sz="2000" dirty="0">
                <a:latin typeface="Arial"/>
                <a:cs typeface="Arial"/>
              </a:rPr>
              <a:t>CEIR Admin can ask for more details in case required. </a:t>
            </a:r>
          </a:p>
          <a:p>
            <a:endParaRPr lang="en-IN" sz="2000" dirty="0">
              <a:latin typeface="Arial"/>
              <a:cs typeface="Arial"/>
            </a:endParaRPr>
          </a:p>
          <a:p>
            <a:r>
              <a:rPr lang="en-IN" sz="2000" dirty="0">
                <a:latin typeface="Arial"/>
                <a:cs typeface="Arial"/>
              </a:rPr>
              <a:t>Else CEIR Admin will respond and close the grievance.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FCDE91-D971-4752-A8E6-3B4E10A1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0" y="1664770"/>
            <a:ext cx="10683825" cy="2296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785143" y="1157893"/>
            <a:ext cx="1038819" cy="519348"/>
          </a:xfrm>
          <a:prstGeom prst="wedgeEllipseCallout">
            <a:avLst>
              <a:gd name="adj1" fmla="val -106791"/>
              <a:gd name="adj2" fmla="val 11825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1039275" y="1417567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903338" y="1013886"/>
            <a:ext cx="1261108" cy="519348"/>
          </a:xfrm>
          <a:prstGeom prst="wedgeEllipseCallout">
            <a:avLst>
              <a:gd name="adj1" fmla="val 34318"/>
              <a:gd name="adj2" fmla="val 9050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7117647" y="3638578"/>
            <a:ext cx="1348594" cy="908861"/>
          </a:xfrm>
          <a:prstGeom prst="wedgeEllipseCallout">
            <a:avLst>
              <a:gd name="adj1" fmla="val -59823"/>
              <a:gd name="adj2" fmla="val -7224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details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882857" y="3505343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552195"/>
              </p:ext>
            </p:extLst>
          </p:nvPr>
        </p:nvGraphicFramePr>
        <p:xfrm>
          <a:off x="627063" y="1211263"/>
          <a:ext cx="8177212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name="Document" r:id="rId3" imgW="4760798" imgH="1909933" progId="Word.Document.12">
                  <p:embed/>
                </p:oleObj>
              </mc:Choice>
              <mc:Fallback>
                <p:oleObj name="Document" r:id="rId3" imgW="4760798" imgH="1909933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063" y="1211263"/>
                        <a:ext cx="8177212" cy="327342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>
            <a:off x="3212757" y="2397211"/>
            <a:ext cx="5362832" cy="9885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>
            <a:off x="3599935" y="2891483"/>
            <a:ext cx="4975654" cy="5171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>
            <a:off x="4608672" y="3376410"/>
            <a:ext cx="4024582" cy="5259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Manufacturer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Stock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Manufacturer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13886"/>
            <a:ext cx="101862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manufacturer of SIM based devices can be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lphaL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Anyone in the global market who produces the device and from where the devices are imported</a:t>
            </a:r>
          </a:p>
          <a:p>
            <a:pPr marL="342900" indent="-342900" algn="just">
              <a:buAutoNum type="alphaL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local entity who produces and sells the devices in the country itself.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CEIR system only consider the local entity who produces and sell the devices in the country itself.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Manufacturer will sell the devices to distributor and retailer.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Manufacturer is the one who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Produce the complete device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Import part of the devices but do the assembly of devices in Cambodia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Brand Owner, who import devices but sell under his own brand in the Country</a:t>
            </a:r>
          </a:p>
          <a:p>
            <a:pPr marL="342900" indent="-342900" algn="just">
              <a:buAutoNum type="arabicParenR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Manufacturer will be requesting for TAC from the GSMA before producing the SIM based devices</a:t>
            </a:r>
          </a:p>
          <a:p>
            <a:pPr algn="just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83FF7-910B-4DEE-80E4-43B7BB3071D7}"/>
              </a:ext>
            </a:extLst>
          </p:cNvPr>
          <p:cNvSpPr/>
          <p:nvPr/>
        </p:nvSpPr>
        <p:spPr>
          <a:xfrm>
            <a:off x="463639" y="1182955"/>
            <a:ext cx="10583302" cy="375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Manufacturer has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Manufacturer will receive the username and password which can be then used to login to the CEIR Portal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logged into the CEIR portal, Manufacturer can perform following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Manufacturer can see the status of ongoing activity through the Dashboard feature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E09D75-2ED7-463A-BC89-9A346FC1618B}"/>
              </a:ext>
            </a:extLst>
          </p:cNvPr>
          <p:cNvSpPr/>
          <p:nvPr/>
        </p:nvSpPr>
        <p:spPr>
          <a:xfrm>
            <a:off x="535459" y="1304056"/>
            <a:ext cx="10569145" cy="20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will be regulation in place for Manufacturer to register with CEIR authority in the respective phases of project rollout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is in place for companies for Manufacturer have valid VAT registration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has to be in place for rejecting the device upload based on the Invalid TAC from the Manufacturer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Manufuacturer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DBF7BC6-5414-4968-A2BE-F285EDD82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366132"/>
              </p:ext>
            </p:extLst>
          </p:nvPr>
        </p:nvGraphicFramePr>
        <p:xfrm>
          <a:off x="633413" y="1539875"/>
          <a:ext cx="1025366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Document" r:id="rId3" imgW="7010400" imgH="863600" progId="Word.Document.12">
                  <p:embed/>
                </p:oleObj>
              </mc:Choice>
              <mc:Fallback>
                <p:oleObj name="Document" r:id="rId3" imgW="7010400" imgH="863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666821-0BEE-446D-B559-D5102D26D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413" y="1539875"/>
                        <a:ext cx="10253662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Manufacturer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3D743-7D4F-42CD-B363-4F988D0D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6" y="1076850"/>
            <a:ext cx="9867116" cy="55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B151DA94-4894-45B2-85C2-8A1704E4A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191363"/>
            <a:ext cx="1053456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panel on the left displays all the operations that a 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perform.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work area on the right-hand side displays the status of all the features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72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requests uploaded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Manufacturer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72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Total IMEI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waiting for upload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72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Manufacturer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work area also displays notifications on the 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raised feature requests.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top right panel has download option where the 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download the User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Manual for his reference. 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also change their profile language to Khmer.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accessing DMC home page, use home button.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397F5-874C-4614-A13F-61B8A882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861046"/>
            <a:ext cx="10135308" cy="3897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772041" y="539516"/>
            <a:ext cx="1761851" cy="735744"/>
          </a:xfrm>
          <a:prstGeom prst="wedgeEllipseCallout">
            <a:avLst>
              <a:gd name="adj1" fmla="val 41319"/>
              <a:gd name="adj2" fmla="val 14866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364717" y="2766827"/>
            <a:ext cx="1389240" cy="908861"/>
          </a:xfrm>
          <a:prstGeom prst="wedgeEllipseCallout">
            <a:avLst>
              <a:gd name="adj1" fmla="val -9086"/>
              <a:gd name="adj2" fmla="val -12868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0908967" y="2169999"/>
            <a:ext cx="1063060" cy="908861"/>
          </a:xfrm>
          <a:prstGeom prst="wedgeEllipseCallout">
            <a:avLst>
              <a:gd name="adj1" fmla="val -86447"/>
              <a:gd name="adj2" fmla="val -5711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122746" y="4462908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080263" y="1261138"/>
            <a:ext cx="2015737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122746" y="1140402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143125" y="1403399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17250</TotalTime>
  <Words>619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Manufacturer Training Manual</vt:lpstr>
      <vt:lpstr>PowerPoint Presentation</vt:lpstr>
      <vt:lpstr>Manufacturer - Definition</vt:lpstr>
      <vt:lpstr>Overview</vt:lpstr>
      <vt:lpstr>Assumption</vt:lpstr>
      <vt:lpstr>Registration – Manufuacturer</vt:lpstr>
      <vt:lpstr>Registration – Manufacturer (Form)</vt:lpstr>
      <vt:lpstr>Dashboard – Manufacturer</vt:lpstr>
      <vt:lpstr>Dashboard – Manufacturer</vt:lpstr>
      <vt:lpstr>Stock Management – Manufacturer</vt:lpstr>
      <vt:lpstr>Stock Management – Manufacturer</vt:lpstr>
      <vt:lpstr>Grievance – Manufacturer</vt:lpstr>
      <vt:lpstr>Grievance – Manufacturer</vt:lpstr>
      <vt:lpstr>Profile Management – manufacturer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425</cp:revision>
  <dcterms:created xsi:type="dcterms:W3CDTF">2019-04-20T15:44:52Z</dcterms:created>
  <dcterms:modified xsi:type="dcterms:W3CDTF">2020-11-16T17:41:34Z</dcterms:modified>
</cp:coreProperties>
</file>