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9"/>
  </p:notesMasterIdLst>
  <p:sldIdLst>
    <p:sldId id="327" r:id="rId2"/>
    <p:sldId id="328" r:id="rId3"/>
    <p:sldId id="307" r:id="rId4"/>
    <p:sldId id="362" r:id="rId5"/>
    <p:sldId id="308" r:id="rId6"/>
    <p:sldId id="301" r:id="rId7"/>
    <p:sldId id="368" r:id="rId8"/>
    <p:sldId id="363" r:id="rId9"/>
    <p:sldId id="377" r:id="rId10"/>
    <p:sldId id="365" r:id="rId11"/>
    <p:sldId id="366" r:id="rId12"/>
    <p:sldId id="374" r:id="rId13"/>
    <p:sldId id="375" r:id="rId14"/>
    <p:sldId id="379" r:id="rId15"/>
    <p:sldId id="372" r:id="rId16"/>
    <p:sldId id="371" r:id="rId17"/>
    <p:sldId id="28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09" d="100"/>
          <a:sy n="109" d="100"/>
        </p:scale>
        <p:origin x="87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12 April 2021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12 April 2021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Manufacturer 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5A894DE-9B19-459A-B77B-9E29C60D0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312206"/>
              </p:ext>
            </p:extLst>
          </p:nvPr>
        </p:nvGraphicFramePr>
        <p:xfrm>
          <a:off x="461963" y="1433513"/>
          <a:ext cx="10345737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121400" imgH="2209800" progId="Word.Document.12">
                  <p:embed/>
                </p:oleObj>
              </mc:Choice>
              <mc:Fallback>
                <p:oleObj name="Document" r:id="rId2" imgW="6121400" imgH="22098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6666821-0BEE-446D-B559-D5102D26D4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1963" y="1433513"/>
                        <a:ext cx="10345737" cy="373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109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50D5CD-995C-4A1C-8FDA-E1F09F3D3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28" y="1691541"/>
            <a:ext cx="10750062" cy="3474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4E6B6B1F-351A-47BA-9B44-FC2072D395E3}"/>
              </a:ext>
            </a:extLst>
          </p:cNvPr>
          <p:cNvSpPr/>
          <p:nvPr/>
        </p:nvSpPr>
        <p:spPr>
          <a:xfrm>
            <a:off x="4842998" y="1295092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0DEDD526-A9D1-49EA-B280-A8106022CA2B}"/>
              </a:ext>
            </a:extLst>
          </p:cNvPr>
          <p:cNvSpPr/>
          <p:nvPr/>
        </p:nvSpPr>
        <p:spPr>
          <a:xfrm>
            <a:off x="10728965" y="1159455"/>
            <a:ext cx="1261108" cy="519348"/>
          </a:xfrm>
          <a:prstGeom prst="wedgeEllipseCallout">
            <a:avLst>
              <a:gd name="adj1" fmla="val -49575"/>
              <a:gd name="adj2" fmla="val 6250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Upload</a:t>
            </a:r>
          </a:p>
        </p:txBody>
      </p:sp>
      <p:sp>
        <p:nvSpPr>
          <p:cNvPr id="10" name="Oval Callout 8">
            <a:extLst>
              <a:ext uri="{FF2B5EF4-FFF2-40B4-BE49-F238E27FC236}">
                <a16:creationId xmlns:a16="http://schemas.microsoft.com/office/drawing/2014/main" id="{4BD882BB-B317-4819-8A91-5B52A8883526}"/>
              </a:ext>
            </a:extLst>
          </p:cNvPr>
          <p:cNvSpPr/>
          <p:nvPr/>
        </p:nvSpPr>
        <p:spPr>
          <a:xfrm>
            <a:off x="9208858" y="1691541"/>
            <a:ext cx="1152725" cy="519348"/>
          </a:xfrm>
          <a:prstGeom prst="wedgeEllipseCallout">
            <a:avLst>
              <a:gd name="adj1" fmla="val 46047"/>
              <a:gd name="adj2" fmla="val 16599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1" name="Oval Callout 9">
            <a:extLst>
              <a:ext uri="{FF2B5EF4-FFF2-40B4-BE49-F238E27FC236}">
                <a16:creationId xmlns:a16="http://schemas.microsoft.com/office/drawing/2014/main" id="{AD5CEC1F-508E-4809-A81C-76BFE8160640}"/>
              </a:ext>
            </a:extLst>
          </p:cNvPr>
          <p:cNvSpPr/>
          <p:nvPr/>
        </p:nvSpPr>
        <p:spPr>
          <a:xfrm>
            <a:off x="4747406" y="5303233"/>
            <a:ext cx="1348594" cy="908861"/>
          </a:xfrm>
          <a:prstGeom prst="wedgeEllipseCallout">
            <a:avLst>
              <a:gd name="adj1" fmla="val -81326"/>
              <a:gd name="adj2" fmla="val -13226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Stocks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5DD526DD-284F-4404-8B71-C9B058CB4FA0}"/>
              </a:ext>
            </a:extLst>
          </p:cNvPr>
          <p:cNvSpPr/>
          <p:nvPr/>
        </p:nvSpPr>
        <p:spPr>
          <a:xfrm>
            <a:off x="10882857" y="4669926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Delete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0491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0AFDE7-CCF3-4CBF-82D2-C4363D5F5DD0}"/>
              </a:ext>
            </a:extLst>
          </p:cNvPr>
          <p:cNvSpPr/>
          <p:nvPr/>
        </p:nvSpPr>
        <p:spPr>
          <a:xfrm>
            <a:off x="463639" y="1155034"/>
            <a:ext cx="10682156" cy="4013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/>
                <a:ea typeface="Calibri" panose="020F0502020204030204" pitchFamily="34" charset="0"/>
                <a:cs typeface="Arial"/>
              </a:rPr>
              <a:t>As an manufacturer, you can register grievances when there is a problem in the portal.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Arial"/>
              <a:ea typeface="Calibri" panose="020F0502020204030204" pitchFamily="34" charset="0"/>
              <a:cs typeface="Arial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/>
                <a:ea typeface="Calibri" panose="020F0502020204030204" pitchFamily="34" charset="0"/>
                <a:cs typeface="Arial"/>
              </a:rPr>
              <a:t>For example, there could be situations when the registration feature is not working or there could be a problem in stock upload.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/>
                <a:ea typeface="Calibri" panose="020F0502020204030204" pitchFamily="34" charset="0"/>
                <a:cs typeface="Arial"/>
              </a:rPr>
              <a:t> </a:t>
            </a:r>
          </a:p>
          <a:p>
            <a:r>
              <a:rPr lang="en-IN" sz="2000" dirty="0">
                <a:latin typeface="Arial"/>
                <a:cs typeface="Arial"/>
              </a:rPr>
              <a:t>Once a grievance is raised, it reaches the CEIR Admin queue for response from CEIR Authority. </a:t>
            </a:r>
          </a:p>
          <a:p>
            <a:r>
              <a:rPr lang="en-IN" sz="2000" dirty="0">
                <a:latin typeface="Arial"/>
                <a:cs typeface="Arial"/>
              </a:rPr>
              <a:t>CEIR Admin can ask for more details in case required. </a:t>
            </a:r>
          </a:p>
          <a:p>
            <a:endParaRPr lang="en-IN" sz="2000" dirty="0">
              <a:latin typeface="Arial"/>
              <a:cs typeface="Arial"/>
            </a:endParaRPr>
          </a:p>
          <a:p>
            <a:r>
              <a:rPr lang="en-IN" sz="2000" dirty="0">
                <a:latin typeface="Arial"/>
                <a:cs typeface="Arial"/>
              </a:rPr>
              <a:t>Else CEIR Admin will respond and close the grievance.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725238-1E27-4EAC-B350-57C476E21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73" y="1397552"/>
            <a:ext cx="9716522" cy="3756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842998" y="1397552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6255843" y="2199174"/>
            <a:ext cx="1152725" cy="519348"/>
          </a:xfrm>
          <a:prstGeom prst="wedgeEllipseCallout">
            <a:avLst>
              <a:gd name="adj1" fmla="val -88305"/>
              <a:gd name="adj2" fmla="val 771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8586815" y="686371"/>
            <a:ext cx="1261108" cy="519348"/>
          </a:xfrm>
          <a:prstGeom prst="wedgeEllipseCallout">
            <a:avLst>
              <a:gd name="adj1" fmla="val -7115"/>
              <a:gd name="adj2" fmla="val 10056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4168701" y="4829757"/>
            <a:ext cx="1713116" cy="908861"/>
          </a:xfrm>
          <a:prstGeom prst="wedgeEllipseCallout">
            <a:avLst>
              <a:gd name="adj1" fmla="val -94365"/>
              <a:gd name="adj2" fmla="val -12453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grievances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10063895" y="3985813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6232DB-9591-4EF5-A7D9-A27ED86D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898" y="1350021"/>
            <a:ext cx="4339431" cy="3411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Management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" y="1150148"/>
          <a:ext cx="7361238" cy="361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753826" imgH="2334688" progId="Word.Document.12">
                  <p:embed/>
                </p:oleObj>
              </mc:Choice>
              <mc:Fallback>
                <p:oleObj name="Document" r:id="rId3" imgW="4753826" imgH="2334688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9A69E68-114D-4F9E-8810-ECA018BC84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425" y="1150148"/>
                        <a:ext cx="7361238" cy="3611563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3883209" y="1794721"/>
            <a:ext cx="3660591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 flipV="1">
            <a:off x="3438045" y="3633734"/>
            <a:ext cx="4448655" cy="2790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>
            <a:off x="4287044" y="3085206"/>
            <a:ext cx="3599656" cy="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>
            <a:off x="2121980" y="4114194"/>
            <a:ext cx="5867654" cy="2230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92E630-13BE-4C93-94F8-C4ADED62823F}"/>
              </a:ext>
            </a:extLst>
          </p:cNvPr>
          <p:cNvCxnSpPr>
            <a:cxnSpLocks/>
          </p:cNvCxnSpPr>
          <p:nvPr/>
        </p:nvCxnSpPr>
        <p:spPr>
          <a:xfrm flipV="1">
            <a:off x="3096067" y="2572252"/>
            <a:ext cx="4790633" cy="12079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8E35AC-A9DE-437E-A073-E84B613CACCA}"/>
              </a:ext>
            </a:extLst>
          </p:cNvPr>
          <p:cNvCxnSpPr>
            <a:cxnSpLocks/>
          </p:cNvCxnSpPr>
          <p:nvPr/>
        </p:nvCxnSpPr>
        <p:spPr>
          <a:xfrm flipV="1">
            <a:off x="3447067" y="2016383"/>
            <a:ext cx="4932232" cy="29269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3950007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764408"/>
            <a:ext cx="6929080" cy="3657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8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Manufacturer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Registration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Dashboard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Stock Management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Grievance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Profile Management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Manufacturer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13886"/>
            <a:ext cx="1018628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manufacturer of SIM based devices can be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lphaL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Anyone in the global market who produces the device and from where the devices are imported</a:t>
            </a:r>
          </a:p>
          <a:p>
            <a:pPr marL="342900" indent="-342900" algn="just">
              <a:buAutoNum type="alphaL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local entity who produces and sells the devices in the country itself.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CEIR system only consider the local entity who produces and sell the devices in the country itself.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Manufacturer will sell the devices to distributor and retailer.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Manufacturer is the one who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Produce the complete device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Import part of the devices but do the assembly of devices in Cambodia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Brand Owner, who import devices but sell under his own brand in the Country</a:t>
            </a:r>
          </a:p>
          <a:p>
            <a:pPr marL="342900" indent="-342900" algn="just">
              <a:buAutoNum type="arabicParenR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Manufacturer will be requesting for TAC from the GSMA before producing the SIM based devices</a:t>
            </a:r>
          </a:p>
          <a:p>
            <a:pPr algn="just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783FF7-910B-4DEE-80E4-43B7BB3071D7}"/>
              </a:ext>
            </a:extLst>
          </p:cNvPr>
          <p:cNvSpPr/>
          <p:nvPr/>
        </p:nvSpPr>
        <p:spPr>
          <a:xfrm>
            <a:off x="463639" y="1182955"/>
            <a:ext cx="10583302" cy="375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Manufacturer has to register using DMC Home Portal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24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part of registration process, Manufacturer will receive the username and password which can be then used to login to the CEIR Portal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24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logged into the CEIR portal, Manufacturer can perform following operations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Grievance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24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Manufacturer can see the status of ongoing activity through the Dashboard feature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24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 Notification to keep track of the status of various operations</a:t>
            </a:r>
            <a:endParaRPr lang="en-IN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E09D75-2ED7-463A-BC89-9A346FC1618B}"/>
              </a:ext>
            </a:extLst>
          </p:cNvPr>
          <p:cNvSpPr/>
          <p:nvPr/>
        </p:nvSpPr>
        <p:spPr>
          <a:xfrm>
            <a:off x="535459" y="1304056"/>
            <a:ext cx="10569145" cy="202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will be regulation in place for Manufacturer to register with CEIR authority in the respective phases of project rollout</a:t>
            </a: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Regulation is in place for companies for Manufacturer have valid VAT registration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Regulation has to be in place for rejecting the device upload based on the Invalid TAC from the Manufacturer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Manufuacturer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DBF7BC6-5414-4968-A2BE-F285EDD82F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366132"/>
              </p:ext>
            </p:extLst>
          </p:nvPr>
        </p:nvGraphicFramePr>
        <p:xfrm>
          <a:off x="633413" y="1539875"/>
          <a:ext cx="10253662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010400" imgH="863600" progId="Word.Document.12">
                  <p:embed/>
                </p:oleObj>
              </mc:Choice>
              <mc:Fallback>
                <p:oleObj name="Document" r:id="rId2" imgW="7010400" imgH="8636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6666821-0BEE-446D-B559-D5102D26D4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3413" y="1539875"/>
                        <a:ext cx="10253662" cy="126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8E383A-D433-4A97-ADC8-57AEABBD1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63" y="1081453"/>
            <a:ext cx="7568629" cy="5696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Manufacturer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Rectangle 56">
            <a:extLst>
              <a:ext uri="{FF2B5EF4-FFF2-40B4-BE49-F238E27FC236}">
                <a16:creationId xmlns:a16="http://schemas.microsoft.com/office/drawing/2014/main" id="{B151DA94-4894-45B2-85C2-8A1704E4A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39" y="1345251"/>
            <a:ext cx="1053456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panel on the left displays all the operations that a manufacturer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 can perform.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work area on the right-hand side displays the status of all the features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720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requests uploaded by the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Manufacturer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720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Total devices waiting for upload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720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Grievances raised by the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Manufacturer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work area also displays notifications on the Manufacturer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 raised feature requests.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top right panel has download option where the Manufacturer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 can download the User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Manual for his reference. 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Manufacturer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 can also change their profile language to Khmer.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A12865-8C8E-4F62-B9CD-1314988F4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30" y="1483944"/>
            <a:ext cx="10908967" cy="43773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8197654" y="548720"/>
            <a:ext cx="1761851" cy="735744"/>
          </a:xfrm>
          <a:prstGeom prst="wedgeEllipseCallout">
            <a:avLst>
              <a:gd name="adj1" fmla="val 58676"/>
              <a:gd name="adj2" fmla="val 9749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9535308" y="2520139"/>
            <a:ext cx="1389240" cy="908861"/>
          </a:xfrm>
          <a:prstGeom prst="wedgeEllipseCallout">
            <a:avLst>
              <a:gd name="adj1" fmla="val 33950"/>
              <a:gd name="adj2" fmla="val -13836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1128940" y="2049263"/>
            <a:ext cx="1063060" cy="908861"/>
          </a:xfrm>
          <a:prstGeom prst="wedgeEllipseCallout">
            <a:avLst>
              <a:gd name="adj1" fmla="val -33624"/>
              <a:gd name="adj2" fmla="val -8707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122746" y="4462908"/>
            <a:ext cx="1917069" cy="519348"/>
          </a:xfrm>
          <a:prstGeom prst="wedgeEllipseCallout">
            <a:avLst>
              <a:gd name="adj1" fmla="val 53718"/>
              <a:gd name="adj2" fmla="val 7290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5" name="Oval Callout 10">
            <a:extLst>
              <a:ext uri="{FF2B5EF4-FFF2-40B4-BE49-F238E27FC236}">
                <a16:creationId xmlns:a16="http://schemas.microsoft.com/office/drawing/2014/main" id="{7B99499E-2EF5-4264-989C-2AA0C5503007}"/>
              </a:ext>
            </a:extLst>
          </p:cNvPr>
          <p:cNvSpPr/>
          <p:nvPr/>
        </p:nvSpPr>
        <p:spPr>
          <a:xfrm>
            <a:off x="5028504" y="916592"/>
            <a:ext cx="2015737" cy="908861"/>
          </a:xfrm>
          <a:prstGeom prst="wedgeEllipseCallout">
            <a:avLst>
              <a:gd name="adj1" fmla="val -17610"/>
              <a:gd name="adj2" fmla="val 13876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 features status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122746" y="1140402"/>
            <a:ext cx="1035005" cy="908861"/>
          </a:xfrm>
          <a:prstGeom prst="wedgeEllipseCallout">
            <a:avLst>
              <a:gd name="adj1" fmla="val 28540"/>
              <a:gd name="adj2" fmla="val 15626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2609117" y="1175265"/>
            <a:ext cx="1568161" cy="519348"/>
          </a:xfrm>
          <a:prstGeom prst="wedgeEllipseCallout">
            <a:avLst>
              <a:gd name="adj1" fmla="val -22351"/>
              <a:gd name="adj2" fmla="val 19283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</p:spTree>
    <p:extLst>
      <p:ext uri="{BB962C8B-B14F-4D97-AF65-F5344CB8AC3E}">
        <p14:creationId xmlns:p14="http://schemas.microsoft.com/office/powerpoint/2010/main" val="40288317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17340</TotalTime>
  <Words>609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Wingdings</vt:lpstr>
      <vt:lpstr>White Theme</vt:lpstr>
      <vt:lpstr>Document</vt:lpstr>
      <vt:lpstr>CEIR   Manufacturer Training Manual</vt:lpstr>
      <vt:lpstr>PowerPoint Presentation</vt:lpstr>
      <vt:lpstr>Manufacturer - Definition</vt:lpstr>
      <vt:lpstr>Overview</vt:lpstr>
      <vt:lpstr>Assumption</vt:lpstr>
      <vt:lpstr>Registration – Manufuacturer</vt:lpstr>
      <vt:lpstr>Registration – Manufacturer (Form)</vt:lpstr>
      <vt:lpstr>Dashboard – Manufacturer</vt:lpstr>
      <vt:lpstr>Dashboard – Manufacturer</vt:lpstr>
      <vt:lpstr>Stock Management – Manufacturer</vt:lpstr>
      <vt:lpstr>Stock Management – Manufacturer</vt:lpstr>
      <vt:lpstr>Grievance – Manufacturer</vt:lpstr>
      <vt:lpstr>Grievance – Manufacturer</vt:lpstr>
      <vt:lpstr>Profile Management – Manufacturer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426</cp:revision>
  <dcterms:created xsi:type="dcterms:W3CDTF">2019-04-20T15:44:52Z</dcterms:created>
  <dcterms:modified xsi:type="dcterms:W3CDTF">2021-04-12T09:28:24Z</dcterms:modified>
</cp:coreProperties>
</file>