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26"/>
  </p:notesMasterIdLst>
  <p:sldIdLst>
    <p:sldId id="327" r:id="rId2"/>
    <p:sldId id="328" r:id="rId3"/>
    <p:sldId id="307" r:id="rId4"/>
    <p:sldId id="362" r:id="rId5"/>
    <p:sldId id="308" r:id="rId6"/>
    <p:sldId id="301" r:id="rId7"/>
    <p:sldId id="378" r:id="rId8"/>
    <p:sldId id="368" r:id="rId9"/>
    <p:sldId id="363" r:id="rId10"/>
    <p:sldId id="377" r:id="rId11"/>
    <p:sldId id="370" r:id="rId12"/>
    <p:sldId id="376" r:id="rId13"/>
    <p:sldId id="364" r:id="rId14"/>
    <p:sldId id="379" r:id="rId15"/>
    <p:sldId id="373" r:id="rId16"/>
    <p:sldId id="365" r:id="rId17"/>
    <p:sldId id="380" r:id="rId18"/>
    <p:sldId id="366" r:id="rId19"/>
    <p:sldId id="374" r:id="rId20"/>
    <p:sldId id="375" r:id="rId21"/>
    <p:sldId id="367" r:id="rId22"/>
    <p:sldId id="372" r:id="rId23"/>
    <p:sldId id="371" r:id="rId24"/>
    <p:sldId id="281" r:id="rId2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8B6"/>
    <a:srgbClr val="1A47C5"/>
    <a:srgbClr val="1B47B6"/>
    <a:srgbClr val="4B1FBF"/>
    <a:srgbClr val="8606B6"/>
    <a:srgbClr val="6440C3"/>
    <a:srgbClr val="A98AFF"/>
    <a:srgbClr val="FFFFFF"/>
    <a:srgbClr val="C2B1EF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5" autoAdjust="0"/>
    <p:restoredTop sz="86436"/>
  </p:normalViewPr>
  <p:slideViewPr>
    <p:cSldViewPr snapToGrid="0" snapToObjects="1">
      <p:cViewPr varScale="1">
        <p:scale>
          <a:sx n="116" d="100"/>
          <a:sy n="116" d="100"/>
        </p:scale>
        <p:origin x="90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2" y="5243813"/>
            <a:ext cx="6289778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0" y="2028063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6" y="490713"/>
            <a:ext cx="1849674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9 April 2020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8" y="2940163"/>
            <a:ext cx="4999327" cy="875744"/>
            <a:chOff x="3242838" y="3018288"/>
            <a:chExt cx="4999327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7204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3" y="492574"/>
            <a:ext cx="4004350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6" y="715477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4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1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4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8" y="469958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0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0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0"/>
            <a:ext cx="1809906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3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9 April 2020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7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Operator 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59979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6829E5-895A-459D-9CBC-F632B3716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1588300"/>
            <a:ext cx="10467707" cy="45909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–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5">
            <a:extLst>
              <a:ext uri="{FF2B5EF4-FFF2-40B4-BE49-F238E27FC236}">
                <a16:creationId xmlns:a16="http://schemas.microsoft.com/office/drawing/2014/main" id="{5A198848-A452-4866-BE2B-797EBA49A96D}"/>
              </a:ext>
            </a:extLst>
          </p:cNvPr>
          <p:cNvSpPr/>
          <p:nvPr/>
        </p:nvSpPr>
        <p:spPr>
          <a:xfrm>
            <a:off x="7011737" y="2148252"/>
            <a:ext cx="1761851" cy="735744"/>
          </a:xfrm>
          <a:prstGeom prst="wedgeEllipseCallout">
            <a:avLst>
              <a:gd name="adj1" fmla="val 51285"/>
              <a:gd name="adj2" fmla="val -93281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Download User Manual</a:t>
            </a:r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B229E133-6134-404C-97C9-4A4EAE3E3532}"/>
              </a:ext>
            </a:extLst>
          </p:cNvPr>
          <p:cNvSpPr/>
          <p:nvPr/>
        </p:nvSpPr>
        <p:spPr>
          <a:xfrm>
            <a:off x="8765006" y="414127"/>
            <a:ext cx="941254" cy="1038698"/>
          </a:xfrm>
          <a:prstGeom prst="wedgeEllipseCallout">
            <a:avLst>
              <a:gd name="adj1" fmla="val 94327"/>
              <a:gd name="adj2" fmla="val 72891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DMC Home portal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12" name="Oval Callout 10">
            <a:extLst>
              <a:ext uri="{FF2B5EF4-FFF2-40B4-BE49-F238E27FC236}">
                <a16:creationId xmlns:a16="http://schemas.microsoft.com/office/drawing/2014/main" id="{92858592-990D-4B07-871D-26FB9B9BD829}"/>
              </a:ext>
            </a:extLst>
          </p:cNvPr>
          <p:cNvSpPr/>
          <p:nvPr/>
        </p:nvSpPr>
        <p:spPr>
          <a:xfrm>
            <a:off x="8915249" y="2516124"/>
            <a:ext cx="1389240" cy="908861"/>
          </a:xfrm>
          <a:prstGeom prst="wedgeEllipseCallout">
            <a:avLst>
              <a:gd name="adj1" fmla="val -4342"/>
              <a:gd name="adj2" fmla="val -117810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Language Change</a:t>
            </a:r>
          </a:p>
        </p:txBody>
      </p:sp>
      <p:sp>
        <p:nvSpPr>
          <p:cNvPr id="13" name="Oval Callout 10">
            <a:extLst>
              <a:ext uri="{FF2B5EF4-FFF2-40B4-BE49-F238E27FC236}">
                <a16:creationId xmlns:a16="http://schemas.microsoft.com/office/drawing/2014/main" id="{F5B63899-8D08-4E81-927D-D718B1C31B6C}"/>
              </a:ext>
            </a:extLst>
          </p:cNvPr>
          <p:cNvSpPr/>
          <p:nvPr/>
        </p:nvSpPr>
        <p:spPr>
          <a:xfrm>
            <a:off x="10861108" y="2148252"/>
            <a:ext cx="1063060" cy="908861"/>
          </a:xfrm>
          <a:prstGeom prst="wedgeEllipseCallout">
            <a:avLst>
              <a:gd name="adj1" fmla="val -64129"/>
              <a:gd name="adj2" fmla="val -7358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Edit Profile</a:t>
            </a:r>
          </a:p>
        </p:txBody>
      </p:sp>
      <p:sp>
        <p:nvSpPr>
          <p:cNvPr id="14" name="Oval Callout 10">
            <a:extLst>
              <a:ext uri="{FF2B5EF4-FFF2-40B4-BE49-F238E27FC236}">
                <a16:creationId xmlns:a16="http://schemas.microsoft.com/office/drawing/2014/main" id="{79E74249-AFDA-4CE2-9EBE-6059618B9A91}"/>
              </a:ext>
            </a:extLst>
          </p:cNvPr>
          <p:cNvSpPr/>
          <p:nvPr/>
        </p:nvSpPr>
        <p:spPr>
          <a:xfrm>
            <a:off x="426835" y="4497040"/>
            <a:ext cx="1917069" cy="519348"/>
          </a:xfrm>
          <a:prstGeom prst="wedgeEllipseCallout">
            <a:avLst>
              <a:gd name="adj1" fmla="val 53718"/>
              <a:gd name="adj2" fmla="val 7290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Notifications</a:t>
            </a:r>
          </a:p>
        </p:txBody>
      </p:sp>
      <p:sp>
        <p:nvSpPr>
          <p:cNvPr id="15" name="Oval Callout 10">
            <a:extLst>
              <a:ext uri="{FF2B5EF4-FFF2-40B4-BE49-F238E27FC236}">
                <a16:creationId xmlns:a16="http://schemas.microsoft.com/office/drawing/2014/main" id="{7B99499E-2EF5-4264-989C-2AA0C5503007}"/>
              </a:ext>
            </a:extLst>
          </p:cNvPr>
          <p:cNvSpPr/>
          <p:nvPr/>
        </p:nvSpPr>
        <p:spPr>
          <a:xfrm>
            <a:off x="4299337" y="1152831"/>
            <a:ext cx="2015737" cy="908861"/>
          </a:xfrm>
          <a:prstGeom prst="wedgeEllipseCallout">
            <a:avLst>
              <a:gd name="adj1" fmla="val -17610"/>
              <a:gd name="adj2" fmla="val 138768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All features status</a:t>
            </a:r>
          </a:p>
        </p:txBody>
      </p:sp>
      <p:sp>
        <p:nvSpPr>
          <p:cNvPr id="16" name="Oval Callout 10">
            <a:extLst>
              <a:ext uri="{FF2B5EF4-FFF2-40B4-BE49-F238E27FC236}">
                <a16:creationId xmlns:a16="http://schemas.microsoft.com/office/drawing/2014/main" id="{58AB5DDD-145A-4E33-85CC-74539D2562B6}"/>
              </a:ext>
            </a:extLst>
          </p:cNvPr>
          <p:cNvSpPr/>
          <p:nvPr/>
        </p:nvSpPr>
        <p:spPr>
          <a:xfrm>
            <a:off x="57665" y="877673"/>
            <a:ext cx="977340" cy="908861"/>
          </a:xfrm>
          <a:prstGeom prst="wedgeEllipseCallout">
            <a:avLst>
              <a:gd name="adj1" fmla="val 28540"/>
              <a:gd name="adj2" fmla="val 15626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Left Panel</a:t>
            </a:r>
          </a:p>
        </p:txBody>
      </p:sp>
      <p:sp>
        <p:nvSpPr>
          <p:cNvPr id="17" name="Oval Callout 10">
            <a:extLst>
              <a:ext uri="{FF2B5EF4-FFF2-40B4-BE49-F238E27FC236}">
                <a16:creationId xmlns:a16="http://schemas.microsoft.com/office/drawing/2014/main" id="{9BCB8F02-D65B-42BA-AEA0-658DC78943F5}"/>
              </a:ext>
            </a:extLst>
          </p:cNvPr>
          <p:cNvSpPr/>
          <p:nvPr/>
        </p:nvSpPr>
        <p:spPr>
          <a:xfrm>
            <a:off x="2386440" y="1152831"/>
            <a:ext cx="1568161" cy="519348"/>
          </a:xfrm>
          <a:prstGeom prst="wedgeEllipseCallout">
            <a:avLst>
              <a:gd name="adj1" fmla="val -22351"/>
              <a:gd name="adj2" fmla="val 19283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Work Area</a:t>
            </a:r>
          </a:p>
        </p:txBody>
      </p:sp>
      <p:sp>
        <p:nvSpPr>
          <p:cNvPr id="18" name="Oval Callout 10">
            <a:extLst>
              <a:ext uri="{FF2B5EF4-FFF2-40B4-BE49-F238E27FC236}">
                <a16:creationId xmlns:a16="http://schemas.microsoft.com/office/drawing/2014/main" id="{A2EBA1B2-E9ED-49FB-8FFA-09952A046A50}"/>
              </a:ext>
            </a:extLst>
          </p:cNvPr>
          <p:cNvSpPr/>
          <p:nvPr/>
        </p:nvSpPr>
        <p:spPr>
          <a:xfrm>
            <a:off x="4839869" y="4158410"/>
            <a:ext cx="2512262" cy="735744"/>
          </a:xfrm>
          <a:prstGeom prst="wedgeEllipseCallout">
            <a:avLst>
              <a:gd name="adj1" fmla="val -50702"/>
              <a:gd name="adj2" fmla="val -82575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On click it takes user to respective home page</a:t>
            </a:r>
          </a:p>
        </p:txBody>
      </p:sp>
    </p:spTree>
    <p:extLst>
      <p:ext uri="{BB962C8B-B14F-4D97-AF65-F5344CB8AC3E}">
        <p14:creationId xmlns:p14="http://schemas.microsoft.com/office/powerpoint/2010/main" val="402883170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/ Unblock Devices –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603792-E5D2-413B-880D-EEB8D6A4DA16}"/>
              </a:ext>
            </a:extLst>
          </p:cNvPr>
          <p:cNvSpPr/>
          <p:nvPr/>
        </p:nvSpPr>
        <p:spPr>
          <a:xfrm>
            <a:off x="463638" y="1120111"/>
            <a:ext cx="10750321" cy="313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Operator may block or unblock one or more devices due to various reasons. 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One of the reasons could be subscription contract violation between user and operator. Since user has violated the subscription contract, operator may raise  a request to block devices.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the subscription contract is restored with user, operator will revoke the block request by sending unblocking request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Both single and bulk request mode are supported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43280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549A78-A419-441A-BB83-2F88F28D7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1355954"/>
            <a:ext cx="9364102" cy="36709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/ Unblock Devices –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D8870CE6-B2A6-4014-88FF-523085D41081}"/>
              </a:ext>
            </a:extLst>
          </p:cNvPr>
          <p:cNvSpPr/>
          <p:nvPr/>
        </p:nvSpPr>
        <p:spPr>
          <a:xfrm>
            <a:off x="4733292" y="1057057"/>
            <a:ext cx="1261108" cy="476069"/>
          </a:xfrm>
          <a:prstGeom prst="wedgeEllipseCallout">
            <a:avLst>
              <a:gd name="adj1" fmla="val -91966"/>
              <a:gd name="adj2" fmla="val 10473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Filters</a:t>
            </a:r>
          </a:p>
        </p:txBody>
      </p:sp>
      <p:sp>
        <p:nvSpPr>
          <p:cNvPr id="9" name="Oval Callout 7">
            <a:extLst>
              <a:ext uri="{FF2B5EF4-FFF2-40B4-BE49-F238E27FC236}">
                <a16:creationId xmlns:a16="http://schemas.microsoft.com/office/drawing/2014/main" id="{86820BFD-2B61-45E3-8C44-14BE311987AA}"/>
              </a:ext>
            </a:extLst>
          </p:cNvPr>
          <p:cNvSpPr/>
          <p:nvPr/>
        </p:nvSpPr>
        <p:spPr>
          <a:xfrm>
            <a:off x="7438392" y="895132"/>
            <a:ext cx="1261108" cy="476069"/>
          </a:xfrm>
          <a:prstGeom prst="wedgeEllipseCallout">
            <a:avLst>
              <a:gd name="adj1" fmla="val -132832"/>
              <a:gd name="adj2" fmla="val 235494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Export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11" name="Oval Callout 7">
            <a:extLst>
              <a:ext uri="{FF2B5EF4-FFF2-40B4-BE49-F238E27FC236}">
                <a16:creationId xmlns:a16="http://schemas.microsoft.com/office/drawing/2014/main" id="{D402C79E-6D19-4A6E-8F69-6F3822AD4B3A}"/>
              </a:ext>
            </a:extLst>
          </p:cNvPr>
          <p:cNvSpPr/>
          <p:nvPr/>
        </p:nvSpPr>
        <p:spPr>
          <a:xfrm>
            <a:off x="10264053" y="1619685"/>
            <a:ext cx="1416908" cy="1168536"/>
          </a:xfrm>
          <a:prstGeom prst="wedgeEllipseCallout">
            <a:avLst>
              <a:gd name="adj1" fmla="val -88790"/>
              <a:gd name="adj2" fmla="val -4088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Report Block/ Unblock</a:t>
            </a:r>
          </a:p>
        </p:txBody>
      </p:sp>
      <p:sp>
        <p:nvSpPr>
          <p:cNvPr id="12" name="Oval Callout 7">
            <a:extLst>
              <a:ext uri="{FF2B5EF4-FFF2-40B4-BE49-F238E27FC236}">
                <a16:creationId xmlns:a16="http://schemas.microsoft.com/office/drawing/2014/main" id="{25E3AC19-6CF8-4F1D-AF2D-C0F1CBC6D344}"/>
              </a:ext>
            </a:extLst>
          </p:cNvPr>
          <p:cNvSpPr/>
          <p:nvPr/>
        </p:nvSpPr>
        <p:spPr>
          <a:xfrm>
            <a:off x="8434754" y="5535250"/>
            <a:ext cx="2785973" cy="1168536"/>
          </a:xfrm>
          <a:prstGeom prst="wedgeEllipseCallout">
            <a:avLst>
              <a:gd name="adj1" fmla="val -62840"/>
              <a:gd name="adj2" fmla="val -133885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Action like Error, 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Download,View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, Edit &amp; Delete</a:t>
            </a:r>
          </a:p>
        </p:txBody>
      </p:sp>
      <p:sp>
        <p:nvSpPr>
          <p:cNvPr id="13" name="Oval Callout 7">
            <a:extLst>
              <a:ext uri="{FF2B5EF4-FFF2-40B4-BE49-F238E27FC236}">
                <a16:creationId xmlns:a16="http://schemas.microsoft.com/office/drawing/2014/main" id="{D79E7952-E80A-491D-98BB-4DD44AEA5FF8}"/>
              </a:ext>
            </a:extLst>
          </p:cNvPr>
          <p:cNvSpPr/>
          <p:nvPr/>
        </p:nvSpPr>
        <p:spPr>
          <a:xfrm>
            <a:off x="10153151" y="2958412"/>
            <a:ext cx="1771017" cy="822302"/>
          </a:xfrm>
          <a:prstGeom prst="wedgeEllipseCallout">
            <a:avLst>
              <a:gd name="adj1" fmla="val -95833"/>
              <a:gd name="adj2" fmla="val 1147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View All requests</a:t>
            </a:r>
          </a:p>
        </p:txBody>
      </p:sp>
    </p:spTree>
    <p:extLst>
      <p:ext uri="{BB962C8B-B14F-4D97-AF65-F5344CB8AC3E}">
        <p14:creationId xmlns:p14="http://schemas.microsoft.com/office/powerpoint/2010/main" val="40037282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Grey List –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C4B5D5-BECB-4653-B050-67E0C097A3FA}"/>
              </a:ext>
            </a:extLst>
          </p:cNvPr>
          <p:cNvSpPr/>
          <p:nvPr/>
        </p:nvSpPr>
        <p:spPr>
          <a:xfrm>
            <a:off x="463639" y="1014104"/>
            <a:ext cx="11019691" cy="4528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Operator user can download the grey list from the CEIR portal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 are 2 kind of files available: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 – Contain all the IMEI in grey list till date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Incremental – Contain the IMEI added/deleted in grey list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CEIR System will generate full files on weekly basis and incremental file on daily basis.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file is downloaded, the same should be updated on the operator EIR system to bring grey list in effect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Operator can either update full dump or keep updating the incremental dump to keep their grey list in the EIR database in sync with CEIR on daily basis.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96270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Grey List – Add / Delete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858430-DF7C-44DE-B8DD-C781F0B5F192}"/>
              </a:ext>
            </a:extLst>
          </p:cNvPr>
          <p:cNvSpPr/>
          <p:nvPr/>
        </p:nvSpPr>
        <p:spPr>
          <a:xfrm>
            <a:off x="463639" y="1027750"/>
            <a:ext cx="10698145" cy="5548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IMEI is added in grey list in following scenarios: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IN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 is marked stolen by lawful agency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 is requested to be blocked by operator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 is registered by end user but does not pay tax 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 is found in use in network and is not found in whitelist database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 is found in use in network but visa has expired.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IMEI is deleted from grey list in following scenarios: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IN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 is marked recovered by lawful agency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 is requested to be un-blocked by operator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 User pay tax for registered device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 user upload the visa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 user regularize the device by registering and paying tax for same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 is moved to black list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88384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800D94-0E63-44A0-84F3-40B9798DC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42" y="1211306"/>
            <a:ext cx="9528034" cy="45830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Grey List –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254D7840-F8BA-438F-8677-AC94AE5DD057}"/>
              </a:ext>
            </a:extLst>
          </p:cNvPr>
          <p:cNvSpPr txBox="1">
            <a:spLocks/>
          </p:cNvSpPr>
          <p:nvPr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285025B-3F3F-4329-ADBD-CB865703A688}"/>
              </a:ext>
            </a:extLst>
          </p:cNvPr>
          <p:cNvSpPr txBox="1">
            <a:spLocks/>
          </p:cNvSpPr>
          <p:nvPr/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3" name="Oval Callout 7">
            <a:extLst>
              <a:ext uri="{FF2B5EF4-FFF2-40B4-BE49-F238E27FC236}">
                <a16:creationId xmlns:a16="http://schemas.microsoft.com/office/drawing/2014/main" id="{58EDDD8F-1BE7-4240-8283-EA616D515AF5}"/>
              </a:ext>
            </a:extLst>
          </p:cNvPr>
          <p:cNvSpPr/>
          <p:nvPr/>
        </p:nvSpPr>
        <p:spPr>
          <a:xfrm>
            <a:off x="5112233" y="951632"/>
            <a:ext cx="1261108" cy="519348"/>
          </a:xfrm>
          <a:prstGeom prst="wedgeEllipseCallout">
            <a:avLst>
              <a:gd name="adj1" fmla="val -128587"/>
              <a:gd name="adj2" fmla="val 10651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14" name="Oval Callout 8">
            <a:extLst>
              <a:ext uri="{FF2B5EF4-FFF2-40B4-BE49-F238E27FC236}">
                <a16:creationId xmlns:a16="http://schemas.microsoft.com/office/drawing/2014/main" id="{BF088306-CA64-4DB6-8EB4-94E21AB2715D}"/>
              </a:ext>
            </a:extLst>
          </p:cNvPr>
          <p:cNvSpPr/>
          <p:nvPr/>
        </p:nvSpPr>
        <p:spPr>
          <a:xfrm>
            <a:off x="7323340" y="1158013"/>
            <a:ext cx="1261108" cy="519348"/>
          </a:xfrm>
          <a:prstGeom prst="wedgeEllipseCallout">
            <a:avLst>
              <a:gd name="adj1" fmla="val -88305"/>
              <a:gd name="adj2" fmla="val 7717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15" name="Oval Callout 9">
            <a:extLst>
              <a:ext uri="{FF2B5EF4-FFF2-40B4-BE49-F238E27FC236}">
                <a16:creationId xmlns:a16="http://schemas.microsoft.com/office/drawing/2014/main" id="{823C8CBE-E6F9-46D6-BC9C-7F4208D3B17C}"/>
              </a:ext>
            </a:extLst>
          </p:cNvPr>
          <p:cNvSpPr/>
          <p:nvPr/>
        </p:nvSpPr>
        <p:spPr>
          <a:xfrm>
            <a:off x="9991673" y="2340834"/>
            <a:ext cx="1491873" cy="519348"/>
          </a:xfrm>
          <a:prstGeom prst="wedgeEllipseCallout">
            <a:avLst>
              <a:gd name="adj1" fmla="val -89990"/>
              <a:gd name="adj2" fmla="val 6306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View All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Oval Callout 10">
            <a:extLst>
              <a:ext uri="{FF2B5EF4-FFF2-40B4-BE49-F238E27FC236}">
                <a16:creationId xmlns:a16="http://schemas.microsoft.com/office/drawing/2014/main" id="{F55213EC-FF6B-433E-BC5F-0833AB3329F2}"/>
              </a:ext>
            </a:extLst>
          </p:cNvPr>
          <p:cNvSpPr/>
          <p:nvPr/>
        </p:nvSpPr>
        <p:spPr>
          <a:xfrm>
            <a:off x="9991673" y="4654091"/>
            <a:ext cx="1491873" cy="908861"/>
          </a:xfrm>
          <a:prstGeom prst="wedgeEllipseCallout">
            <a:avLst>
              <a:gd name="adj1" fmla="val -111390"/>
              <a:gd name="adj2" fmla="val -4705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Download Action</a:t>
            </a:r>
          </a:p>
        </p:txBody>
      </p:sp>
    </p:spTree>
    <p:extLst>
      <p:ext uri="{BB962C8B-B14F-4D97-AF65-F5344CB8AC3E}">
        <p14:creationId xmlns:p14="http://schemas.microsoft.com/office/powerpoint/2010/main" val="328333088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Black List –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FE5CEE-575D-40F6-BC4E-F94E2EA91990}"/>
              </a:ext>
            </a:extLst>
          </p:cNvPr>
          <p:cNvSpPr/>
          <p:nvPr/>
        </p:nvSpPr>
        <p:spPr>
          <a:xfrm>
            <a:off x="463638" y="1095488"/>
            <a:ext cx="10911095" cy="4528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Operator user can download the black list from the CEIR portal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 are 2 kind of files available: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 – Contain all the IMEI in black list till date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Incremental – Contain the IMEI added/deleted in black list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CEIR System will generate full files on weekly basis and incremental file on daily basis.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file is downloaded, the same should be updated on the operator EIR system to bring black list in effect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Operator can either update full dump or keep updating the incremental dump to keep their black list in the EIR database in sync with CEIR on daily basis.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1098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Black List – Add / Delete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6D85D9-0186-403C-9391-A6C8CECF7604}"/>
              </a:ext>
            </a:extLst>
          </p:cNvPr>
          <p:cNvSpPr/>
          <p:nvPr/>
        </p:nvSpPr>
        <p:spPr>
          <a:xfrm>
            <a:off x="463639" y="1089965"/>
            <a:ext cx="11102014" cy="3927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IMEI is added in black list in following scenarios: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Monitoring period has expired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IMEI is deleted from black list in following scenarios: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 is marked recovered by lawful agency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 is requested to be un-blocked by operator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 User pay tax for registered device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 user upload the visa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 user regularize the device by registering and paying tax for same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9539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BC4AE9-9A16-4A2F-A2BA-5B9B46BCE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1562711"/>
            <a:ext cx="9070253" cy="41321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Black List –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7">
            <a:extLst>
              <a:ext uri="{FF2B5EF4-FFF2-40B4-BE49-F238E27FC236}">
                <a16:creationId xmlns:a16="http://schemas.microsoft.com/office/drawing/2014/main" id="{4E6B6B1F-351A-47BA-9B44-FC2072D395E3}"/>
              </a:ext>
            </a:extLst>
          </p:cNvPr>
          <p:cNvSpPr/>
          <p:nvPr/>
        </p:nvSpPr>
        <p:spPr>
          <a:xfrm>
            <a:off x="5057181" y="1094975"/>
            <a:ext cx="1038819" cy="519348"/>
          </a:xfrm>
          <a:prstGeom prst="wedgeEllipseCallout">
            <a:avLst>
              <a:gd name="adj1" fmla="val -128587"/>
              <a:gd name="adj2" fmla="val 10651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10" name="Oval Callout 8">
            <a:extLst>
              <a:ext uri="{FF2B5EF4-FFF2-40B4-BE49-F238E27FC236}">
                <a16:creationId xmlns:a16="http://schemas.microsoft.com/office/drawing/2014/main" id="{4BD882BB-B317-4819-8A91-5B52A8883526}"/>
              </a:ext>
            </a:extLst>
          </p:cNvPr>
          <p:cNvSpPr/>
          <p:nvPr/>
        </p:nvSpPr>
        <p:spPr>
          <a:xfrm>
            <a:off x="7000844" y="1354649"/>
            <a:ext cx="1152725" cy="519348"/>
          </a:xfrm>
          <a:prstGeom prst="wedgeEllipseCallout">
            <a:avLst>
              <a:gd name="adj1" fmla="val -88305"/>
              <a:gd name="adj2" fmla="val 7717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11" name="Oval Callout 9">
            <a:extLst>
              <a:ext uri="{FF2B5EF4-FFF2-40B4-BE49-F238E27FC236}">
                <a16:creationId xmlns:a16="http://schemas.microsoft.com/office/drawing/2014/main" id="{AD5CEC1F-508E-4809-A81C-76BFE8160640}"/>
              </a:ext>
            </a:extLst>
          </p:cNvPr>
          <p:cNvSpPr/>
          <p:nvPr/>
        </p:nvSpPr>
        <p:spPr>
          <a:xfrm>
            <a:off x="9954394" y="2460259"/>
            <a:ext cx="1348594" cy="519348"/>
          </a:xfrm>
          <a:prstGeom prst="wedgeEllipseCallout">
            <a:avLst>
              <a:gd name="adj1" fmla="val -111815"/>
              <a:gd name="adj2" fmla="val 4312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View All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Callout 10">
            <a:extLst>
              <a:ext uri="{FF2B5EF4-FFF2-40B4-BE49-F238E27FC236}">
                <a16:creationId xmlns:a16="http://schemas.microsoft.com/office/drawing/2014/main" id="{5DD526DD-284F-4404-8B71-C9B058CB4FA0}"/>
              </a:ext>
            </a:extLst>
          </p:cNvPr>
          <p:cNvSpPr/>
          <p:nvPr/>
        </p:nvSpPr>
        <p:spPr>
          <a:xfrm>
            <a:off x="10138801" y="3532237"/>
            <a:ext cx="1493025" cy="908861"/>
          </a:xfrm>
          <a:prstGeom prst="wedgeEllipseCallout">
            <a:avLst>
              <a:gd name="adj1" fmla="val -141181"/>
              <a:gd name="adj2" fmla="val 7991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Download Action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504916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9D1E8-7CD1-4C50-B9DF-43EF05FC17B8}"/>
              </a:ext>
            </a:extLst>
          </p:cNvPr>
          <p:cNvSpPr/>
          <p:nvPr/>
        </p:nvSpPr>
        <p:spPr>
          <a:xfrm>
            <a:off x="463638" y="1134467"/>
            <a:ext cx="10840757" cy="4446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an operator, you can register grievances when there is a problem in the CEIR system.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example, there could be situations when the registration feature is not working or there could be a problem in downloading grey list file from CEIR portal.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a grievance is raised, it reaches the CEIR Admin queue for response from CEIR Authority.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CEIR Admin can ask for more details in case required.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Else CEIR Admin will respond and close the grievance.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10959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3" y="492574"/>
            <a:ext cx="4004350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0206" y="1243914"/>
            <a:ext cx="6739816" cy="4178094"/>
          </a:xfrm>
        </p:spPr>
        <p:txBody>
          <a:bodyPr>
            <a:normAutofit fontScale="47500" lnSpcReduction="2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4500" b="1" dirty="0">
                <a:effectLst/>
              </a:rPr>
              <a:t>Product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4500" b="1" dirty="0">
                <a:effectLst/>
              </a:rPr>
              <a:t>Operator Definition and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4500" b="1" dirty="0">
                <a:effectLst/>
              </a:rPr>
              <a:t>Assumptions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4500" b="1" dirty="0">
                <a:effectLst/>
              </a:rPr>
              <a:t>Features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4500" b="1" dirty="0">
                <a:effectLst/>
              </a:rPr>
              <a:t>Registration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4500" b="1" dirty="0">
                <a:effectLst/>
              </a:rPr>
              <a:t>Dashboard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4500" b="1" dirty="0">
                <a:effectLst/>
              </a:rPr>
              <a:t>Block/ Unblock devices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4500" b="1" dirty="0">
                <a:effectLst/>
              </a:rPr>
              <a:t>Grey List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4500" b="1" dirty="0">
                <a:effectLst/>
              </a:rPr>
              <a:t>Black List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4500" b="1" dirty="0">
                <a:effectLst/>
              </a:rPr>
              <a:t>Grievance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4500" b="1" dirty="0">
                <a:effectLst/>
              </a:rPr>
              <a:t>Profile Management</a:t>
            </a:r>
          </a:p>
          <a:p>
            <a:pPr marL="1005839" lvl="2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GB" sz="2400" b="1" dirty="0">
              <a:effectLst/>
            </a:endParaRPr>
          </a:p>
          <a:p>
            <a:pPr marL="0" indent="0">
              <a:buNone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b="1" dirty="0">
              <a:effectLst/>
            </a:endParaRPr>
          </a:p>
          <a:p>
            <a:pPr fontAlgn="base"/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645048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3A1378-7510-498A-B971-244C25BC9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1916900"/>
            <a:ext cx="9397666" cy="2127880"/>
          </a:xfrm>
          <a:prstGeom prst="rect">
            <a:avLst/>
          </a:prstGeom>
        </p:spPr>
      </p:pic>
      <p:sp>
        <p:nvSpPr>
          <p:cNvPr id="7" name="Oval Callout 7">
            <a:extLst>
              <a:ext uri="{FF2B5EF4-FFF2-40B4-BE49-F238E27FC236}">
                <a16:creationId xmlns:a16="http://schemas.microsoft.com/office/drawing/2014/main" id="{F7B7BB37-BC45-4C6F-AF0D-BBE777FE343D}"/>
              </a:ext>
            </a:extLst>
          </p:cNvPr>
          <p:cNvSpPr/>
          <p:nvPr/>
        </p:nvSpPr>
        <p:spPr>
          <a:xfrm>
            <a:off x="4842998" y="1397552"/>
            <a:ext cx="1038819" cy="519348"/>
          </a:xfrm>
          <a:prstGeom prst="wedgeEllipseCallout">
            <a:avLst>
              <a:gd name="adj1" fmla="val -128587"/>
              <a:gd name="adj2" fmla="val 10651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8" name="Oval Callout 8">
            <a:extLst>
              <a:ext uri="{FF2B5EF4-FFF2-40B4-BE49-F238E27FC236}">
                <a16:creationId xmlns:a16="http://schemas.microsoft.com/office/drawing/2014/main" id="{70FD4D57-D245-4EC0-9B90-49BE37B000C2}"/>
              </a:ext>
            </a:extLst>
          </p:cNvPr>
          <p:cNvSpPr/>
          <p:nvPr/>
        </p:nvSpPr>
        <p:spPr>
          <a:xfrm>
            <a:off x="10130812" y="1638916"/>
            <a:ext cx="1152725" cy="519348"/>
          </a:xfrm>
          <a:prstGeom prst="wedgeEllipseCallout">
            <a:avLst>
              <a:gd name="adj1" fmla="val -88305"/>
              <a:gd name="adj2" fmla="val 7717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9" name="Oval Callout 5">
            <a:extLst>
              <a:ext uri="{FF2B5EF4-FFF2-40B4-BE49-F238E27FC236}">
                <a16:creationId xmlns:a16="http://schemas.microsoft.com/office/drawing/2014/main" id="{68542345-82DB-4F20-B1A9-86C16C32FFD0}"/>
              </a:ext>
            </a:extLst>
          </p:cNvPr>
          <p:cNvSpPr/>
          <p:nvPr/>
        </p:nvSpPr>
        <p:spPr>
          <a:xfrm>
            <a:off x="8903338" y="1360932"/>
            <a:ext cx="1261108" cy="519348"/>
          </a:xfrm>
          <a:prstGeom prst="wedgeEllipseCallout">
            <a:avLst/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Report</a:t>
            </a: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C78F5540-EB43-4C3E-B48E-A957ECA6B02B}"/>
              </a:ext>
            </a:extLst>
          </p:cNvPr>
          <p:cNvSpPr/>
          <p:nvPr/>
        </p:nvSpPr>
        <p:spPr>
          <a:xfrm>
            <a:off x="9861305" y="2503238"/>
            <a:ext cx="1618489" cy="908861"/>
          </a:xfrm>
          <a:prstGeom prst="wedgeEllipseCallout">
            <a:avLst>
              <a:gd name="adj1" fmla="val -61115"/>
              <a:gd name="adj2" fmla="val 3315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View All grievances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658C6799-0173-482D-B508-0820C7C5D3EE}"/>
              </a:ext>
            </a:extLst>
          </p:cNvPr>
          <p:cNvSpPr/>
          <p:nvPr/>
        </p:nvSpPr>
        <p:spPr>
          <a:xfrm>
            <a:off x="9834793" y="3530269"/>
            <a:ext cx="1164186" cy="1687887"/>
          </a:xfrm>
          <a:prstGeom prst="wedgeEllipseCallout">
            <a:avLst>
              <a:gd name="adj1" fmla="val -111390"/>
              <a:gd name="adj2" fmla="val -4705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Action like View,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dirty="0"/>
              <a:t>Reply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86885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Profile Management –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9A69E68-114D-4F9E-8810-ECA018BC84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783205"/>
              </p:ext>
            </p:extLst>
          </p:nvPr>
        </p:nvGraphicFramePr>
        <p:xfrm>
          <a:off x="596124" y="1262844"/>
          <a:ext cx="8137525" cy="398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1" name="Document" r:id="rId3" imgW="4760798" imgH="2334495" progId="Word.Document.12">
                  <p:embed/>
                </p:oleObj>
              </mc:Choice>
              <mc:Fallback>
                <p:oleObj name="Document" r:id="rId3" imgW="4760798" imgH="2334495" progId="Word.Documen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668E076-0A97-40EA-9E78-7D9C66C24C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6124" y="1262844"/>
                        <a:ext cx="8137525" cy="3989387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4CEB7DA-1761-4620-8D5D-5EC5641CA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102" y="1715787"/>
            <a:ext cx="3900539" cy="27689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DEF4EC-802F-498C-BF48-EA0DDD6AAEF0}"/>
              </a:ext>
            </a:extLst>
          </p:cNvPr>
          <p:cNvCxnSpPr>
            <a:cxnSpLocks/>
          </p:cNvCxnSpPr>
          <p:nvPr/>
        </p:nvCxnSpPr>
        <p:spPr>
          <a:xfrm>
            <a:off x="4288630" y="1968843"/>
            <a:ext cx="3220330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CD30811-8B05-4C14-B1F7-183E5563770B}"/>
              </a:ext>
            </a:extLst>
          </p:cNvPr>
          <p:cNvSpPr/>
          <p:nvPr/>
        </p:nvSpPr>
        <p:spPr>
          <a:xfrm>
            <a:off x="7508960" y="1744447"/>
            <a:ext cx="420130" cy="500191"/>
          </a:xfrm>
          <a:prstGeom prst="ellipse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210826-D533-4915-BADA-C9422D9A72C8}"/>
              </a:ext>
            </a:extLst>
          </p:cNvPr>
          <p:cNvCxnSpPr>
            <a:cxnSpLocks/>
          </p:cNvCxnSpPr>
          <p:nvPr/>
        </p:nvCxnSpPr>
        <p:spPr>
          <a:xfrm flipV="1">
            <a:off x="3585172" y="3000632"/>
            <a:ext cx="5090005" cy="403247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03CB1E-5437-47A0-BB3D-EDD3663AC38F}"/>
              </a:ext>
            </a:extLst>
          </p:cNvPr>
          <p:cNvCxnSpPr>
            <a:cxnSpLocks/>
          </p:cNvCxnSpPr>
          <p:nvPr/>
        </p:nvCxnSpPr>
        <p:spPr>
          <a:xfrm flipV="1">
            <a:off x="4581053" y="3454121"/>
            <a:ext cx="4094124" cy="38793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052947-C4DD-473E-AFEF-303A8D6C80CC}"/>
              </a:ext>
            </a:extLst>
          </p:cNvPr>
          <p:cNvCxnSpPr>
            <a:cxnSpLocks/>
          </p:cNvCxnSpPr>
          <p:nvPr/>
        </p:nvCxnSpPr>
        <p:spPr>
          <a:xfrm flipV="1">
            <a:off x="2145671" y="3967392"/>
            <a:ext cx="6617329" cy="394544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0B636C-B01E-4A45-B580-CA2CC5ACBB23}"/>
              </a:ext>
            </a:extLst>
          </p:cNvPr>
          <p:cNvCxnSpPr>
            <a:cxnSpLocks/>
          </p:cNvCxnSpPr>
          <p:nvPr/>
        </p:nvCxnSpPr>
        <p:spPr>
          <a:xfrm flipV="1">
            <a:off x="3521798" y="2193240"/>
            <a:ext cx="4997513" cy="228548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92E630-13BE-4C93-94F8-C4ADED62823F}"/>
              </a:ext>
            </a:extLst>
          </p:cNvPr>
          <p:cNvCxnSpPr/>
          <p:nvPr/>
        </p:nvCxnSpPr>
        <p:spPr>
          <a:xfrm flipV="1">
            <a:off x="3123446" y="2575511"/>
            <a:ext cx="5551731" cy="371028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28873613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7949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1B48B6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922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-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3639" y="1133321"/>
            <a:ext cx="1018628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An entity who provides wireless internet services for mobile device users. 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operator give a SIM Card to the customer who inserts into the mobile device to gain access to the services.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Operator deploy different network technologies like GSM, GPRS, LTE, CDMA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8907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3208-3077-4B72-A14D-4460D7DF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C8850-EC6F-4BB2-85BB-F4EE5750923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5CDF-D0D8-4FE1-ABC1-4C2C7F8DF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306746-F73B-4C0D-9861-AB1E70C551E5}"/>
              </a:ext>
            </a:extLst>
          </p:cNvPr>
          <p:cNvSpPr/>
          <p:nvPr/>
        </p:nvSpPr>
        <p:spPr>
          <a:xfrm>
            <a:off x="463639" y="1267156"/>
            <a:ext cx="10962242" cy="5015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Operator has to register using DMC Home Portal 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part of registration process, Operator will receive the username and password which can be then used to login to the CEIR Portal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logged into the CEIR portal, an operator can use following features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48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Request to block and unblock devices</a:t>
            </a:r>
          </a:p>
          <a:p>
            <a:pPr marL="648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Download grey list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48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Download black list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48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Grievance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48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 Management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Operator  can see the status of ongoing activity through the Dashboard feature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 Notification to keep track of the status of various operations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000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643337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/>
              <a:t>Sterlite Technologies Limited</a:t>
            </a:r>
            <a:endParaRPr lang="en-US" dirty="0"/>
          </a:p>
        </p:txBody>
      </p:sp>
      <p:sp>
        <p:nvSpPr>
          <p:cNvPr id="9" name="Rectangle 91">
            <a:extLst>
              <a:ext uri="{FF2B5EF4-FFF2-40B4-BE49-F238E27FC236}">
                <a16:creationId xmlns:a16="http://schemas.microsoft.com/office/drawing/2014/main" id="{A3BC5D90-C131-4A0A-8C95-E56F11ADE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00" y="1166842"/>
            <a:ext cx="1070814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63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strike="noStrike" cap="none" normalizeH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EIR System are deployed in the operator network</a:t>
            </a:r>
            <a:endParaRPr kumimoji="0" lang="en-US" altLang="en-US" sz="2400" b="0" i="0" strike="noStrike" cap="none" normalizeH="0" dirty="0">
              <a:ln>
                <a:noFill/>
              </a:ln>
              <a:effectLst/>
            </a:endParaRPr>
          </a:p>
          <a:p>
            <a:pPr marL="63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strike="noStrike" cap="none" normalizeH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grey / black list file as downloaded in the offline mode would be uploaded in the EIR system as per policy definition</a:t>
            </a:r>
            <a:endParaRPr kumimoji="0" lang="en-US" altLang="en-US" sz="2400" b="0" i="0" strike="noStrike" cap="none" normalizeH="0" dirty="0">
              <a:ln>
                <a:noFill/>
              </a:ln>
              <a:effectLst/>
            </a:endParaRPr>
          </a:p>
          <a:p>
            <a:pPr marL="63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strike="noStrike" cap="none" normalizeH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SLA to be in place to ensure grey/black list are uploaded in EIR in timely manner</a:t>
            </a:r>
            <a:endParaRPr kumimoji="0" lang="en-US" altLang="en-US" sz="2400" b="0" i="0" strike="noStrike" cap="none" normalizeH="0" dirty="0">
              <a:ln>
                <a:noFill/>
              </a:ln>
              <a:effectLst/>
            </a:endParaRPr>
          </a:p>
          <a:p>
            <a:pPr marL="63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strike="noStrike" cap="none" normalizeH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In case operator is also an importer, operator has to register separately as importer</a:t>
            </a:r>
            <a:endParaRPr kumimoji="0" lang="en-US" altLang="en-US" sz="2400" b="0" i="0" strike="noStrike" cap="none" normalizeH="0" dirty="0">
              <a:ln>
                <a:noFill/>
              </a:ln>
              <a:effectLst/>
            </a:endParaRPr>
          </a:p>
          <a:p>
            <a:pPr marL="63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strike="noStrike" cap="none" normalizeH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Any policy/regulation with respect to IMEI would be implemented in the operator EIR.     	</a:t>
            </a:r>
          </a:p>
          <a:p>
            <a:pPr marL="637200" lvl="2" indent="0"/>
            <a:r>
              <a:rPr kumimoji="0" lang="en-US" altLang="en-US" sz="2400" b="0" i="0" strike="noStrike" cap="none" normalizeH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Example of such regulation are:</a:t>
            </a:r>
            <a:endParaRPr lang="en-US" altLang="en-US" sz="2400" dirty="0"/>
          </a:p>
          <a:p>
            <a:pPr marL="1094400" lvl="2" indent="-457200">
              <a:buFont typeface="+mj-lt"/>
              <a:buAutoNum type="alphaLcPeriod"/>
            </a:pPr>
            <a:r>
              <a:rPr kumimoji="0" lang="en-US" altLang="en-US" sz="2400" b="0" i="0" strike="noStrike" cap="none" normalizeH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Disallow network access to NULL IMEI or all zeros IMEI</a:t>
            </a:r>
            <a:endParaRPr lang="en-US" altLang="en-US" sz="2400" dirty="0"/>
          </a:p>
          <a:p>
            <a:pPr marL="1094400" lvl="2" indent="-457200">
              <a:buFont typeface="+mj-lt"/>
              <a:buAutoNum type="alphaLcPeriod"/>
            </a:pPr>
            <a:r>
              <a:rPr kumimoji="0" lang="en-US" altLang="en-US" sz="2400" b="0" i="0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IMEI with incorrect length</a:t>
            </a:r>
            <a:endParaRPr kumimoji="0" lang="en-US" altLang="en-US" sz="2400" b="0" i="0" strike="noStrike" cap="none" normalizeH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64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–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70">
            <a:extLst>
              <a:ext uri="{FF2B5EF4-FFF2-40B4-BE49-F238E27FC236}">
                <a16:creationId xmlns:a16="http://schemas.microsoft.com/office/drawing/2014/main" id="{82BADB95-8BCF-4C87-98C5-CF9DD123E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561" y="1129244"/>
            <a:ext cx="1026800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 Operator has to be a Cambodian Company, registered in Cambodia and holding mobile telecom license to run the mobile service.</a:t>
            </a:r>
            <a:endParaRPr kumimoji="0" lang="en-US" altLang="en-US" sz="2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 Employee from operator organization will register on the CEIR portal</a:t>
            </a:r>
            <a:endParaRPr kumimoji="0" lang="en-US" altLang="en-US" sz="2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During registration, employee has to share the details of the reporting manager.</a:t>
            </a:r>
            <a:endParaRPr kumimoji="0" lang="en-US" altLang="en-US" sz="2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0943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Operator – CEIR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450139"/>
              </p:ext>
            </p:extLst>
          </p:nvPr>
        </p:nvGraphicFramePr>
        <p:xfrm>
          <a:off x="463639" y="1824225"/>
          <a:ext cx="11030223" cy="3748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Document" r:id="rId3" imgW="5829300" imgH="1981200" progId="Word.Document.12">
                  <p:embed/>
                </p:oleObj>
              </mc:Choice>
              <mc:Fallback>
                <p:oleObj name="Document" r:id="rId3" imgW="5829300" imgH="1981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3639" y="1824225"/>
                        <a:ext cx="11030223" cy="3748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357117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B2A0-47E2-4767-AA20-1B12B258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9" y="213332"/>
            <a:ext cx="9070253" cy="800554"/>
          </a:xfrm>
        </p:spPr>
        <p:txBody>
          <a:bodyPr/>
          <a:lstStyle/>
          <a:p>
            <a:r>
              <a:rPr lang="en-IN" dirty="0"/>
              <a:t>Registration – Operator (Form)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A2DD4-92C5-4BC4-9EFA-86C3FEB03B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C9A49-0DDF-4938-9286-4E08A093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D3244A-776F-4D8B-A15F-7B8F728CF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09" y="1058048"/>
            <a:ext cx="9352975" cy="558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163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–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A67C4D-DDDF-49BE-B562-3EE61A5B94C8}"/>
              </a:ext>
            </a:extLst>
          </p:cNvPr>
          <p:cNvSpPr/>
          <p:nvPr/>
        </p:nvSpPr>
        <p:spPr>
          <a:xfrm>
            <a:off x="365089" y="1107083"/>
            <a:ext cx="10858919" cy="2142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Dashboard has information about the following 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number of Block /Unblock request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number of Block/Unblock Devices 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Grievances raised by the Operator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Notifications on feature requests raised by the Operator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23354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16803</TotalTime>
  <Words>1198</Words>
  <Application>Microsoft Office PowerPoint</Application>
  <PresentationFormat>Widescreen</PresentationFormat>
  <Paragraphs>191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Garamond</vt:lpstr>
      <vt:lpstr>Wingdings</vt:lpstr>
      <vt:lpstr>White Theme</vt:lpstr>
      <vt:lpstr>Document</vt:lpstr>
      <vt:lpstr>CEIR   Operator Training Manual</vt:lpstr>
      <vt:lpstr>PowerPoint Presentation</vt:lpstr>
      <vt:lpstr>Operator - Definition</vt:lpstr>
      <vt:lpstr>Overview</vt:lpstr>
      <vt:lpstr>Assumption</vt:lpstr>
      <vt:lpstr>Registration – Operator</vt:lpstr>
      <vt:lpstr> Operator – CEIR Interface</vt:lpstr>
      <vt:lpstr>Registration – Operator (Form)</vt:lpstr>
      <vt:lpstr>Dashboard – Operator</vt:lpstr>
      <vt:lpstr>Dashboard – Operator</vt:lpstr>
      <vt:lpstr>Block / Unblock Devices – Operator</vt:lpstr>
      <vt:lpstr>Block / Unblock Devices – Operator</vt:lpstr>
      <vt:lpstr>Grey List – Operator</vt:lpstr>
      <vt:lpstr>Grey List – Add / Delete Scenarios</vt:lpstr>
      <vt:lpstr>Grey List – Operator</vt:lpstr>
      <vt:lpstr>Black List – Operator</vt:lpstr>
      <vt:lpstr>Black List – Add / Delete Scenarios</vt:lpstr>
      <vt:lpstr>Black List – Operator</vt:lpstr>
      <vt:lpstr>Grievance – Operator</vt:lpstr>
      <vt:lpstr>Grievance – Operator</vt:lpstr>
      <vt:lpstr>Profile Management – Operator</vt:lpstr>
      <vt:lpstr>Queries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gaurav</cp:lastModifiedBy>
  <cp:revision>447</cp:revision>
  <dcterms:created xsi:type="dcterms:W3CDTF">2019-04-20T15:44:52Z</dcterms:created>
  <dcterms:modified xsi:type="dcterms:W3CDTF">2020-04-09T07:05:14Z</dcterms:modified>
</cp:coreProperties>
</file>