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6"/>
  </p:notesMasterIdLst>
  <p:sldIdLst>
    <p:sldId id="329" r:id="rId2"/>
    <p:sldId id="286" r:id="rId3"/>
    <p:sldId id="290" r:id="rId4"/>
    <p:sldId id="386" r:id="rId5"/>
    <p:sldId id="398" r:id="rId6"/>
    <p:sldId id="397" r:id="rId7"/>
    <p:sldId id="402" r:id="rId8"/>
    <p:sldId id="400" r:id="rId9"/>
    <p:sldId id="401" r:id="rId10"/>
    <p:sldId id="403" r:id="rId11"/>
    <p:sldId id="405" r:id="rId12"/>
    <p:sldId id="288" r:id="rId13"/>
    <p:sldId id="291" r:id="rId14"/>
    <p:sldId id="292" r:id="rId15"/>
    <p:sldId id="404" r:id="rId16"/>
    <p:sldId id="411" r:id="rId17"/>
    <p:sldId id="410" r:id="rId18"/>
    <p:sldId id="408" r:id="rId19"/>
    <p:sldId id="409" r:id="rId20"/>
    <p:sldId id="406" r:id="rId21"/>
    <p:sldId id="407" r:id="rId22"/>
    <p:sldId id="372" r:id="rId23"/>
    <p:sldId id="371" r:id="rId24"/>
    <p:sldId id="281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FBF"/>
    <a:srgbClr val="1A47C5"/>
    <a:srgbClr val="1B47B6"/>
    <a:srgbClr val="8606B6"/>
    <a:srgbClr val="6440C3"/>
    <a:srgbClr val="A98AFF"/>
    <a:srgbClr val="FFFFFF"/>
    <a:srgbClr val="C2B1EF"/>
    <a:srgbClr val="1B48B6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436"/>
  </p:normalViewPr>
  <p:slideViewPr>
    <p:cSldViewPr snapToGrid="0" snapToObjects="1">
      <p:cViewPr varScale="1">
        <p:scale>
          <a:sx n="113" d="100"/>
          <a:sy n="113" d="100"/>
        </p:scale>
        <p:origin x="8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 April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 April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Policy Management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8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1118922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Flows -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426085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Online Flow  - Examples</a:t>
            </a:r>
          </a:p>
          <a:p>
            <a:pPr lvl="1"/>
            <a:r>
              <a:rPr lang="en-IN" dirty="0"/>
              <a:t>Check IMEI</a:t>
            </a:r>
          </a:p>
          <a:p>
            <a:pPr lvl="1"/>
            <a:r>
              <a:rPr lang="en-IN" dirty="0"/>
              <a:t>Single block/stolen request</a:t>
            </a:r>
          </a:p>
          <a:p>
            <a:pPr lvl="1"/>
            <a:r>
              <a:rPr lang="en-IN" dirty="0"/>
              <a:t> Register Device</a:t>
            </a:r>
          </a:p>
          <a:p>
            <a:pPr lvl="1"/>
            <a:endParaRPr lang="en-IN" dirty="0"/>
          </a:p>
          <a:p>
            <a:r>
              <a:rPr lang="en-IN" dirty="0"/>
              <a:t>Offline flow - Examples</a:t>
            </a:r>
          </a:p>
          <a:p>
            <a:pPr lvl="1"/>
            <a:r>
              <a:rPr lang="en-IN" dirty="0"/>
              <a:t>Register Consignment</a:t>
            </a:r>
          </a:p>
          <a:p>
            <a:pPr lvl="1"/>
            <a:r>
              <a:rPr lang="en-IN" dirty="0"/>
              <a:t>Upload Stock</a:t>
            </a:r>
          </a:p>
          <a:p>
            <a:pPr lvl="1"/>
            <a:r>
              <a:rPr lang="en-IN" dirty="0"/>
              <a:t>Bulk Stolen / Recovery of devices</a:t>
            </a:r>
          </a:p>
          <a:p>
            <a:pPr lvl="1"/>
            <a:r>
              <a:rPr lang="en-IN" dirty="0"/>
              <a:t>Bulk Block / Unblock of devices</a:t>
            </a:r>
          </a:p>
          <a:p>
            <a:pPr lvl="1"/>
            <a:endParaRPr lang="en-IN" dirty="0"/>
          </a:p>
          <a:p>
            <a:r>
              <a:rPr lang="en-IN" dirty="0"/>
              <a:t>Flow can also be referred to as feature in the system.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2804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Flow -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4260850"/>
          </a:xfrm>
        </p:spPr>
        <p:txBody>
          <a:bodyPr>
            <a:normAutofit/>
          </a:bodyPr>
          <a:lstStyle/>
          <a:p>
            <a:r>
              <a:rPr lang="en-IN" dirty="0"/>
              <a:t>Rule are assigned to the flow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Depending on the flow, the rule will be executed</a:t>
            </a:r>
          </a:p>
          <a:p>
            <a:pPr lvl="1"/>
            <a:r>
              <a:rPr lang="en-IN" dirty="0"/>
              <a:t>Register Consignment will have a different rule set</a:t>
            </a:r>
          </a:p>
          <a:p>
            <a:pPr lvl="1"/>
            <a:r>
              <a:rPr lang="en-IN" dirty="0"/>
              <a:t>Upload Stock will have different rule sets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For same flow, the rule can further be seggrgated based on user type</a:t>
            </a:r>
          </a:p>
          <a:p>
            <a:pPr lvl="1"/>
            <a:r>
              <a:rPr lang="en-IN" dirty="0"/>
              <a:t>Upload stock flow for importer user type will have different rule set</a:t>
            </a:r>
          </a:p>
          <a:p>
            <a:pPr lvl="1"/>
            <a:r>
              <a:rPr lang="en-IN" dirty="0"/>
              <a:t>Upload stock flow for custom user type will have different rule set</a:t>
            </a:r>
          </a:p>
          <a:p>
            <a:pPr lvl="1"/>
            <a:r>
              <a:rPr lang="en-IN" dirty="0"/>
              <a:t>Upload stock flow for distributor user type will have different rule set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4583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Framework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614007"/>
              </p:ext>
            </p:extLst>
          </p:nvPr>
        </p:nvGraphicFramePr>
        <p:xfrm>
          <a:off x="745773" y="1371600"/>
          <a:ext cx="8602663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Document" r:id="rId3" imgW="5727700" imgH="3251200" progId="Word.Document.12">
                  <p:embed/>
                </p:oleObj>
              </mc:Choice>
              <mc:Fallback>
                <p:oleObj name="Document" r:id="rId3" imgW="5727700" imgH="325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773" y="1371600"/>
                        <a:ext cx="8602663" cy="488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6561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-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345674"/>
            <a:ext cx="1080064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If any rule is modified, then it is applicable from next processing  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7424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- Applicablility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872427"/>
              </p:ext>
            </p:extLst>
          </p:nvPr>
        </p:nvGraphicFramePr>
        <p:xfrm>
          <a:off x="322528" y="1305102"/>
          <a:ext cx="7772170" cy="3535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Document" r:id="rId3" imgW="5892800" imgH="2679700" progId="Word.Document.12">
                  <p:embed/>
                </p:oleObj>
              </mc:Choice>
              <mc:Fallback>
                <p:oleObj name="Document" r:id="rId3" imgW="5892800" imgH="2679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528" y="1305102"/>
                        <a:ext cx="7772170" cy="3535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528" y="4659297"/>
            <a:ext cx="10683430" cy="5021332"/>
          </a:xfrm>
        </p:spPr>
        <p:txBody>
          <a:bodyPr>
            <a:normAutofit/>
          </a:bodyPr>
          <a:lstStyle/>
          <a:p>
            <a:r>
              <a:rPr lang="en-IN" dirty="0"/>
              <a:t>Stolen DB Rule can be set as Full as even if there is 1 entry, it is a valid entry</a:t>
            </a:r>
          </a:p>
          <a:p>
            <a:r>
              <a:rPr lang="en-IN" dirty="0"/>
              <a:t>Custom DB/Tax Paid DB should be set as Full, once we are sure that all devices are in either regularized so that no new devices are blocked</a:t>
            </a:r>
          </a:p>
          <a:p>
            <a:r>
              <a:rPr lang="en-IN" dirty="0"/>
              <a:t>GSMA black list DB Rule can be tested but can be be disabled later.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803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2A2-A500-410A-B5A6-F3711CDD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-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F92D-39A3-45EC-BAB8-292BB3FD0E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1709-5983-4096-8927-8D8E45B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417" y="1399224"/>
            <a:ext cx="10683430" cy="502133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CEIR System has gone live on 1 Oct 2020 with a grace period of 6 month. Post Grace Period to start from 1 April 2021.</a:t>
            </a:r>
          </a:p>
          <a:p>
            <a:r>
              <a:rPr lang="en-IN" dirty="0"/>
              <a:t>CDR would be received and data usage DB would be built up. All device would be system regularized even if the rule are failing</a:t>
            </a:r>
          </a:p>
          <a:p>
            <a:r>
              <a:rPr lang="en-IN" dirty="0"/>
              <a:t>Stakeholder would be encouraged to upload the stock information</a:t>
            </a:r>
          </a:p>
          <a:p>
            <a:r>
              <a:rPr lang="en-IN" dirty="0"/>
              <a:t>GSMA API would be hit to build TAC and black list DB</a:t>
            </a:r>
          </a:p>
          <a:p>
            <a:endParaRPr lang="en-IN" dirty="0"/>
          </a:p>
          <a:p>
            <a:r>
              <a:rPr lang="en-IN" dirty="0"/>
              <a:t>Rule should be such to faciliate building of white list Database in grace period.</a:t>
            </a:r>
          </a:p>
          <a:p>
            <a:r>
              <a:rPr lang="en-IN" dirty="0"/>
              <a:t>Rule should be stringent to avoid any wrong data going into the system in the post grace period</a:t>
            </a:r>
          </a:p>
          <a:p>
            <a:r>
              <a:rPr lang="en-IN" dirty="0"/>
              <a:t>Rule should be such that future data is not corrupt. </a:t>
            </a:r>
          </a:p>
          <a:p>
            <a:pPr lvl="1"/>
            <a:r>
              <a:rPr lang="en-IN" dirty="0"/>
              <a:t>Curent stock and device in use should be regularized by system</a:t>
            </a:r>
          </a:p>
          <a:p>
            <a:pPr lvl="1"/>
            <a:r>
              <a:rPr lang="en-IN" dirty="0"/>
              <a:t>New Device to be order should have correct data and hence policy enforcement is must. Hence data upload by manufacturer and importer should be sacrosanct</a:t>
            </a:r>
          </a:p>
          <a:p>
            <a:r>
              <a:rPr lang="en-IN" dirty="0"/>
              <a:t>Stolen/Blocked Devices should not be allowed in any period.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9054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2A2-A500-410A-B5A6-F3711CDD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-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F92D-39A3-45EC-BAB8-292BB3FD0E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1709-5983-4096-8927-8D8E45B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417" y="1399224"/>
            <a:ext cx="10683430" cy="5021332"/>
          </a:xfrm>
        </p:spPr>
        <p:txBody>
          <a:bodyPr>
            <a:normAutofit/>
          </a:bodyPr>
          <a:lstStyle/>
          <a:p>
            <a:r>
              <a:rPr lang="en-IN" dirty="0"/>
              <a:t>Rule should be such to faciliate building of white list Database in grace period.</a:t>
            </a:r>
          </a:p>
          <a:p>
            <a:r>
              <a:rPr lang="en-IN" dirty="0"/>
              <a:t>Rule should be stringent to avoid any wrong data going into the system in the post grace period</a:t>
            </a:r>
          </a:p>
          <a:p>
            <a:r>
              <a:rPr lang="en-IN" dirty="0"/>
              <a:t>Rule should be such that future data is not corrupt. </a:t>
            </a:r>
          </a:p>
          <a:p>
            <a:pPr lvl="1"/>
            <a:r>
              <a:rPr lang="en-IN" dirty="0"/>
              <a:t>Current stock and device in use should be regularized by system</a:t>
            </a:r>
          </a:p>
          <a:p>
            <a:pPr lvl="1"/>
            <a:r>
              <a:rPr lang="en-IN" dirty="0"/>
              <a:t>New Device to be order should have correct data and hence policy enforcement is must. Hence data upload by manufacturer and importer should be sacrosanct</a:t>
            </a:r>
          </a:p>
          <a:p>
            <a:r>
              <a:rPr lang="en-IN" dirty="0"/>
              <a:t>Stolen/Blocked Devices should not be allowed in any period.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67396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2A2-A500-410A-B5A6-F3711CDD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– List - Success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F92D-39A3-45EC-BAB8-292BB3FD0E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1709-5983-4096-8927-8D8E45B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417" y="1399224"/>
            <a:ext cx="10683430" cy="5021332"/>
          </a:xfrm>
        </p:spPr>
        <p:txBody>
          <a:bodyPr>
            <a:normAutofit/>
          </a:bodyPr>
          <a:lstStyle/>
          <a:p>
            <a:r>
              <a:rPr lang="en-IN" dirty="0"/>
              <a:t>TAC is approved by GSMA</a:t>
            </a:r>
          </a:p>
          <a:p>
            <a:r>
              <a:rPr lang="en-IN" dirty="0"/>
              <a:t>TAC is approved by TRC</a:t>
            </a:r>
          </a:p>
          <a:p>
            <a:r>
              <a:rPr lang="en-IN" dirty="0"/>
              <a:t>IMEI is imported by a importer</a:t>
            </a:r>
          </a:p>
          <a:p>
            <a:r>
              <a:rPr lang="en-IN" dirty="0"/>
              <a:t>IMEI is tax paid or not</a:t>
            </a:r>
          </a:p>
          <a:p>
            <a:r>
              <a:rPr lang="en-IN" dirty="0"/>
              <a:t>IMEI is NOT present in GSMA black list DB</a:t>
            </a:r>
          </a:p>
          <a:p>
            <a:r>
              <a:rPr lang="en-IN" dirty="0"/>
              <a:t>IMEI is NOT present in local black/grey list</a:t>
            </a:r>
          </a:p>
          <a:p>
            <a:r>
              <a:rPr lang="en-IN" dirty="0"/>
              <a:t>IMEI is present in distributor database</a:t>
            </a:r>
          </a:p>
          <a:p>
            <a:r>
              <a:rPr lang="en-IN" dirty="0"/>
              <a:t>IMEI is present in retailer database</a:t>
            </a:r>
          </a:p>
          <a:p>
            <a:r>
              <a:rPr lang="en-IN" dirty="0"/>
              <a:t>IMEI is present in whitelist database (tax paid, manufacturer, end user tax paid, distributor/retailer upload in grace period)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979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2A2-A500-410A-B5A6-F3711CDD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White DB -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F92D-39A3-45EC-BAB8-292BB3FD0E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1709-5983-4096-8927-8D8E45B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05555" y="6279444"/>
            <a:ext cx="10399890" cy="56445"/>
          </a:xfrm>
          <a:prstGeom prst="line">
            <a:avLst/>
          </a:prstGeom>
          <a:noFill/>
          <a:ln w="28575" cap="flat" cmpd="sng">
            <a:solidFill>
              <a:srgbClr val="1B47B6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/>
          <p:nvPr/>
        </p:nvCxnSpPr>
        <p:spPr>
          <a:xfrm>
            <a:off x="705555" y="6110111"/>
            <a:ext cx="0" cy="352778"/>
          </a:xfrm>
          <a:prstGeom prst="line">
            <a:avLst/>
          </a:prstGeom>
          <a:noFill/>
          <a:ln w="28575" cap="flat" cmpd="sng">
            <a:solidFill>
              <a:srgbClr val="1B47B6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/>
          <p:nvPr/>
        </p:nvCxnSpPr>
        <p:spPr>
          <a:xfrm>
            <a:off x="11105445" y="6086122"/>
            <a:ext cx="0" cy="352778"/>
          </a:xfrm>
          <a:prstGeom prst="line">
            <a:avLst/>
          </a:prstGeom>
          <a:noFill/>
          <a:ln w="28575" cap="flat" cmpd="sng">
            <a:solidFill>
              <a:srgbClr val="1B47B6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>
            <a:off x="3005668" y="6110111"/>
            <a:ext cx="0" cy="352778"/>
          </a:xfrm>
          <a:prstGeom prst="line">
            <a:avLst/>
          </a:prstGeom>
          <a:noFill/>
          <a:ln w="28575" cap="flat" cmpd="sng">
            <a:solidFill>
              <a:srgbClr val="1B47B6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/>
          <p:nvPr/>
        </p:nvCxnSpPr>
        <p:spPr>
          <a:xfrm>
            <a:off x="8252564" y="6068121"/>
            <a:ext cx="0" cy="352778"/>
          </a:xfrm>
          <a:prstGeom prst="line">
            <a:avLst/>
          </a:prstGeom>
          <a:noFill/>
          <a:ln w="28575" cap="flat" cmpd="sng">
            <a:solidFill>
              <a:srgbClr val="1B47B6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/>
          <p:cNvSpPr txBox="1"/>
          <p:nvPr/>
        </p:nvSpPr>
        <p:spPr>
          <a:xfrm>
            <a:off x="1546288" y="5936735"/>
            <a:ext cx="5807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Flow</a:t>
            </a:r>
            <a:r>
              <a:rPr kumimoji="0" lang="en-US" sz="1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7157" y="5936735"/>
            <a:ext cx="5807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Flow</a:t>
            </a:r>
            <a:r>
              <a:rPr kumimoji="0" lang="en-US" sz="1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408" y="5901457"/>
            <a:ext cx="5807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Flow 4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42048" y="3138068"/>
            <a:ext cx="2363398" cy="646329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Consignment Feature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Stock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Upload Feature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73368" y="3196742"/>
            <a:ext cx="2363398" cy="36933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Stock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Upload Feature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5555" y="3196742"/>
            <a:ext cx="2363398" cy="36933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CDR Processing Feature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9389495" y="2582334"/>
            <a:ext cx="385853" cy="583296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1604027" y="2554112"/>
            <a:ext cx="385853" cy="583296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4356774" y="2540001"/>
            <a:ext cx="385853" cy="583296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Can 29"/>
          <p:cNvSpPr/>
          <p:nvPr/>
        </p:nvSpPr>
        <p:spPr>
          <a:xfrm>
            <a:off x="642271" y="4191668"/>
            <a:ext cx="10463174" cy="1663776"/>
          </a:xfrm>
          <a:prstGeom prst="can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WHITE</a:t>
            </a:r>
            <a:r>
              <a:rPr kumimoji="0" lang="en-US" sz="26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LIST DATABASE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1577837" y="3853317"/>
            <a:ext cx="385853" cy="583296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4356774" y="3921502"/>
            <a:ext cx="385853" cy="583296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9390789" y="3909519"/>
            <a:ext cx="385853" cy="583296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2270" y="1472960"/>
            <a:ext cx="2363398" cy="923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Device are in use in the network as local citizen are using it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274589" y="1472960"/>
            <a:ext cx="2363398" cy="923328"/>
          </a:xfrm>
          <a:prstGeom prst="rect">
            <a:avLst/>
          </a:prstGeom>
          <a:solidFill>
            <a:srgbClr val="FBE5D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Device </a:t>
            </a:r>
            <a:r>
              <a:rPr lang="en-US" dirty="0">
                <a:solidFill>
                  <a:schemeClr val="dk1"/>
                </a:solidFill>
              </a:rPr>
              <a:t>are</a:t>
            </a:r>
            <a:r>
              <a:rPr lang="en-US" dirty="0"/>
              <a:t> in stock in the Country and to be sold in some time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56183" y="1472961"/>
            <a:ext cx="2363398" cy="923328"/>
          </a:xfrm>
          <a:prstGeom prst="rect">
            <a:avLst/>
          </a:prstGeom>
          <a:solidFill>
            <a:srgbClr val="FBE5D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Foreigner or national user bring the device from outside country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42047" y="1472961"/>
            <a:ext cx="2363398" cy="923328"/>
          </a:xfrm>
          <a:prstGeom prst="rect">
            <a:avLst/>
          </a:prstGeom>
          <a:solidFill>
            <a:srgbClr val="FBE5D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Device order has been placed by importer to supplier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12986" y="3146919"/>
            <a:ext cx="2363398" cy="36933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Register Device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Feature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889166" y="6159500"/>
            <a:ext cx="0" cy="352778"/>
          </a:xfrm>
          <a:prstGeom prst="line">
            <a:avLst/>
          </a:prstGeom>
          <a:noFill/>
          <a:ln w="28575" cap="flat" cmpd="sng">
            <a:solidFill>
              <a:srgbClr val="1B47B6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/>
          <p:cNvSpPr txBox="1"/>
          <p:nvPr/>
        </p:nvSpPr>
        <p:spPr>
          <a:xfrm>
            <a:off x="6752668" y="5956223"/>
            <a:ext cx="5807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Flow</a:t>
            </a:r>
            <a:r>
              <a:rPr kumimoji="0" lang="en-US" sz="1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b="1" dirty="0"/>
              <a:t>3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6992417" y="3909519"/>
            <a:ext cx="385853" cy="583296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6947523" y="2511779"/>
            <a:ext cx="385853" cy="583296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759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2A2-A500-410A-B5A6-F3711CDD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File Rule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F92D-39A3-45EC-BAB8-292BB3FD0E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1709-5983-4096-8927-8D8E45B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417" y="1399224"/>
            <a:ext cx="10683430" cy="4260850"/>
          </a:xfrm>
        </p:spPr>
        <p:txBody>
          <a:bodyPr>
            <a:normAutofit/>
          </a:bodyPr>
          <a:lstStyle/>
          <a:p>
            <a:r>
              <a:rPr lang="en-IN" dirty="0"/>
              <a:t>There are 2 kind of files in the system</a:t>
            </a:r>
          </a:p>
          <a:p>
            <a:pPr lvl="1"/>
            <a:r>
              <a:rPr lang="en-IN" dirty="0"/>
              <a:t>CDR Files (as uploaded by ETL process in the system)</a:t>
            </a:r>
          </a:p>
          <a:p>
            <a:pPr lvl="1"/>
            <a:r>
              <a:rPr lang="en-IN" dirty="0"/>
              <a:t>User File (as uploaded as part of the various user flow process in the system)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All file of same kind has the same format in terms on number of field.</a:t>
            </a:r>
          </a:p>
          <a:p>
            <a:endParaRPr lang="en-IN" dirty="0"/>
          </a:p>
          <a:p>
            <a:r>
              <a:rPr lang="en-IN" dirty="0"/>
              <a:t>Each field can be mandatory or optional depending on the flow and user type</a:t>
            </a:r>
          </a:p>
          <a:p>
            <a:pPr lvl="1"/>
            <a:r>
              <a:rPr lang="en-IN" dirty="0"/>
              <a:t>Ex. In stock upload , device S/N is mandatory for manufacturer in grace period but optional for distributor in grace period</a:t>
            </a:r>
          </a:p>
          <a:p>
            <a:pPr lvl="1"/>
            <a:endParaRPr lang="en-IN" dirty="0"/>
          </a:p>
          <a:p>
            <a:r>
              <a:rPr lang="en-IN" dirty="0"/>
              <a:t>The same can be defined using Policy Management GUI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4704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68" y="6605588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053208"/>
            <a:ext cx="6929080" cy="462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Feature </a:t>
            </a:r>
          </a:p>
          <a:p>
            <a:pPr lvl="1"/>
            <a:r>
              <a:rPr lang="en-US" sz="2400" b="1" dirty="0">
                <a:effectLst/>
              </a:rPr>
              <a:t>Overview</a:t>
            </a:r>
          </a:p>
          <a:p>
            <a:pPr lvl="1"/>
            <a:r>
              <a:rPr lang="en-US" sz="2400" b="1" dirty="0">
                <a:effectLst/>
              </a:rPr>
              <a:t>Rules</a:t>
            </a:r>
          </a:p>
          <a:p>
            <a:pPr lvl="1"/>
            <a:r>
              <a:rPr lang="en-US" sz="2400" b="1" dirty="0">
                <a:effectLst/>
              </a:rPr>
              <a:t>Action</a:t>
            </a:r>
          </a:p>
          <a:p>
            <a:pPr lvl="1"/>
            <a:r>
              <a:rPr lang="en-US" sz="2400" b="1" dirty="0">
                <a:effectLst/>
              </a:rPr>
              <a:t>Final Action</a:t>
            </a:r>
          </a:p>
          <a:p>
            <a:pPr lvl="1"/>
            <a:r>
              <a:rPr lang="en-US" sz="2400" b="1" dirty="0">
                <a:effectLst/>
              </a:rPr>
              <a:t>Flow</a:t>
            </a:r>
          </a:p>
          <a:p>
            <a:pPr lvl="1"/>
            <a:r>
              <a:rPr lang="en-US" sz="2400" b="1" dirty="0">
                <a:effectLst/>
              </a:rPr>
              <a:t>Rule to Flow Mapping</a:t>
            </a:r>
          </a:p>
          <a:p>
            <a:pPr lvl="1"/>
            <a:r>
              <a:rPr lang="en-US" sz="2400" b="1" dirty="0">
                <a:effectLst/>
              </a:rPr>
              <a:t>Static File Rule Mapping</a:t>
            </a:r>
          </a:p>
          <a:p>
            <a:pPr marL="457200" lvl="1" indent="0">
              <a:buNone/>
            </a:pPr>
            <a:endParaRPr lang="en-US" sz="2400" b="1" dirty="0">
              <a:effectLst/>
            </a:endParaRPr>
          </a:p>
          <a:p>
            <a:pPr lvl="1"/>
            <a:endParaRPr lang="en-US" sz="2400" b="1" dirty="0">
              <a:effectLst/>
            </a:endParaRPr>
          </a:p>
          <a:p>
            <a:pPr marL="457200" lvl="1" indent="0">
              <a:buNone/>
            </a:pPr>
            <a:endParaRPr lang="en-US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marL="0" indent="0" fontAlgn="base">
              <a:buNone/>
            </a:pPr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467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2A2-A500-410A-B5A6-F3711CDD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809250" cy="800554"/>
          </a:xfrm>
        </p:spPr>
        <p:txBody>
          <a:bodyPr/>
          <a:lstStyle/>
          <a:p>
            <a:r>
              <a:rPr lang="en-IN" dirty="0"/>
              <a:t>Static File Rule – User File – Stock  Grace Period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F92D-39A3-45EC-BAB8-292BB3FD0E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1709-5983-4096-8927-8D8E45B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67617"/>
              </p:ext>
            </p:extLst>
          </p:nvPr>
        </p:nvGraphicFramePr>
        <p:xfrm>
          <a:off x="463639" y="1453444"/>
          <a:ext cx="10359580" cy="44373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9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9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488">
                <a:tc>
                  <a:txBody>
                    <a:bodyPr/>
                    <a:lstStyle/>
                    <a:p>
                      <a:r>
                        <a:rPr lang="en-US" sz="16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Importer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Retailer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Anonymous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88">
                <a:tc>
                  <a:txBody>
                    <a:bodyPr/>
                    <a:lstStyle/>
                    <a:p>
                      <a:r>
                        <a:rPr lang="en-US" sz="1600" dirty="0"/>
                        <a:t>Device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88">
                <a:tc>
                  <a:txBody>
                    <a:bodyPr/>
                    <a:lstStyle/>
                    <a:p>
                      <a:r>
                        <a:rPr lang="en-US" sz="1600" dirty="0"/>
                        <a:t>Device ID</a:t>
                      </a:r>
                      <a:r>
                        <a:rPr lang="en-US" sz="1600" baseline="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88">
                <a:tc>
                  <a:txBody>
                    <a:bodyPr/>
                    <a:lstStyle/>
                    <a:p>
                      <a:r>
                        <a:rPr lang="en-US" sz="1600" dirty="0"/>
                        <a:t>Device</a:t>
                      </a:r>
                      <a:r>
                        <a:rPr lang="en-US" sz="1600" baseline="0" dirty="0"/>
                        <a:t>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97">
                <a:tc>
                  <a:txBody>
                    <a:bodyPr/>
                    <a:lstStyle/>
                    <a:p>
                      <a:r>
                        <a:rPr lang="en-US" sz="1600" dirty="0"/>
                        <a:t>S/N</a:t>
                      </a:r>
                      <a:r>
                        <a:rPr lang="en-US" sz="1600" baseline="0" dirty="0"/>
                        <a:t> of Device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88">
                <a:tc>
                  <a:txBody>
                    <a:bodyPr/>
                    <a:lstStyle/>
                    <a:p>
                      <a:r>
                        <a:rPr lang="en-US" sz="1600" dirty="0"/>
                        <a:t>Launch</a:t>
                      </a:r>
                      <a:r>
                        <a:rPr lang="en-US" sz="1600" baseline="0" dirty="0"/>
                        <a:t>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Optional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488">
                <a:tc>
                  <a:txBody>
                    <a:bodyPr/>
                    <a:lstStyle/>
                    <a:p>
                      <a:r>
                        <a:rPr lang="en-US" sz="1600" dirty="0"/>
                        <a:t>Device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Optional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275">
                <a:tc>
                  <a:txBody>
                    <a:bodyPr/>
                    <a:lstStyle/>
                    <a:p>
                      <a:r>
                        <a:rPr lang="en-US" sz="1600" dirty="0"/>
                        <a:t>Multiple SIM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5361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2A2-A500-410A-B5A6-F3711CDD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38" y="-82999"/>
            <a:ext cx="10712361" cy="800554"/>
          </a:xfrm>
        </p:spPr>
        <p:txBody>
          <a:bodyPr/>
          <a:lstStyle/>
          <a:p>
            <a:r>
              <a:rPr lang="en-IN" dirty="0"/>
              <a:t>Static File Rule – User File – Stock - Post Grace Period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F92D-39A3-45EC-BAB8-292BB3FD0E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1709-5983-4096-8927-8D8E45B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07220"/>
              </p:ext>
            </p:extLst>
          </p:nvPr>
        </p:nvGraphicFramePr>
        <p:xfrm>
          <a:off x="463639" y="1453444"/>
          <a:ext cx="10359580" cy="42416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9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9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488">
                <a:tc>
                  <a:txBody>
                    <a:bodyPr/>
                    <a:lstStyle/>
                    <a:p>
                      <a:r>
                        <a:rPr lang="en-US" sz="16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Importer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Retailer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Anonymous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88">
                <a:tc>
                  <a:txBody>
                    <a:bodyPr/>
                    <a:lstStyle/>
                    <a:p>
                      <a:r>
                        <a:rPr lang="en-US" sz="1600" dirty="0"/>
                        <a:t>Device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88">
                <a:tc>
                  <a:txBody>
                    <a:bodyPr/>
                    <a:lstStyle/>
                    <a:p>
                      <a:r>
                        <a:rPr lang="en-US" sz="1600" dirty="0"/>
                        <a:t>Device ID</a:t>
                      </a:r>
                      <a:r>
                        <a:rPr lang="en-US" sz="1600" baseline="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88">
                <a:tc>
                  <a:txBody>
                    <a:bodyPr/>
                    <a:lstStyle/>
                    <a:p>
                      <a:r>
                        <a:rPr lang="en-US" sz="1600" dirty="0"/>
                        <a:t>Device</a:t>
                      </a:r>
                      <a:r>
                        <a:rPr lang="en-US" sz="1600" baseline="0" dirty="0"/>
                        <a:t>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97">
                <a:tc>
                  <a:txBody>
                    <a:bodyPr/>
                    <a:lstStyle/>
                    <a:p>
                      <a:r>
                        <a:rPr lang="en-US" sz="1600" dirty="0"/>
                        <a:t>S/N</a:t>
                      </a:r>
                      <a:r>
                        <a:rPr lang="en-US" sz="1600" baseline="0" dirty="0"/>
                        <a:t> of Device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88">
                <a:tc>
                  <a:txBody>
                    <a:bodyPr/>
                    <a:lstStyle/>
                    <a:p>
                      <a:r>
                        <a:rPr lang="en-US" sz="1600" dirty="0"/>
                        <a:t>Launch</a:t>
                      </a:r>
                      <a:r>
                        <a:rPr lang="en-US" sz="1600" baseline="0" dirty="0"/>
                        <a:t>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488">
                <a:tc>
                  <a:txBody>
                    <a:bodyPr/>
                    <a:lstStyle/>
                    <a:p>
                      <a:r>
                        <a:rPr lang="en-US" sz="1600" dirty="0"/>
                        <a:t>Device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275">
                <a:tc>
                  <a:txBody>
                    <a:bodyPr/>
                    <a:lstStyle/>
                    <a:p>
                      <a:r>
                        <a:rPr lang="en-US" sz="1600" dirty="0"/>
                        <a:t>Multiple SIM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9492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938" y="3215733"/>
            <a:ext cx="5873661" cy="310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Any User Flow (Ex, Register consignment)</a:t>
            </a:r>
          </a:p>
          <a:p>
            <a:r>
              <a:rPr lang="en-US" sz="1800" dirty="0">
                <a:effectLst/>
              </a:rPr>
              <a:t>User register a consignment  and system has started processing it</a:t>
            </a:r>
          </a:p>
          <a:p>
            <a:r>
              <a:rPr lang="en-US" sz="1800" dirty="0">
                <a:effectLst/>
              </a:rPr>
              <a:t>While processing the consignment, policy are applied.</a:t>
            </a:r>
          </a:p>
          <a:p>
            <a:r>
              <a:rPr lang="en-US" sz="1800" dirty="0">
                <a:effectLst/>
              </a:rPr>
              <a:t>Complete request may be accepted or rejected based on the outcome</a:t>
            </a:r>
          </a:p>
          <a:p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Policy can be defined by System Admin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 txBox="1">
            <a:spLocks/>
          </p:cNvSpPr>
          <p:nvPr/>
        </p:nvSpPr>
        <p:spPr>
          <a:xfrm>
            <a:off x="374738" y="858665"/>
            <a:ext cx="5873661" cy="28666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Policy Management Feature defines and implements all the policies that need to be applied under various user/system flows in post grace and grace period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Typical flow is as follows: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 fontAlgn="base">
              <a:buFont typeface="Arial"/>
              <a:buNone/>
            </a:pPr>
            <a:endParaRPr lang="en-IN" sz="2400" b="1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989" y="1531056"/>
            <a:ext cx="1302455" cy="1025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389" y="1531056"/>
            <a:ext cx="1206500" cy="9502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1778" y="2850446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Company User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21709" y="2846403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Individual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369778" y="2921001"/>
            <a:ext cx="487817" cy="874889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00392" y="4222328"/>
            <a:ext cx="2667000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System</a:t>
            </a:r>
          </a:p>
        </p:txBody>
      </p:sp>
      <p:sp>
        <p:nvSpPr>
          <p:cNvPr id="17" name="Down Arrow 16"/>
          <p:cNvSpPr/>
          <p:nvPr/>
        </p:nvSpPr>
        <p:spPr>
          <a:xfrm flipV="1">
            <a:off x="9369779" y="4860458"/>
            <a:ext cx="487816" cy="537598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309" y="5547065"/>
            <a:ext cx="787400" cy="7747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68595" y="6307641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System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Admin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9536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Impact /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16186"/>
            <a:ext cx="10683430" cy="42608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Importance of this feature for the CEIR System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This feature is one of the key feature in the system.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Based on the policy defined under each flow, the request may be rejected/accepted by the system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988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24653"/>
            <a:ext cx="10683430" cy="4260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Rule</a:t>
            </a:r>
          </a:p>
          <a:p>
            <a:pPr marL="0" indent="0">
              <a:buNone/>
            </a:pPr>
            <a:r>
              <a:rPr lang="en-IN" dirty="0"/>
              <a:t>A rule is a regulation or direction of doing a particular activity.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Action</a:t>
            </a:r>
          </a:p>
          <a:p>
            <a:pPr marL="0" indent="0">
              <a:buNone/>
            </a:pPr>
            <a:r>
              <a:rPr lang="en-IN" dirty="0"/>
              <a:t>An act to be done, once the rule has passed.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Flow</a:t>
            </a:r>
          </a:p>
          <a:p>
            <a:pPr marL="0" indent="0">
              <a:buNone/>
            </a:pPr>
            <a:r>
              <a:rPr lang="en-IN" dirty="0"/>
              <a:t>The flow is the different user flow/system flow where the rule need to be applied. For ex, processing of consignment file by system, Check IMEI request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Period</a:t>
            </a:r>
          </a:p>
          <a:p>
            <a:pPr marL="0" indent="0">
              <a:buNone/>
            </a:pPr>
            <a:r>
              <a:rPr lang="en-IN" dirty="0"/>
              <a:t>There are 2 period: One grace period and other is post grace period. Rule can be different for each flow based on the period.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675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-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4260850"/>
          </a:xfrm>
        </p:spPr>
        <p:txBody>
          <a:bodyPr/>
          <a:lstStyle/>
          <a:p>
            <a:r>
              <a:rPr lang="en-IN" dirty="0"/>
              <a:t>Each rule has a name</a:t>
            </a:r>
          </a:p>
          <a:p>
            <a:r>
              <a:rPr lang="en-IN" dirty="0"/>
              <a:t>Each rule has a priority. The rule with lower numeric number has higher priority than other.</a:t>
            </a:r>
          </a:p>
          <a:p>
            <a:r>
              <a:rPr lang="en-IN" dirty="0"/>
              <a:t>Each rule run in sequence in the order of priority</a:t>
            </a:r>
          </a:p>
          <a:p>
            <a:r>
              <a:rPr lang="en-IN" dirty="0"/>
              <a:t>If output of any rule is success, then, only the next rule is executed.</a:t>
            </a:r>
          </a:p>
          <a:p>
            <a:r>
              <a:rPr lang="en-IN" dirty="0"/>
              <a:t>If execution of any rule fails, then there  are two options</a:t>
            </a:r>
          </a:p>
          <a:p>
            <a:pPr lvl="1"/>
            <a:r>
              <a:rPr lang="en-IN" dirty="0"/>
              <a:t>Take Action and move to next record </a:t>
            </a:r>
          </a:p>
          <a:p>
            <a:pPr lvl="1"/>
            <a:r>
              <a:rPr lang="en-IN" dirty="0"/>
              <a:t>Take Action and move to next rule</a:t>
            </a:r>
          </a:p>
          <a:p>
            <a:r>
              <a:rPr lang="en-IN" dirty="0"/>
              <a:t>Once all the rule are successfully executed, then the final action is taken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3716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-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426085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There are 3 kind of rules</a:t>
            </a:r>
          </a:p>
          <a:p>
            <a:pPr lvl="1"/>
            <a:r>
              <a:rPr lang="en-IN" dirty="0"/>
              <a:t>Exception Rule </a:t>
            </a:r>
          </a:p>
          <a:p>
            <a:pPr lvl="2"/>
            <a:r>
              <a:rPr lang="en-IN" dirty="0"/>
              <a:t>VIP list is an exception rule</a:t>
            </a:r>
          </a:p>
          <a:p>
            <a:pPr marL="914400" lvl="2" indent="0">
              <a:buNone/>
            </a:pPr>
            <a:endParaRPr lang="en-IN" dirty="0"/>
          </a:p>
          <a:p>
            <a:pPr lvl="1"/>
            <a:r>
              <a:rPr lang="en-IN" dirty="0"/>
              <a:t>Static Rule</a:t>
            </a:r>
          </a:p>
          <a:p>
            <a:pPr lvl="2"/>
            <a:r>
              <a:rPr lang="en-IN" dirty="0"/>
              <a:t>Static checks on IMEI like length check, Luhn check, character set</a:t>
            </a:r>
          </a:p>
          <a:p>
            <a:pPr marL="914400" lvl="2" indent="0">
              <a:buNone/>
            </a:pPr>
            <a:endParaRPr lang="en-IN" dirty="0"/>
          </a:p>
          <a:p>
            <a:pPr lvl="1"/>
            <a:r>
              <a:rPr lang="en-IN" dirty="0"/>
              <a:t>Dynamic Rule</a:t>
            </a:r>
          </a:p>
          <a:p>
            <a:pPr lvl="2"/>
            <a:r>
              <a:rPr lang="en-IN" dirty="0"/>
              <a:t>Check whether the device is stolen or not.</a:t>
            </a:r>
          </a:p>
          <a:p>
            <a:pPr lvl="2"/>
            <a:r>
              <a:rPr lang="en-IN" dirty="0"/>
              <a:t>Check if device has valid TAC</a:t>
            </a:r>
          </a:p>
          <a:p>
            <a:pPr lvl="2"/>
            <a:r>
              <a:rPr lang="en-IN" dirty="0"/>
              <a:t>Check if device is allowed to be sold in the country.</a:t>
            </a:r>
          </a:p>
          <a:p>
            <a:pPr lvl="2"/>
            <a:r>
              <a:rPr lang="en-IN" dirty="0"/>
              <a:t>Check if the device is tax paid or not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7542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Action -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505761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There is a final action for each user request that will be executed once all the rule has been executed successfully</a:t>
            </a:r>
          </a:p>
          <a:p>
            <a:endParaRPr lang="en-IN" dirty="0"/>
          </a:p>
          <a:p>
            <a:r>
              <a:rPr lang="en-IN" dirty="0"/>
              <a:t>Based on outcome of execution of a rule, the rule action would be executed.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u="sng" dirty="0"/>
              <a:t>Example of Final Action</a:t>
            </a:r>
          </a:p>
          <a:p>
            <a:pPr marL="0" indent="0">
              <a:buNone/>
            </a:pPr>
            <a:endParaRPr lang="en-IN" u="sng" dirty="0"/>
          </a:p>
          <a:p>
            <a:r>
              <a:rPr lang="en-IN" dirty="0"/>
              <a:t>CDR Processing</a:t>
            </a:r>
          </a:p>
          <a:p>
            <a:pPr lvl="1"/>
            <a:r>
              <a:rPr lang="en-IN" dirty="0"/>
              <a:t>Once all the records in file is processed, the records should be updated in CEIR system (usage_db)</a:t>
            </a:r>
          </a:p>
          <a:p>
            <a:pPr lvl="1"/>
            <a:endParaRPr lang="en-IN" dirty="0"/>
          </a:p>
          <a:p>
            <a:r>
              <a:rPr lang="en-IN" dirty="0"/>
              <a:t>Consignment Processing</a:t>
            </a:r>
          </a:p>
          <a:p>
            <a:pPr lvl="1"/>
            <a:r>
              <a:rPr lang="en-IN" dirty="0"/>
              <a:t>Once all the rules has passed, then record should be updated in the CEIR system (importer db)</a:t>
            </a:r>
          </a:p>
          <a:p>
            <a:pPr lvl="1"/>
            <a:endParaRPr lang="en-IN" dirty="0"/>
          </a:p>
          <a:p>
            <a:r>
              <a:rPr lang="en-IN" dirty="0"/>
              <a:t>Stolen Request Processing</a:t>
            </a:r>
          </a:p>
          <a:p>
            <a:pPr lvl="1"/>
            <a:r>
              <a:rPr lang="en-IN" dirty="0"/>
              <a:t>Once all the rules has passed, then record should be updated in the CEIR system (stolen db)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9820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21799"/>
            <a:ext cx="9070253" cy="800554"/>
          </a:xfrm>
        </p:spPr>
        <p:txBody>
          <a:bodyPr/>
          <a:lstStyle/>
          <a:p>
            <a:r>
              <a:rPr lang="en-IN" dirty="0"/>
              <a:t>Rule Action -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149531"/>
              </p:ext>
            </p:extLst>
          </p:nvPr>
        </p:nvGraphicFramePr>
        <p:xfrm>
          <a:off x="461963" y="1119188"/>
          <a:ext cx="11585575" cy="537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Document" r:id="rId3" imgW="6190103" imgH="2866684" progId="Word.Document.12">
                  <p:embed/>
                </p:oleObj>
              </mc:Choice>
              <mc:Fallback>
                <p:oleObj name="Document" r:id="rId3" imgW="6190103" imgH="2866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963" y="1119188"/>
                        <a:ext cx="11585575" cy="537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3243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21232</TotalTime>
  <Words>1583</Words>
  <Application>Microsoft Office PowerPoint</Application>
  <PresentationFormat>Widescreen</PresentationFormat>
  <Paragraphs>408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White Theme</vt:lpstr>
      <vt:lpstr>Microsoft Word Document</vt:lpstr>
      <vt:lpstr>Document</vt:lpstr>
      <vt:lpstr>CEIR   Policy Management -Training Manual</vt:lpstr>
      <vt:lpstr>PowerPoint Presentation</vt:lpstr>
      <vt:lpstr>Feature Overview</vt:lpstr>
      <vt:lpstr>Feature Impact / Use Cases</vt:lpstr>
      <vt:lpstr>Basic Concepts</vt:lpstr>
      <vt:lpstr>Rule - Overview</vt:lpstr>
      <vt:lpstr>Rule - Type</vt:lpstr>
      <vt:lpstr>Final Action - Overview</vt:lpstr>
      <vt:lpstr>Rule Action - Type</vt:lpstr>
      <vt:lpstr>Flows - Type</vt:lpstr>
      <vt:lpstr>Rule Flow - Mapping</vt:lpstr>
      <vt:lpstr>Rule Framework </vt:lpstr>
      <vt:lpstr>Rule - Operation</vt:lpstr>
      <vt:lpstr>Rule - Applicablility</vt:lpstr>
      <vt:lpstr>Rule - Logic</vt:lpstr>
      <vt:lpstr>Rule - Logic</vt:lpstr>
      <vt:lpstr>Rule – List - Success</vt:lpstr>
      <vt:lpstr>White DB - Creation</vt:lpstr>
      <vt:lpstr>Static File Rule </vt:lpstr>
      <vt:lpstr>Static File Rule – User File – Stock  Grace Period    </vt:lpstr>
      <vt:lpstr>Static File Rule – User File – Stock - Post Grace Period    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516</cp:revision>
  <dcterms:created xsi:type="dcterms:W3CDTF">2019-04-20T15:44:52Z</dcterms:created>
  <dcterms:modified xsi:type="dcterms:W3CDTF">2020-04-01T16:16:44Z</dcterms:modified>
</cp:coreProperties>
</file>