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1"/>
  </p:notesMasterIdLst>
  <p:sldIdLst>
    <p:sldId id="329" r:id="rId2"/>
    <p:sldId id="286" r:id="rId3"/>
    <p:sldId id="290" r:id="rId4"/>
    <p:sldId id="397" r:id="rId5"/>
    <p:sldId id="398" r:id="rId6"/>
    <p:sldId id="399" r:id="rId7"/>
    <p:sldId id="400" r:id="rId8"/>
    <p:sldId id="405" r:id="rId9"/>
    <p:sldId id="406" r:id="rId10"/>
    <p:sldId id="386" r:id="rId11"/>
    <p:sldId id="285" r:id="rId12"/>
    <p:sldId id="303" r:id="rId13"/>
    <p:sldId id="391" r:id="rId14"/>
    <p:sldId id="288" r:id="rId15"/>
    <p:sldId id="402" r:id="rId16"/>
    <p:sldId id="292" r:id="rId17"/>
    <p:sldId id="294" r:id="rId18"/>
    <p:sldId id="373" r:id="rId19"/>
    <p:sldId id="374" r:id="rId20"/>
    <p:sldId id="380" r:id="rId21"/>
    <p:sldId id="407" r:id="rId22"/>
    <p:sldId id="314" r:id="rId23"/>
    <p:sldId id="396" r:id="rId24"/>
    <p:sldId id="378" r:id="rId25"/>
    <p:sldId id="381" r:id="rId26"/>
    <p:sldId id="395" r:id="rId27"/>
    <p:sldId id="372" r:id="rId28"/>
    <p:sldId id="371" r:id="rId29"/>
    <p:sldId id="281"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varScale="1">
        <p:scale>
          <a:sx n="109" d="100"/>
          <a:sy n="109" d="100"/>
        </p:scale>
        <p:origin x="84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8 June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8 June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4.doc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Word_Document5.docx"/><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Word_Document6.docx"/><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Word_Document7.docx"/><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Word_Document8.docx"/><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3.docx"/><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Register Device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Creation of whitelist based on the device registration by end user/customs/immigration officials.</a:t>
            </a:r>
          </a:p>
          <a:p>
            <a:pPr>
              <a:buFont typeface="Wingdings" panose="05000000000000000000" pitchFamily="2" charset="2"/>
              <a:buChar char="v"/>
            </a:pPr>
            <a:endParaRPr lang="en-IN" dirty="0"/>
          </a:p>
          <a:p>
            <a:pPr>
              <a:buFont typeface="Wingdings" panose="05000000000000000000" pitchFamily="2" charset="2"/>
              <a:buChar char="v"/>
            </a:pPr>
            <a:r>
              <a:rPr lang="en-IN" dirty="0"/>
              <a:t> Collection of taxes from local Cambodian user and foreigner</a:t>
            </a:r>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255418083"/>
              </p:ext>
            </p:extLst>
          </p:nvPr>
        </p:nvGraphicFramePr>
        <p:xfrm>
          <a:off x="463639" y="1013886"/>
          <a:ext cx="10881694" cy="5659437"/>
        </p:xfrm>
        <a:graphic>
          <a:graphicData uri="http://schemas.openxmlformats.org/presentationml/2006/ole">
            <mc:AlternateContent xmlns:mc="http://schemas.openxmlformats.org/markup-compatibility/2006">
              <mc:Choice xmlns:v="urn:schemas-microsoft-com:vml" Requires="v">
                <p:oleObj name="Document" r:id="rId2" imgW="5511800" imgH="3251200" progId="Word.Document.12">
                  <p:embed/>
                </p:oleObj>
              </mc:Choice>
              <mc:Fallback>
                <p:oleObj name="Document" r:id="rId2" imgW="5511800" imgH="3251200" progId="Word.Document.12">
                  <p:embed/>
                  <p:pic>
                    <p:nvPicPr>
                      <p:cNvPr id="0" name=""/>
                      <p:cNvPicPr/>
                      <p:nvPr/>
                    </p:nvPicPr>
                    <p:blipFill>
                      <a:blip r:embed="rId3"/>
                      <a:stretch>
                        <a:fillRect/>
                      </a:stretch>
                    </p:blipFill>
                    <p:spPr>
                      <a:xfrm>
                        <a:off x="463639" y="1013886"/>
                        <a:ext cx="10881694" cy="5659437"/>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Register Device – Immigration/Custom</a:t>
            </a:r>
            <a:br>
              <a:rPr lang="en-IN" dirty="0"/>
            </a:br>
            <a:endParaRPr lang="en-IN" dirty="0"/>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28348"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Register</a:t>
            </a:r>
          </a:p>
          <a:p>
            <a:pPr marL="0" marR="0" indent="0" algn="l" defTabSz="914400" rtl="0" fontAlgn="auto" latinLnBrk="0" hangingPunct="0">
              <a:lnSpc>
                <a:spcPct val="100000"/>
              </a:lnSpc>
              <a:spcBef>
                <a:spcPts val="0"/>
              </a:spcBef>
              <a:spcAft>
                <a:spcPts val="0"/>
              </a:spcAft>
              <a:buClrTx/>
              <a:buSzTx/>
              <a:buFontTx/>
              <a:buNone/>
              <a:tabLst/>
            </a:pPr>
            <a:r>
              <a:rPr lang="en-US" sz="1000" dirty="0"/>
              <a:t>Device</a:t>
            </a:r>
          </a:p>
          <a:p>
            <a:pPr marL="0" marR="0" indent="0" algn="l" defTabSz="914400" rtl="0" fontAlgn="auto" latinLnBrk="0" hangingPunct="0">
              <a:lnSpc>
                <a:spcPct val="100000"/>
              </a:lnSpc>
              <a:spcBef>
                <a:spcPts val="0"/>
              </a:spcBef>
              <a:spcAft>
                <a:spcPts val="0"/>
              </a:spcAft>
              <a:buClrTx/>
              <a:buSzTx/>
              <a:buFontTx/>
              <a:buNone/>
              <a:tabLst/>
            </a:pPr>
            <a:r>
              <a:rPr lang="en-US" sz="1000" dirty="0"/>
              <a:t>Request</a:t>
            </a: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3559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Immigration/Custom</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401649"/>
            <a:ext cx="1371600" cy="1754324"/>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Register Device</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End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28348"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1000" dirty="0"/>
              <a:t>Register</a:t>
            </a:r>
          </a:p>
          <a:p>
            <a:r>
              <a:rPr lang="en-US" sz="1000" dirty="0"/>
              <a:t>Device</a:t>
            </a:r>
          </a:p>
          <a:p>
            <a:r>
              <a:rPr lang="en-US" sz="1000" dirty="0"/>
              <a:t>Request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End User</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244044"/>
            <a:ext cx="914400" cy="47606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Blocked</a:t>
            </a: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Stolen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28032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83811820"/>
              </p:ext>
            </p:extLst>
          </p:nvPr>
        </p:nvGraphicFramePr>
        <p:xfrm>
          <a:off x="481542" y="1837267"/>
          <a:ext cx="11218863" cy="3635375"/>
        </p:xfrm>
        <a:graphic>
          <a:graphicData uri="http://schemas.openxmlformats.org/presentationml/2006/ole">
            <mc:AlternateContent xmlns:mc="http://schemas.openxmlformats.org/markup-compatibility/2006">
              <mc:Choice xmlns:v="urn:schemas-microsoft-com:vml" Requires="v">
                <p:oleObj name="Document" r:id="rId2" imgW="9027414" imgH="2925460" progId="Word.Document.12">
                  <p:embed/>
                </p:oleObj>
              </mc:Choice>
              <mc:Fallback>
                <p:oleObj name="Document" r:id="rId2" imgW="9027414" imgH="2925460" progId="Word.Document.12">
                  <p:embed/>
                  <p:pic>
                    <p:nvPicPr>
                      <p:cNvPr id="0" name=""/>
                      <p:cNvPicPr/>
                      <p:nvPr/>
                    </p:nvPicPr>
                    <p:blipFill>
                      <a:blip r:embed="rId3"/>
                      <a:stretch>
                        <a:fillRect/>
                      </a:stretch>
                    </p:blipFill>
                    <p:spPr>
                      <a:xfrm>
                        <a:off x="481542" y="1837267"/>
                        <a:ext cx="11218863" cy="3635375"/>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 Scenarios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58">
            <a:extLst>
              <a:ext uri="{FF2B5EF4-FFF2-40B4-BE49-F238E27FC236}">
                <a16:creationId xmlns:a16="http://schemas.microsoft.com/office/drawing/2014/main" id="{83B6B6B8-62FD-4ADE-AFE4-E39ED7D2B37D}"/>
              </a:ext>
            </a:extLst>
          </p:cNvPr>
          <p:cNvSpPr>
            <a:spLocks noChangeArrowheads="1"/>
          </p:cNvSpPr>
          <p:nvPr/>
        </p:nvSpPr>
        <p:spPr bwMode="auto">
          <a:xfrm>
            <a:off x="463639" y="1552060"/>
            <a:ext cx="4983250" cy="4708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endParaRPr lang="en-US" altLang="en-US" sz="2000" u="sng" dirty="0">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000" u="sng" dirty="0">
                <a:ea typeface="Calibri" panose="020F0502020204030204" pitchFamily="34" charset="0"/>
                <a:cs typeface="Arial" panose="020B0604020202020204" pitchFamily="34" charset="0"/>
              </a:rPr>
              <a:t>First Time</a:t>
            </a:r>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000" dirty="0">
                <a:ea typeface="Calibri" panose="020F0502020204030204" pitchFamily="34" charset="0"/>
                <a:cs typeface="Arial" panose="020B0604020202020204" pitchFamily="34" charset="0"/>
              </a:rPr>
              <a:t>End User Register device  </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Immigration Register device. </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baseline="0" dirty="0">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000" u="sng" dirty="0">
                <a:ea typeface="Calibri" panose="020F0502020204030204" pitchFamily="34" charset="0"/>
                <a:cs typeface="Arial" panose="020B0604020202020204" pitchFamily="34" charset="0"/>
              </a:rPr>
              <a:t>Second Time </a:t>
            </a:r>
          </a:p>
          <a:p>
            <a:pPr marL="342900" indent="-342900">
              <a:buFont typeface="Arial"/>
              <a:buChar char="•"/>
            </a:pPr>
            <a:r>
              <a:rPr lang="en-US" altLang="en-US" sz="2000" dirty="0">
                <a:ea typeface="Calibri" panose="020F0502020204030204" pitchFamily="34" charset="0"/>
                <a:cs typeface="Arial" panose="020B0604020202020204" pitchFamily="34" charset="0"/>
              </a:rPr>
              <a:t>Travelling on Old Visa which is already configured but with new device</a:t>
            </a:r>
          </a:p>
          <a:p>
            <a:pPr marL="342900" indent="-342900">
              <a:buFont typeface="Arial"/>
              <a:buChar char="•"/>
            </a:pPr>
            <a:r>
              <a:rPr lang="en-US" altLang="en-US" sz="2000" dirty="0">
                <a:ea typeface="Calibri" panose="020F0502020204030204" pitchFamily="34" charset="0"/>
                <a:cs typeface="Arial" panose="020B0604020202020204" pitchFamily="34" charset="0"/>
              </a:rPr>
              <a:t>Travelling on New Visa and carrying old device which is already registered</a:t>
            </a:r>
          </a:p>
          <a:p>
            <a:pPr marL="342900" indent="-342900">
              <a:buFont typeface="Arial"/>
              <a:buChar char="•"/>
            </a:pPr>
            <a:r>
              <a:rPr lang="en-US" altLang="en-US" sz="2000" dirty="0">
                <a:ea typeface="Calibri" panose="020F0502020204030204" pitchFamily="34" charset="0"/>
                <a:cs typeface="Arial" panose="020B0604020202020204" pitchFamily="34" charset="0"/>
              </a:rPr>
              <a:t>Travelling on New visa and carrying new device</a:t>
            </a:r>
          </a:p>
          <a:p>
            <a:pPr marR="0" lvl="0" algn="l" defTabSz="914400" rtl="0" eaLnBrk="0" fontAlgn="base" latinLnBrk="0" hangingPunct="0">
              <a:lnSpc>
                <a:spcPct val="100000"/>
              </a:lnSpc>
              <a:spcBef>
                <a:spcPct val="0"/>
              </a:spcBef>
              <a:spcAft>
                <a:spcPct val="0"/>
              </a:spcAft>
              <a:buClrTx/>
              <a:buSzTx/>
              <a:tabLst/>
            </a:pPr>
            <a:endParaRPr lang="en-US" altLang="en-US" sz="2000" dirty="0">
              <a:ea typeface="Calibri" panose="020F0502020204030204" pitchFamily="34" charset="0"/>
              <a:cs typeface="Arial" panose="020B0604020202020204" pitchFamily="34" charset="0"/>
            </a:endParaRPr>
          </a:p>
          <a:p>
            <a:pPr lvl="1" indent="0"/>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baseline="0" dirty="0"/>
          </a:p>
        </p:txBody>
      </p:sp>
      <p:sp>
        <p:nvSpPr>
          <p:cNvPr id="6" name="Rectangle 58">
            <a:extLst>
              <a:ext uri="{FF2B5EF4-FFF2-40B4-BE49-F238E27FC236}">
                <a16:creationId xmlns:a16="http://schemas.microsoft.com/office/drawing/2014/main" id="{83B6B6B8-62FD-4ADE-AFE4-E39ED7D2B37D}"/>
              </a:ext>
            </a:extLst>
          </p:cNvPr>
          <p:cNvSpPr>
            <a:spLocks noChangeArrowheads="1"/>
          </p:cNvSpPr>
          <p:nvPr/>
        </p:nvSpPr>
        <p:spPr bwMode="auto">
          <a:xfrm>
            <a:off x="6458039" y="1988754"/>
            <a:ext cx="4983250"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000" b="0" i="0" u="sng"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First Time</a:t>
            </a:r>
            <a:endParaRPr kumimoji="0" lang="en-US" altLang="en-US" sz="2000" b="0" i="0" u="sng"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End User Register Device</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000" dirty="0">
                <a:ea typeface="Calibri" panose="020F0502020204030204" pitchFamily="34" charset="0"/>
                <a:cs typeface="Arial" panose="020B0604020202020204" pitchFamily="34" charset="0"/>
              </a:rPr>
              <a:t>Custom Register Device</a:t>
            </a:r>
            <a:endPar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endParaRPr>
          </a:p>
          <a:p>
            <a:pPr lvl="1" indent="0"/>
            <a:endParaRPr lang="en-US" altLang="en-US" sz="2000" dirty="0">
              <a:ea typeface="Calibri" panose="020F0502020204030204" pitchFamily="34" charset="0"/>
              <a:cs typeface="Arial" panose="020B0604020202020204" pitchFamily="34" charset="0"/>
            </a:endParaRPr>
          </a:p>
          <a:p>
            <a:pPr lvl="0"/>
            <a:r>
              <a:rPr lang="en-US" altLang="en-US" sz="2000" u="sng" dirty="0">
                <a:ea typeface="Calibri" panose="020F0502020204030204" pitchFamily="34" charset="0"/>
                <a:cs typeface="Arial" panose="020B0604020202020204" pitchFamily="34" charset="0"/>
              </a:rPr>
              <a:t>Second Time </a:t>
            </a:r>
          </a:p>
          <a:p>
            <a:pPr marL="342900" indent="-342900">
              <a:buFont typeface="Arial"/>
              <a:buChar char="•"/>
            </a:pPr>
            <a:r>
              <a:rPr lang="en-US" altLang="en-US" sz="2000" dirty="0">
                <a:ea typeface="Calibri" panose="020F0502020204030204" pitchFamily="34" charset="0"/>
                <a:cs typeface="Arial" panose="020B0604020202020204" pitchFamily="34" charset="0"/>
              </a:rPr>
              <a:t>User is already registered and new device</a:t>
            </a:r>
          </a:p>
        </p:txBody>
      </p:sp>
      <p:sp>
        <p:nvSpPr>
          <p:cNvPr id="7" name="TextBox 6"/>
          <p:cNvSpPr txBox="1"/>
          <p:nvPr/>
        </p:nvSpPr>
        <p:spPr>
          <a:xfrm>
            <a:off x="463639" y="1250318"/>
            <a:ext cx="4404893" cy="338552"/>
          </a:xfrm>
          <a:prstGeom prst="rect">
            <a:avLst/>
          </a:prstGeom>
          <a:solidFill>
            <a:srgbClr val="C0504D"/>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FF"/>
                </a:solidFill>
                <a:effectLst/>
                <a:uFillTx/>
                <a:latin typeface="+mn-lt"/>
                <a:ea typeface="+mn-ea"/>
                <a:cs typeface="+mn-cs"/>
                <a:sym typeface="Calibri"/>
              </a:rPr>
              <a:t>Temporary</a:t>
            </a:r>
            <a:r>
              <a:rPr kumimoji="0" lang="en-US" sz="1600" b="1" i="0" u="none" strike="noStrike" cap="none" spc="0" normalizeH="0" dirty="0">
                <a:ln>
                  <a:noFill/>
                </a:ln>
                <a:solidFill>
                  <a:srgbClr val="FFFFFF"/>
                </a:solidFill>
                <a:effectLst/>
                <a:uFillTx/>
                <a:latin typeface="+mn-lt"/>
                <a:ea typeface="+mn-ea"/>
                <a:cs typeface="+mn-cs"/>
                <a:sym typeface="Calibri"/>
              </a:rPr>
              <a:t> Whitelist – Foreigner </a:t>
            </a:r>
            <a:endParaRPr kumimoji="0" lang="en-US" sz="1600" b="1" i="0" u="none" strike="noStrike" cap="none" spc="0" normalizeH="0" baseline="0" dirty="0">
              <a:ln>
                <a:noFill/>
              </a:ln>
              <a:solidFill>
                <a:srgbClr val="FFFFFF"/>
              </a:solidFill>
              <a:effectLst/>
              <a:uFillTx/>
              <a:latin typeface="+mn-lt"/>
              <a:ea typeface="+mn-ea"/>
              <a:cs typeface="+mn-cs"/>
              <a:sym typeface="Calibri"/>
            </a:endParaRPr>
          </a:p>
        </p:txBody>
      </p:sp>
      <p:sp>
        <p:nvSpPr>
          <p:cNvPr id="8" name="TextBox 7"/>
          <p:cNvSpPr txBox="1"/>
          <p:nvPr/>
        </p:nvSpPr>
        <p:spPr>
          <a:xfrm>
            <a:off x="6458039" y="1244747"/>
            <a:ext cx="4404893" cy="338552"/>
          </a:xfrm>
          <a:prstGeom prst="rect">
            <a:avLst/>
          </a:prstGeom>
          <a:solidFill>
            <a:srgbClr val="C0504D"/>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b="1" dirty="0">
                <a:solidFill>
                  <a:srgbClr val="FFFFFF"/>
                </a:solidFill>
              </a:rPr>
              <a:t>Permanent </a:t>
            </a:r>
            <a:r>
              <a:rPr kumimoji="0" lang="en-US" sz="1600" b="1" i="0" u="none" strike="noStrike" cap="none" spc="0" normalizeH="0" dirty="0">
                <a:ln>
                  <a:noFill/>
                </a:ln>
                <a:solidFill>
                  <a:srgbClr val="FFFFFF"/>
                </a:solidFill>
                <a:effectLst/>
                <a:uFillTx/>
                <a:latin typeface="+mn-lt"/>
                <a:ea typeface="+mn-ea"/>
                <a:cs typeface="+mn-cs"/>
                <a:sym typeface="Calibri"/>
              </a:rPr>
              <a:t>Whitelist – Customs</a:t>
            </a:r>
            <a:endParaRPr kumimoji="0" lang="en-US" sz="1600" b="1" i="0" u="none" strike="noStrike" cap="none" spc="0" normalizeH="0" baseline="0" dirty="0">
              <a:ln>
                <a:noFill/>
              </a:ln>
              <a:solidFill>
                <a:srgbClr val="FFFFFF"/>
              </a:solidFill>
              <a:effectLst/>
              <a:uFillTx/>
              <a:latin typeface="+mn-lt"/>
              <a:ea typeface="+mn-ea"/>
              <a:cs typeface="+mn-cs"/>
              <a:sym typeface="Calibri"/>
            </a:endParaRPr>
          </a:p>
        </p:txBody>
      </p:sp>
    </p:spTree>
    <p:extLst>
      <p:ext uri="{BB962C8B-B14F-4D97-AF65-F5344CB8AC3E}">
        <p14:creationId xmlns:p14="http://schemas.microsoft.com/office/powerpoint/2010/main" val="24816828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389670674"/>
              </p:ext>
            </p:extLst>
          </p:nvPr>
        </p:nvGraphicFramePr>
        <p:xfrm>
          <a:off x="458788" y="1516063"/>
          <a:ext cx="11025187" cy="4835525"/>
        </p:xfrm>
        <a:graphic>
          <a:graphicData uri="http://schemas.openxmlformats.org/presentationml/2006/ole">
            <mc:AlternateContent xmlns:mc="http://schemas.openxmlformats.org/markup-compatibility/2006">
              <mc:Choice xmlns:v="urn:schemas-microsoft-com:vml" Requires="v">
                <p:oleObj name="Document" r:id="rId2" imgW="6184900" imgH="2857500" progId="Word.Document.12">
                  <p:embed/>
                </p:oleObj>
              </mc:Choice>
              <mc:Fallback>
                <p:oleObj name="Document" r:id="rId2" imgW="6184900" imgH="2857500" progId="Word.Document.12">
                  <p:embed/>
                  <p:pic>
                    <p:nvPicPr>
                      <p:cNvPr id="0" name=""/>
                      <p:cNvPicPr/>
                      <p:nvPr/>
                    </p:nvPicPr>
                    <p:blipFill>
                      <a:blip r:embed="rId3"/>
                      <a:stretch>
                        <a:fillRect/>
                      </a:stretch>
                    </p:blipFill>
                    <p:spPr>
                      <a:xfrm>
                        <a:off x="458788" y="1516063"/>
                        <a:ext cx="11025187" cy="4835525"/>
                      </a:xfrm>
                      <a:prstGeom prst="rect">
                        <a:avLst/>
                      </a:prstGeom>
                    </p:spPr>
                  </p:pic>
                </p:oleObj>
              </mc:Fallback>
            </mc:AlternateContent>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742095201"/>
              </p:ext>
            </p:extLst>
          </p:nvPr>
        </p:nvGraphicFramePr>
        <p:xfrm>
          <a:off x="628650" y="1452563"/>
          <a:ext cx="8785225" cy="5127625"/>
        </p:xfrm>
        <a:graphic>
          <a:graphicData uri="http://schemas.openxmlformats.org/presentationml/2006/ole">
            <mc:AlternateContent xmlns:mc="http://schemas.openxmlformats.org/markup-compatibility/2006">
              <mc:Choice xmlns:v="urn:schemas-microsoft-com:vml" Requires="v">
                <p:oleObj name="Document" r:id="rId2" imgW="6324600" imgH="3695700" progId="Word.Document.12">
                  <p:embed/>
                </p:oleObj>
              </mc:Choice>
              <mc:Fallback>
                <p:oleObj name="Document" r:id="rId2" imgW="6324600" imgH="3695700" progId="Word.Document.12">
                  <p:embed/>
                  <p:pic>
                    <p:nvPicPr>
                      <p:cNvPr id="0" name=""/>
                      <p:cNvPicPr/>
                      <p:nvPr/>
                    </p:nvPicPr>
                    <p:blipFill>
                      <a:blip r:embed="rId3"/>
                      <a:stretch>
                        <a:fillRect/>
                      </a:stretch>
                    </p:blipFill>
                    <p:spPr>
                      <a:xfrm>
                        <a:off x="628650" y="1452563"/>
                        <a:ext cx="8785225" cy="5127625"/>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541139" cy="800554"/>
          </a:xfrm>
        </p:spPr>
        <p:txBody>
          <a:bodyPr/>
          <a:lstStyle/>
          <a:p>
            <a:r>
              <a:rPr lang="en-IN" dirty="0"/>
              <a:t>Actions Enabled/ Disabled for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075159023"/>
              </p:ext>
            </p:extLst>
          </p:nvPr>
        </p:nvGraphicFramePr>
        <p:xfrm>
          <a:off x="387350" y="1121833"/>
          <a:ext cx="9117013" cy="4851400"/>
        </p:xfrm>
        <a:graphic>
          <a:graphicData uri="http://schemas.openxmlformats.org/presentationml/2006/ole">
            <mc:AlternateContent xmlns:mc="http://schemas.openxmlformats.org/markup-compatibility/2006">
              <mc:Choice xmlns:v="urn:schemas-microsoft-com:vml" Requires="v">
                <p:oleObj name="Document" r:id="rId2" imgW="7024604" imgH="3743160" progId="Word.Document.12">
                  <p:embed/>
                </p:oleObj>
              </mc:Choice>
              <mc:Fallback>
                <p:oleObj name="Document" r:id="rId2" imgW="7024604" imgH="3743160" progId="Word.Document.12">
                  <p:embed/>
                  <p:pic>
                    <p:nvPicPr>
                      <p:cNvPr id="12" name="Object 11"/>
                      <p:cNvPicPr/>
                      <p:nvPr/>
                    </p:nvPicPr>
                    <p:blipFill>
                      <a:blip r:embed="rId3"/>
                      <a:stretch>
                        <a:fillRect/>
                      </a:stretch>
                    </p:blipFill>
                    <p:spPr>
                      <a:xfrm>
                        <a:off x="387350" y="1121833"/>
                        <a:ext cx="9117013" cy="4851400"/>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Register Request -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62500" lnSpcReduction="20000"/>
          </a:bodyPr>
          <a:lstStyle/>
          <a:p>
            <a:pPr>
              <a:lnSpc>
                <a:spcPct val="120000"/>
              </a:lnSpc>
              <a:spcBef>
                <a:spcPts val="0"/>
              </a:spcBef>
            </a:pPr>
            <a:r>
              <a:rPr lang="en-IN" sz="2200" dirty="0"/>
              <a:t>End User want to register a device . </a:t>
            </a:r>
          </a:p>
          <a:p>
            <a:pPr marL="0" indent="0">
              <a:lnSpc>
                <a:spcPct val="120000"/>
              </a:lnSpc>
              <a:spcBef>
                <a:spcPts val="0"/>
              </a:spcBef>
              <a:buNone/>
            </a:pPr>
            <a:r>
              <a:rPr lang="en-IN" sz="2200" i="1" dirty="0"/>
              <a:t>      In order to register a device, a End User needs to furnish the following details:</a:t>
            </a:r>
          </a:p>
          <a:p>
            <a:pPr lvl="1">
              <a:lnSpc>
                <a:spcPct val="120000"/>
              </a:lnSpc>
              <a:spcBef>
                <a:spcPts val="0"/>
              </a:spcBef>
              <a:buFont typeface="Wingdings" charset="0"/>
              <a:buChar char="à"/>
            </a:pPr>
            <a:r>
              <a:rPr lang="en-IN" sz="2200" i="1" dirty="0">
                <a:sym typeface="Wingdings" panose="05000000000000000000" pitchFamily="2" charset="2"/>
              </a:rPr>
              <a:t>Device Information</a:t>
            </a:r>
          </a:p>
          <a:p>
            <a:pPr lvl="1">
              <a:lnSpc>
                <a:spcPct val="120000"/>
              </a:lnSpc>
              <a:spcBef>
                <a:spcPts val="0"/>
              </a:spcBef>
              <a:buFont typeface="Wingdings" charset="0"/>
              <a:buChar char="à"/>
            </a:pPr>
            <a:r>
              <a:rPr lang="en-IN" sz="2200" i="1" dirty="0"/>
              <a:t>Personal Information </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request which is registered. This transaction id can be used in future for raising grievance (if any) regarding the request. The transaction ID will be used for tracking the reqeust at any state. </a:t>
            </a:r>
          </a:p>
          <a:p>
            <a:pPr marL="457200" lvl="1"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 is rejected by system. Status = </a:t>
            </a:r>
            <a:r>
              <a:rPr lang="en-IN" sz="2200" b="1" dirty="0"/>
              <a:t>REJECTED BY SYSTEM</a:t>
            </a:r>
          </a:p>
          <a:p>
            <a:pPr lvl="1">
              <a:lnSpc>
                <a:spcPct val="120000"/>
              </a:lnSpc>
              <a:spcBef>
                <a:spcPts val="0"/>
              </a:spcBef>
            </a:pPr>
            <a:r>
              <a:rPr lang="en-IN" sz="2200" dirty="0"/>
              <a:t>System rejects the request in case there is some issue with the format of the file uploaded or any policy violation is done. The format of the file is available for download on the view all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8347662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a:bodyPr>
          <a:lstStyle/>
          <a:p>
            <a:pPr marL="0" indent="0">
              <a:buNone/>
            </a:pPr>
            <a:r>
              <a:rPr lang="en-US" sz="3100" b="1" dirty="0">
                <a:effectLst/>
              </a:rPr>
              <a:t>Agenda</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Manage User</a:t>
            </a:r>
          </a:p>
          <a:p>
            <a:pPr lvl="1"/>
            <a:r>
              <a:rPr lang="en-US" sz="2400" b="1" dirty="0">
                <a:effectLst/>
              </a:rPr>
              <a:t>Manage Device</a:t>
            </a:r>
          </a:p>
          <a:p>
            <a:pPr lvl="1"/>
            <a:endParaRPr lang="en-US" sz="2400" b="1" dirty="0">
              <a:effectLst/>
            </a:endParaRP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Register Request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p>
          <a:p>
            <a:pPr>
              <a:lnSpc>
                <a:spcPct val="120000"/>
              </a:lnSpc>
              <a:spcBef>
                <a:spcPts val="0"/>
              </a:spcBef>
            </a:pPr>
            <a:endParaRPr lang="en-IN" b="1" dirty="0"/>
          </a:p>
          <a:p>
            <a:pPr lvl="1">
              <a:lnSpc>
                <a:spcPct val="120000"/>
              </a:lnSpc>
              <a:spcBef>
                <a:spcPts val="0"/>
              </a:spcBef>
            </a:pPr>
            <a:r>
              <a:rPr lang="en-IN" dirty="0"/>
              <a:t>CEIR Admin rejects the request. Status = </a:t>
            </a:r>
            <a:r>
              <a:rPr lang="en-IN" b="1" dirty="0"/>
              <a:t>REJECTED BY CEIR</a:t>
            </a:r>
            <a:r>
              <a:rPr lang="en-IN" dirty="0"/>
              <a:t>.</a:t>
            </a:r>
            <a:r>
              <a:rPr lang="en-IN" b="1" dirty="0">
                <a:solidFill>
                  <a:srgbClr val="4B1FBF"/>
                </a:solidFill>
              </a:rPr>
              <a:t> Email</a:t>
            </a:r>
            <a:r>
              <a:rPr lang="en-IN" dirty="0"/>
              <a:t> is sent to End user. CEIR Admin can also withdraw request. Status = </a:t>
            </a:r>
            <a:r>
              <a:rPr lang="en-IN" b="1" dirty="0"/>
              <a:t>WITHDRAWN BY CEIR. </a:t>
            </a:r>
            <a:endParaRPr lang="en-IN" dirty="0"/>
          </a:p>
          <a:p>
            <a:pPr>
              <a:lnSpc>
                <a:spcPct val="120000"/>
              </a:lnSpc>
              <a:spcBef>
                <a:spcPts val="0"/>
              </a:spcBef>
            </a:pPr>
            <a:endParaRPr lang="en-IN" dirty="0"/>
          </a:p>
          <a:p>
            <a:pPr>
              <a:lnSpc>
                <a:spcPct val="120000"/>
              </a:lnSpc>
              <a:spcBef>
                <a:spcPts val="0"/>
              </a:spcBef>
            </a:pPr>
            <a:r>
              <a:rPr lang="en-IN" dirty="0"/>
              <a:t>CEIR Admin approves the request. Status = </a:t>
            </a:r>
            <a:r>
              <a:rPr lang="en-IN" b="1" dirty="0"/>
              <a:t>APPROVED. </a:t>
            </a:r>
            <a:r>
              <a:rPr lang="en-IN" b="1" dirty="0">
                <a:solidFill>
                  <a:srgbClr val="4B1FBF"/>
                </a:solidFill>
              </a:rPr>
              <a:t>Email</a:t>
            </a:r>
            <a:r>
              <a:rPr lang="en-IN" dirty="0"/>
              <a:t> is sent to End User. </a:t>
            </a:r>
          </a:p>
          <a:p>
            <a:pPr marL="0" indent="0">
              <a:lnSpc>
                <a:spcPct val="120000"/>
              </a:lnSpc>
              <a:spcBef>
                <a:spcPts val="0"/>
              </a:spcBef>
              <a:buNone/>
            </a:pPr>
            <a:endParaRPr lang="en-IN" dirty="0"/>
          </a:p>
        </p:txBody>
      </p:sp>
    </p:spTree>
    <p:extLst>
      <p:ext uri="{BB962C8B-B14F-4D97-AF65-F5344CB8AC3E}">
        <p14:creationId xmlns:p14="http://schemas.microsoft.com/office/powerpoint/2010/main" val="19977829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CE1F-1A6A-43ED-886E-2ADE7F6D9A01}"/>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201A1E9-ACF6-4B06-88BA-F89EDDB3172D}"/>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92516E24-C112-4280-9A7C-FB4EFEA718CF}"/>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33839860-279B-4B2D-AB4D-0783179B01A9}"/>
              </a:ext>
            </a:extLst>
          </p:cNvPr>
          <p:cNvPicPr>
            <a:picLocks noChangeAspect="1"/>
          </p:cNvPicPr>
          <p:nvPr/>
        </p:nvPicPr>
        <p:blipFill>
          <a:blip r:embed="rId2"/>
          <a:stretch>
            <a:fillRect/>
          </a:stretch>
        </p:blipFill>
        <p:spPr>
          <a:xfrm>
            <a:off x="602162" y="2545998"/>
            <a:ext cx="4340754" cy="2792007"/>
          </a:xfrm>
          <a:prstGeom prst="rect">
            <a:avLst/>
          </a:prstGeom>
        </p:spPr>
      </p:pic>
      <p:sp>
        <p:nvSpPr>
          <p:cNvPr id="7" name="Rectangle 6">
            <a:extLst>
              <a:ext uri="{FF2B5EF4-FFF2-40B4-BE49-F238E27FC236}">
                <a16:creationId xmlns:a16="http://schemas.microsoft.com/office/drawing/2014/main" id="{67981A56-6D87-4616-B6C3-17A1013AFF52}"/>
              </a:ext>
            </a:extLst>
          </p:cNvPr>
          <p:cNvSpPr/>
          <p:nvPr/>
        </p:nvSpPr>
        <p:spPr>
          <a:xfrm>
            <a:off x="602162" y="2538766"/>
            <a:ext cx="4340754" cy="2792007"/>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8" name="Picture 7">
            <a:extLst>
              <a:ext uri="{FF2B5EF4-FFF2-40B4-BE49-F238E27FC236}">
                <a16:creationId xmlns:a16="http://schemas.microsoft.com/office/drawing/2014/main" id="{C6468308-E1A4-43B4-8237-1E560820B19A}"/>
              </a:ext>
            </a:extLst>
          </p:cNvPr>
          <p:cNvPicPr>
            <a:picLocks noChangeAspect="1"/>
          </p:cNvPicPr>
          <p:nvPr/>
        </p:nvPicPr>
        <p:blipFill>
          <a:blip r:embed="rId3"/>
          <a:stretch>
            <a:fillRect/>
          </a:stretch>
        </p:blipFill>
        <p:spPr>
          <a:xfrm>
            <a:off x="6390716" y="2545997"/>
            <a:ext cx="4080626" cy="2792007"/>
          </a:xfrm>
          <a:prstGeom prst="rect">
            <a:avLst/>
          </a:prstGeom>
        </p:spPr>
      </p:pic>
      <p:sp>
        <p:nvSpPr>
          <p:cNvPr id="10" name="Rectangle 9">
            <a:extLst>
              <a:ext uri="{FF2B5EF4-FFF2-40B4-BE49-F238E27FC236}">
                <a16:creationId xmlns:a16="http://schemas.microsoft.com/office/drawing/2014/main" id="{F24C6EDF-10FF-473B-95D9-7B823D4C579D}"/>
              </a:ext>
            </a:extLst>
          </p:cNvPr>
          <p:cNvSpPr/>
          <p:nvPr/>
        </p:nvSpPr>
        <p:spPr>
          <a:xfrm>
            <a:off x="6390716" y="2561696"/>
            <a:ext cx="4080626" cy="2792007"/>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2" name="Speech Bubble: Oval 11">
            <a:extLst>
              <a:ext uri="{FF2B5EF4-FFF2-40B4-BE49-F238E27FC236}">
                <a16:creationId xmlns:a16="http://schemas.microsoft.com/office/drawing/2014/main" id="{DEA9D28A-0FEF-4E41-B36A-A5692F43D2A6}"/>
              </a:ext>
            </a:extLst>
          </p:cNvPr>
          <p:cNvSpPr/>
          <p:nvPr/>
        </p:nvSpPr>
        <p:spPr>
          <a:xfrm>
            <a:off x="2772540" y="1326268"/>
            <a:ext cx="1638594" cy="908861"/>
          </a:xfrm>
          <a:prstGeom prst="wedgeEllipseCallout">
            <a:avLst>
              <a:gd name="adj1" fmla="val -67736"/>
              <a:gd name="adj2" fmla="val 7829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Email sent to User</a:t>
            </a:r>
          </a:p>
        </p:txBody>
      </p:sp>
      <p:sp>
        <p:nvSpPr>
          <p:cNvPr id="13" name="Speech Bubble: Oval 12">
            <a:extLst>
              <a:ext uri="{FF2B5EF4-FFF2-40B4-BE49-F238E27FC236}">
                <a16:creationId xmlns:a16="http://schemas.microsoft.com/office/drawing/2014/main" id="{17C4ECF8-1D35-4DC4-B3DE-D453D7493640}"/>
              </a:ext>
            </a:extLst>
          </p:cNvPr>
          <p:cNvSpPr/>
          <p:nvPr/>
        </p:nvSpPr>
        <p:spPr>
          <a:xfrm>
            <a:off x="7687733" y="1140104"/>
            <a:ext cx="2227159" cy="908861"/>
          </a:xfrm>
          <a:prstGeom prst="wedgeEllipseCallout">
            <a:avLst>
              <a:gd name="adj1" fmla="val -28732"/>
              <a:gd name="adj2" fmla="val 9692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Email sent to CEIR Admin</a:t>
            </a:r>
          </a:p>
        </p:txBody>
      </p:sp>
    </p:spTree>
    <p:extLst>
      <p:ext uri="{BB962C8B-B14F-4D97-AF65-F5344CB8AC3E}">
        <p14:creationId xmlns:p14="http://schemas.microsoft.com/office/powerpoint/2010/main" val="407203209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User in case of REJECTED_BY_SYSTEM and in case of SUCCESS email is sent to both End User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 – Register Device Case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2492990"/>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If request has been processed successfully for register device request, then the IMEI is added in the whitelist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If request has not been processed successfully for register device request, then the request is rejected.</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lvl="1" indent="0"/>
            <a:endParaRPr lang="en-US" sz="2400" dirty="0"/>
          </a:p>
        </p:txBody>
      </p:sp>
    </p:spTree>
    <p:extLst>
      <p:ext uri="{BB962C8B-B14F-4D97-AF65-F5344CB8AC3E}">
        <p14:creationId xmlns:p14="http://schemas.microsoft.com/office/powerpoint/2010/main" val="267717755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Register Device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Requests can be exported in a .csv file using the export button.</a:t>
            </a:r>
          </a:p>
          <a:p>
            <a:pPr lvl="1"/>
            <a:r>
              <a:rPr lang="en-IN" dirty="0"/>
              <a:t>User  can export all request assigned to the respective user. </a:t>
            </a:r>
          </a:p>
          <a:p>
            <a:pPr lvl="1"/>
            <a:r>
              <a:rPr lang="en-IN" dirty="0"/>
              <a:t>User  can export filtered requesst.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6538080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Policy for grace and post grace period will be same for register devices</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2370667" y="3414889"/>
            <a:ext cx="9233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13744175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Whats Next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Once the whitelist is created in the system, the same is allowed to be used in the network.</a:t>
            </a:r>
          </a:p>
          <a:p>
            <a:endParaRPr lang="en-IN" dirty="0"/>
          </a:p>
          <a:p>
            <a:r>
              <a:rPr lang="en-IN" dirty="0"/>
              <a:t>Whitelist is temporary or permanent.</a:t>
            </a:r>
          </a:p>
          <a:p>
            <a:endParaRPr lang="en-IN" dirty="0"/>
          </a:p>
          <a:p>
            <a:r>
              <a:rPr lang="en-IN" dirty="0"/>
              <a:t>In case of temporary number, then number are deleted once the visa expires</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9551793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50938" y="3531216"/>
            <a:ext cx="5873661" cy="3106032"/>
          </a:xfrm>
        </p:spPr>
        <p:txBody>
          <a:bodyPr>
            <a:normAutofit fontScale="92500" lnSpcReduction="10000"/>
          </a:bodyPr>
          <a:lstStyle/>
          <a:p>
            <a:pPr marL="0" indent="0">
              <a:buNone/>
            </a:pPr>
            <a:r>
              <a:rPr lang="en-US" sz="1800" b="1" dirty="0">
                <a:effectLst/>
              </a:rPr>
              <a:t>Register Device</a:t>
            </a:r>
          </a:p>
          <a:p>
            <a:r>
              <a:rPr lang="en-US" sz="1800" dirty="0">
                <a:effectLst/>
              </a:rPr>
              <a:t>End user register device in the CEIR portal</a:t>
            </a:r>
          </a:p>
          <a:p>
            <a:r>
              <a:rPr lang="en-US" sz="1800" dirty="0">
                <a:effectLst/>
              </a:rPr>
              <a:t>CEIR Admin approve the request</a:t>
            </a:r>
          </a:p>
          <a:p>
            <a:endParaRPr lang="en-US" sz="1800" dirty="0">
              <a:effectLst/>
            </a:endParaRPr>
          </a:p>
          <a:p>
            <a:r>
              <a:rPr lang="en-US" sz="1800" dirty="0">
                <a:effectLst/>
              </a:rPr>
              <a:t>Custom official register device in the CEIR portal</a:t>
            </a:r>
          </a:p>
          <a:p>
            <a:r>
              <a:rPr lang="en-US" sz="1800" dirty="0">
                <a:effectLst/>
              </a:rPr>
              <a:t>CEIR Admin approve the request</a:t>
            </a:r>
          </a:p>
          <a:p>
            <a:pPr marL="0" indent="0">
              <a:buNone/>
            </a:pPr>
            <a:endParaRPr lang="en-US" sz="1800" dirty="0">
              <a:effectLst/>
            </a:endParaRPr>
          </a:p>
          <a:p>
            <a:r>
              <a:rPr lang="en-US" sz="1800" dirty="0">
                <a:effectLst/>
              </a:rPr>
              <a:t>Immigration personnel register device in the CEIR portal</a:t>
            </a:r>
          </a:p>
          <a:p>
            <a:r>
              <a:rPr lang="en-US" sz="1800" dirty="0">
                <a:effectLst/>
              </a:rPr>
              <a:t>CEIR Admin approve the request</a:t>
            </a:r>
            <a:endParaRPr lang="en-US" sz="2400"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858665"/>
            <a:ext cx="5873661" cy="2866668"/>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Register User Feature allows end user to register their devices in the CEIR system</a:t>
            </a:r>
          </a:p>
          <a:p>
            <a:pPr marL="0" indent="0">
              <a:buNone/>
            </a:pPr>
            <a:r>
              <a:rPr lang="en-US" sz="1800" dirty="0">
                <a:effectLst/>
              </a:rPr>
              <a:t>This feature is also extended to immigration and custom department to register the device in case end user does not do so.</a:t>
            </a:r>
          </a:p>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p:txBody>
      </p:sp>
      <p:pic>
        <p:nvPicPr>
          <p:cNvPr id="6" name="Picture 5"/>
          <p:cNvPicPr>
            <a:picLocks noChangeAspect="1"/>
          </p:cNvPicPr>
          <p:nvPr/>
        </p:nvPicPr>
        <p:blipFill>
          <a:blip r:embed="rId2"/>
          <a:stretch>
            <a:fillRect/>
          </a:stretch>
        </p:blipFill>
        <p:spPr>
          <a:xfrm>
            <a:off x="8555140" y="1531056"/>
            <a:ext cx="1302455" cy="1025827"/>
          </a:xfrm>
          <a:prstGeom prst="rect">
            <a:avLst/>
          </a:prstGeom>
        </p:spPr>
      </p:pic>
      <p:pic>
        <p:nvPicPr>
          <p:cNvPr id="10" name="Picture 9"/>
          <p:cNvPicPr>
            <a:picLocks noChangeAspect="1"/>
          </p:cNvPicPr>
          <p:nvPr/>
        </p:nvPicPr>
        <p:blipFill>
          <a:blip r:embed="rId2"/>
          <a:stretch>
            <a:fillRect/>
          </a:stretch>
        </p:blipFill>
        <p:spPr>
          <a:xfrm>
            <a:off x="10082389" y="1531056"/>
            <a:ext cx="1206500" cy="950252"/>
          </a:xfrm>
          <a:prstGeom prst="rect">
            <a:avLst/>
          </a:prstGeom>
        </p:spPr>
      </p:pic>
      <p:sp>
        <p:nvSpPr>
          <p:cNvPr id="11" name="TextBox 10"/>
          <p:cNvSpPr txBox="1"/>
          <p:nvPr/>
        </p:nvSpPr>
        <p:spPr>
          <a:xfrm>
            <a:off x="8555140" y="2711946"/>
            <a:ext cx="368821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Immigration</a:t>
            </a:r>
            <a:r>
              <a:rPr kumimoji="0" lang="en-US" sz="1800" b="0" i="0" u="none" strike="noStrike" cap="none" spc="0" normalizeH="0" dirty="0">
                <a:ln>
                  <a:noFill/>
                </a:ln>
                <a:solidFill>
                  <a:srgbClr val="000000"/>
                </a:solidFill>
                <a:effectLst/>
                <a:uFillTx/>
                <a:latin typeface="+mn-lt"/>
                <a:ea typeface="+mn-ea"/>
                <a:cs typeface="+mn-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dirty="0">
                <a:ln>
                  <a:noFill/>
                </a:ln>
                <a:solidFill>
                  <a:srgbClr val="000000"/>
                </a:solidFill>
                <a:effectLst/>
                <a:uFillTx/>
                <a:latin typeface="+mn-lt"/>
                <a:ea typeface="+mn-ea"/>
                <a:cs typeface="+mn-cs"/>
                <a:sym typeface="Calibri"/>
              </a:rPr>
              <a:t>User</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TextBox 11"/>
          <p:cNvSpPr txBox="1"/>
          <p:nvPr/>
        </p:nvSpPr>
        <p:spPr>
          <a:xfrm>
            <a:off x="10414000" y="2711945"/>
            <a:ext cx="17780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Custom Department</a:t>
            </a:r>
          </a:p>
        </p:txBody>
      </p:sp>
      <p:sp>
        <p:nvSpPr>
          <p:cNvPr id="16" name="Rectangle 15"/>
          <p:cNvSpPr/>
          <p:nvPr/>
        </p:nvSpPr>
        <p:spPr>
          <a:xfrm>
            <a:off x="8365491" y="5365327"/>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7" name="Down Arrow 16"/>
          <p:cNvSpPr/>
          <p:nvPr/>
        </p:nvSpPr>
        <p:spPr>
          <a:xfrm>
            <a:off x="9378670" y="4254367"/>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9" name="Picture 18"/>
          <p:cNvPicPr>
            <a:picLocks noChangeAspect="1"/>
          </p:cNvPicPr>
          <p:nvPr/>
        </p:nvPicPr>
        <p:blipFill>
          <a:blip r:embed="rId2"/>
          <a:stretch>
            <a:fillRect/>
          </a:stretch>
        </p:blipFill>
        <p:spPr>
          <a:xfrm>
            <a:off x="7063036" y="1531056"/>
            <a:ext cx="1302455" cy="1025827"/>
          </a:xfrm>
          <a:prstGeom prst="rect">
            <a:avLst/>
          </a:prstGeom>
        </p:spPr>
      </p:pic>
      <p:sp>
        <p:nvSpPr>
          <p:cNvPr id="20" name="TextBox 19"/>
          <p:cNvSpPr txBox="1"/>
          <p:nvPr/>
        </p:nvSpPr>
        <p:spPr>
          <a:xfrm>
            <a:off x="7063036" y="2711946"/>
            <a:ext cx="368821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End</a:t>
            </a:r>
            <a:endParaRPr kumimoji="0" lang="en-US" sz="1800" b="0" i="0" u="none" strike="noStrike" cap="none" spc="0" normalizeH="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dirty="0">
                <a:ln>
                  <a:noFill/>
                </a:ln>
                <a:solidFill>
                  <a:srgbClr val="000000"/>
                </a:solidFill>
                <a:effectLst/>
                <a:uFillTx/>
                <a:latin typeface="+mn-lt"/>
                <a:ea typeface="+mn-ea"/>
                <a:cs typeface="+mn-cs"/>
                <a:sym typeface="Calibri"/>
              </a:rPr>
              <a:t>User</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8459536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 Overview – End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58">
            <a:extLst>
              <a:ext uri="{FF2B5EF4-FFF2-40B4-BE49-F238E27FC236}">
                <a16:creationId xmlns:a16="http://schemas.microsoft.com/office/drawing/2014/main" id="{83B6B6B8-62FD-4ADE-AFE4-E39ED7D2B37D}"/>
              </a:ext>
            </a:extLst>
          </p:cNvPr>
          <p:cNvSpPr>
            <a:spLocks noChangeArrowheads="1"/>
          </p:cNvSpPr>
          <p:nvPr/>
        </p:nvSpPr>
        <p:spPr bwMode="auto">
          <a:xfrm>
            <a:off x="463639" y="973317"/>
            <a:ext cx="11110294" cy="5940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Using</a:t>
            </a: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 this feature, user/immigration/Customs can registe</a:t>
            </a:r>
            <a:r>
              <a:rPr lang="en-US" altLang="en-US" sz="2000" dirty="0">
                <a:ea typeface="Calibri" panose="020F0502020204030204" pitchFamily="34" charset="0"/>
                <a:cs typeface="Arial" panose="020B0604020202020204" pitchFamily="34" charset="0"/>
              </a:rPr>
              <a:t>r their devices </a:t>
            </a: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in the network. </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baseline="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User can be a foreigner or National user</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VIP should also register the devices in the network</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000" dirty="0">
                <a:ea typeface="Calibri" panose="020F0502020204030204" pitchFamily="34" charset="0"/>
                <a:cs typeface="Arial" panose="020B0604020202020204" pitchFamily="34" charset="0"/>
              </a:rPr>
              <a:t>As part of registration process, user will share the following information</a:t>
            </a:r>
          </a:p>
          <a:p>
            <a:pPr marL="800100" lvl="1" indent="-342900">
              <a:buFont typeface="Arial"/>
              <a:buChar char="•"/>
            </a:pPr>
            <a:r>
              <a:rPr lang="en-US" altLang="en-US" sz="2000" dirty="0">
                <a:ea typeface="Calibri" panose="020F0502020204030204" pitchFamily="34" charset="0"/>
                <a:cs typeface="Arial" panose="020B0604020202020204" pitchFamily="34" charset="0"/>
              </a:rPr>
              <a:t>Personal Details (Name, Contact, Address)</a:t>
            </a:r>
          </a:p>
          <a:p>
            <a:pPr marL="800100" lvl="1" indent="-342900">
              <a:buFont typeface="Arial"/>
              <a:buChar char="•"/>
            </a:pPr>
            <a:r>
              <a:rPr lang="en-US" altLang="en-US" sz="2000" dirty="0">
                <a:ea typeface="Calibri" panose="020F0502020204030204" pitchFamily="34" charset="0"/>
                <a:cs typeface="Arial" panose="020B0604020202020204" pitchFamily="34" charset="0"/>
              </a:rPr>
              <a:t>Device Details (Device Type, IMEI, Multiple SIMs) for 1 or more devices</a:t>
            </a:r>
          </a:p>
          <a:p>
            <a:pPr marL="800100" lvl="1" indent="-342900">
              <a:buFont typeface="Arial"/>
              <a:buChar char="•"/>
            </a:pPr>
            <a:r>
              <a:rPr lang="en-US" altLang="en-US" sz="2000" dirty="0">
                <a:ea typeface="Calibri" panose="020F0502020204030204" pitchFamily="34" charset="0"/>
                <a:cs typeface="Arial" panose="020B0604020202020204" pitchFamily="34" charset="0"/>
              </a:rPr>
              <a:t>Travel Details (only for foreigner). Based on visa details, the number is added in the temporarily whitelist</a:t>
            </a:r>
          </a:p>
          <a:p>
            <a:pPr lvl="1" indent="0"/>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baseline="0" dirty="0">
                <a:ln>
                  <a:noFill/>
                </a:ln>
                <a:effectLst/>
                <a:latin typeface="Arial" panose="020B0604020202020204" pitchFamily="34" charset="0"/>
              </a:rPr>
              <a:t>Post registration, </a:t>
            </a:r>
          </a:p>
          <a:p>
            <a:pPr marL="800100" lvl="1" indent="-342900">
              <a:buFont typeface="Arial"/>
              <a:buChar char="•"/>
            </a:pPr>
            <a:r>
              <a:rPr kumimoji="0" lang="en-US" altLang="en-US" sz="2000" b="0" i="0" strike="noStrike" cap="none" normalizeH="0" baseline="0" dirty="0">
                <a:ln>
                  <a:noFill/>
                </a:ln>
                <a:effectLst/>
                <a:latin typeface="Arial" panose="020B0604020202020204" pitchFamily="34" charset="0"/>
              </a:rPr>
              <a:t>National User </a:t>
            </a:r>
            <a:r>
              <a:rPr lang="en-US" altLang="en-US" sz="2000" dirty="0"/>
              <a:t>to </a:t>
            </a:r>
            <a:r>
              <a:rPr kumimoji="0" lang="en-US" altLang="en-US" sz="2000" b="0" i="0" strike="noStrike" cap="none" normalizeH="0" dirty="0">
                <a:ln>
                  <a:noFill/>
                </a:ln>
                <a:effectLst/>
                <a:latin typeface="Arial" panose="020B0604020202020204" pitchFamily="34" charset="0"/>
              </a:rPr>
              <a:t>pay taxes with custom department</a:t>
            </a:r>
          </a:p>
          <a:p>
            <a:pPr marL="800100" lvl="1" indent="-342900">
              <a:buFont typeface="Arial"/>
              <a:buChar char="•"/>
            </a:pPr>
            <a:r>
              <a:rPr lang="en-US" altLang="en-US" sz="2000" dirty="0"/>
              <a:t>Foreign user can buy local SIM and start using the device, if count of registered device is less than permissible limit</a:t>
            </a:r>
          </a:p>
          <a:p>
            <a:pPr marL="800100" lvl="1" indent="-342900">
              <a:buFont typeface="Arial"/>
              <a:buChar char="•"/>
            </a:pPr>
            <a:r>
              <a:rPr lang="en-US" altLang="en-US" sz="2000" dirty="0"/>
              <a:t>Foreign user to pay taxes with custom department, if count of registered device is less than permissible limit</a:t>
            </a:r>
            <a:endParaRPr kumimoji="0" lang="en-US" altLang="en-US" sz="2000" b="0" i="0" strike="noStrike" cap="none" normalizeH="0" dirty="0">
              <a:ln>
                <a:noFill/>
              </a:ln>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baseline="0" dirty="0"/>
          </a:p>
        </p:txBody>
      </p:sp>
    </p:spTree>
    <p:extLst>
      <p:ext uri="{BB962C8B-B14F-4D97-AF65-F5344CB8AC3E}">
        <p14:creationId xmlns:p14="http://schemas.microsoft.com/office/powerpoint/2010/main" val="24816828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(Contd…)</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58">
            <a:extLst>
              <a:ext uri="{FF2B5EF4-FFF2-40B4-BE49-F238E27FC236}">
                <a16:creationId xmlns:a16="http://schemas.microsoft.com/office/drawing/2014/main" id="{83B6B6B8-62FD-4ADE-AFE4-E39ED7D2B37D}"/>
              </a:ext>
            </a:extLst>
          </p:cNvPr>
          <p:cNvSpPr>
            <a:spLocks noChangeArrowheads="1"/>
          </p:cNvSpPr>
          <p:nvPr/>
        </p:nvSpPr>
        <p:spPr bwMode="auto">
          <a:xfrm>
            <a:off x="463639" y="1154804"/>
            <a:ext cx="11110294"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000" b="0" i="0"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Devices</a:t>
            </a:r>
            <a:r>
              <a:rPr kumimoji="0" lang="en-US" altLang="en-US" sz="2000" b="0" i="0" strike="noStrike" cap="none" normalizeH="0" dirty="0">
                <a:ln>
                  <a:noFill/>
                </a:ln>
                <a:effectLst/>
                <a:latin typeface="Arial" panose="020B0604020202020204" pitchFamily="34" charset="0"/>
                <a:ea typeface="Calibri" panose="020F0502020204030204" pitchFamily="34" charset="0"/>
                <a:cs typeface="Arial" panose="020B0604020202020204" pitchFamily="34" charset="0"/>
              </a:rPr>
              <a:t> are de-registered once the </a:t>
            </a:r>
            <a:r>
              <a:rPr lang="en-US" altLang="en-US" sz="2000" dirty="0">
                <a:ea typeface="Calibri" panose="020F0502020204030204" pitchFamily="34" charset="0"/>
                <a:cs typeface="Arial" panose="020B0604020202020204" pitchFamily="34" charset="0"/>
              </a:rPr>
              <a:t>visa expiry has happened</a:t>
            </a:r>
          </a:p>
          <a:p>
            <a:pPr marL="800100" lvl="1" indent="-342900">
              <a:buFont typeface="Arial"/>
              <a:buChar char="•"/>
            </a:pPr>
            <a:r>
              <a:rPr lang="en-US" altLang="en-US" sz="2000" dirty="0">
                <a:ea typeface="Calibri" panose="020F0502020204030204" pitchFamily="34" charset="0"/>
                <a:cs typeface="Arial" panose="020B0604020202020204" pitchFamily="34" charset="0"/>
              </a:rPr>
              <a:t>Remove from temporary whitelist DB</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000" dirty="0">
              <a:ea typeface="Calibri" panose="020F0502020204030204" pitchFamily="34" charset="0"/>
              <a:cs typeface="Arial" panose="020B0604020202020204" pitchFamily="34" charset="0"/>
            </a:endParaRPr>
          </a:p>
          <a:p>
            <a:pPr marL="342900" indent="-342900">
              <a:buFont typeface="Arial"/>
              <a:buChar char="•"/>
            </a:pPr>
            <a:r>
              <a:rPr lang="en-US" altLang="en-US" sz="2000" dirty="0"/>
              <a:t>No need to register, if foreigner intend to use foreign SIM in the device</a:t>
            </a:r>
          </a:p>
          <a:p>
            <a:pPr marL="342900" indent="-342900">
              <a:buFont typeface="Arial"/>
              <a:buChar char="•"/>
            </a:pPr>
            <a:endParaRPr lang="en-US" altLang="en-US" sz="2000" dirty="0"/>
          </a:p>
          <a:p>
            <a:pPr marL="342900" indent="-342900">
              <a:buFont typeface="Arial"/>
              <a:buChar char="•"/>
            </a:pPr>
            <a:r>
              <a:rPr lang="en-US" altLang="en-US" sz="2000" dirty="0"/>
              <a:t>If the national user is registering the devices, it is considered to be added in whitelist permanently once taxes are paid.</a:t>
            </a:r>
          </a:p>
          <a:p>
            <a:pPr marR="0" lvl="0" algn="l" defTabSz="914400" rtl="0" eaLnBrk="0" fontAlgn="base" latinLnBrk="0" hangingPunct="0">
              <a:lnSpc>
                <a:spcPct val="100000"/>
              </a:lnSpc>
              <a:spcBef>
                <a:spcPct val="0"/>
              </a:spcBef>
              <a:spcAft>
                <a:spcPct val="0"/>
              </a:spcAft>
              <a:buClrTx/>
              <a:buSzTx/>
              <a:tabLst/>
            </a:pPr>
            <a:endParaRPr lang="en-US" altLang="en-US" sz="2000" dirty="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0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85508266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(End User– National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746570656"/>
              </p:ext>
            </p:extLst>
          </p:nvPr>
        </p:nvGraphicFramePr>
        <p:xfrm>
          <a:off x="398918" y="1402950"/>
          <a:ext cx="11525250" cy="5360988"/>
        </p:xfrm>
        <a:graphic>
          <a:graphicData uri="http://schemas.openxmlformats.org/presentationml/2006/ole">
            <mc:AlternateContent xmlns:mc="http://schemas.openxmlformats.org/markup-compatibility/2006">
              <mc:Choice xmlns:v="urn:schemas-microsoft-com:vml" Requires="v">
                <p:oleObj name="Document" r:id="rId2" imgW="7912100" imgH="4356100" progId="Word.Document.12">
                  <p:embed/>
                </p:oleObj>
              </mc:Choice>
              <mc:Fallback>
                <p:oleObj name="Document" r:id="rId2" imgW="7912100" imgH="4356100" progId="Word.Document.12">
                  <p:embed/>
                  <p:pic>
                    <p:nvPicPr>
                      <p:cNvPr id="0" name=""/>
                      <p:cNvPicPr/>
                      <p:nvPr/>
                    </p:nvPicPr>
                    <p:blipFill>
                      <a:blip r:embed="rId3"/>
                      <a:stretch>
                        <a:fillRect/>
                      </a:stretch>
                    </p:blipFill>
                    <p:spPr>
                      <a:xfrm>
                        <a:off x="398918" y="1402950"/>
                        <a:ext cx="11525250" cy="5360988"/>
                      </a:xfrm>
                      <a:prstGeom prst="rect">
                        <a:avLst/>
                      </a:prstGeom>
                    </p:spPr>
                  </p:pic>
                </p:oleObj>
              </mc:Fallback>
            </mc:AlternateContent>
          </a:graphicData>
        </a:graphic>
      </p:graphicFrame>
    </p:spTree>
    <p:extLst>
      <p:ext uri="{BB962C8B-B14F-4D97-AF65-F5344CB8AC3E}">
        <p14:creationId xmlns:p14="http://schemas.microsoft.com/office/powerpoint/2010/main" val="14461283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(End User – Foreigner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010962793"/>
              </p:ext>
            </p:extLst>
          </p:nvPr>
        </p:nvGraphicFramePr>
        <p:xfrm>
          <a:off x="398463" y="1027113"/>
          <a:ext cx="11525250" cy="6113462"/>
        </p:xfrm>
        <a:graphic>
          <a:graphicData uri="http://schemas.openxmlformats.org/presentationml/2006/ole">
            <mc:AlternateContent xmlns:mc="http://schemas.openxmlformats.org/markup-compatibility/2006">
              <mc:Choice xmlns:v="urn:schemas-microsoft-com:vml" Requires="v">
                <p:oleObj name="Document" r:id="rId2" imgW="7912100" imgH="4965700" progId="Word.Document.12">
                  <p:embed/>
                </p:oleObj>
              </mc:Choice>
              <mc:Fallback>
                <p:oleObj name="Document" r:id="rId2" imgW="7912100" imgH="4965700" progId="Word.Document.12">
                  <p:embed/>
                  <p:pic>
                    <p:nvPicPr>
                      <p:cNvPr id="0" name=""/>
                      <p:cNvPicPr/>
                      <p:nvPr/>
                    </p:nvPicPr>
                    <p:blipFill>
                      <a:blip r:embed="rId3"/>
                      <a:stretch>
                        <a:fillRect/>
                      </a:stretch>
                    </p:blipFill>
                    <p:spPr>
                      <a:xfrm>
                        <a:off x="398463" y="1027113"/>
                        <a:ext cx="11525250" cy="6113462"/>
                      </a:xfrm>
                      <a:prstGeom prst="rect">
                        <a:avLst/>
                      </a:prstGeom>
                    </p:spPr>
                  </p:pic>
                </p:oleObj>
              </mc:Fallback>
            </mc:AlternateContent>
          </a:graphicData>
        </a:graphic>
      </p:graphicFrame>
    </p:spTree>
    <p:extLst>
      <p:ext uri="{BB962C8B-B14F-4D97-AF65-F5344CB8AC3E}">
        <p14:creationId xmlns:p14="http://schemas.microsoft.com/office/powerpoint/2010/main" val="26028294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Device (Custom – National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113166505"/>
              </p:ext>
            </p:extLst>
          </p:nvPr>
        </p:nvGraphicFramePr>
        <p:xfrm>
          <a:off x="398463" y="1625071"/>
          <a:ext cx="11525250" cy="2971800"/>
        </p:xfrm>
        <a:graphic>
          <a:graphicData uri="http://schemas.openxmlformats.org/presentationml/2006/ole">
            <mc:AlternateContent xmlns:mc="http://schemas.openxmlformats.org/markup-compatibility/2006">
              <mc:Choice xmlns:v="urn:schemas-microsoft-com:vml" Requires="v">
                <p:oleObj name="Document" r:id="rId2" imgW="7912100" imgH="2413000" progId="Word.Document.12">
                  <p:embed/>
                </p:oleObj>
              </mc:Choice>
              <mc:Fallback>
                <p:oleObj name="Document" r:id="rId2" imgW="7912100" imgH="2413000" progId="Word.Document.12">
                  <p:embed/>
                  <p:pic>
                    <p:nvPicPr>
                      <p:cNvPr id="0" name=""/>
                      <p:cNvPicPr/>
                      <p:nvPr/>
                    </p:nvPicPr>
                    <p:blipFill>
                      <a:blip r:embed="rId3"/>
                      <a:stretch>
                        <a:fillRect/>
                      </a:stretch>
                    </p:blipFill>
                    <p:spPr>
                      <a:xfrm>
                        <a:off x="398463" y="1625071"/>
                        <a:ext cx="11525250" cy="2971800"/>
                      </a:xfrm>
                      <a:prstGeom prst="rect">
                        <a:avLst/>
                      </a:prstGeom>
                    </p:spPr>
                  </p:pic>
                </p:oleObj>
              </mc:Fallback>
            </mc:AlternateContent>
          </a:graphicData>
        </a:graphic>
      </p:graphicFrame>
      <p:sp>
        <p:nvSpPr>
          <p:cNvPr id="3" name="TextBox 2"/>
          <p:cNvSpPr txBox="1"/>
          <p:nvPr/>
        </p:nvSpPr>
        <p:spPr>
          <a:xfrm>
            <a:off x="412574" y="4938889"/>
            <a:ext cx="106787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This flow is common for both foreigner and local Cambodia user. Both of them visit the custom to pay taxes </a:t>
            </a:r>
            <a:endParaRPr kumimoji="0" lang="en-US" sz="1800" b="0" i="0" u="none" strike="noStrike" cap="none" spc="0" normalizeH="0" baseline="0" dirty="0">
              <a:ln>
                <a:noFill/>
              </a:ln>
              <a:solidFill>
                <a:srgbClr val="FF0000"/>
              </a:solidFill>
              <a:effectLst/>
              <a:uFillTx/>
              <a:sym typeface="Calibri"/>
            </a:endParaRPr>
          </a:p>
        </p:txBody>
      </p:sp>
    </p:spTree>
    <p:extLst>
      <p:ext uri="{BB962C8B-B14F-4D97-AF65-F5344CB8AC3E}">
        <p14:creationId xmlns:p14="http://schemas.microsoft.com/office/powerpoint/2010/main" val="148752119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795139" cy="800554"/>
          </a:xfrm>
        </p:spPr>
        <p:txBody>
          <a:bodyPr/>
          <a:lstStyle/>
          <a:p>
            <a:r>
              <a:rPr lang="en-IN" dirty="0"/>
              <a:t>Register Device (Immigration – Foreigner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602915135"/>
              </p:ext>
            </p:extLst>
          </p:nvPr>
        </p:nvGraphicFramePr>
        <p:xfrm>
          <a:off x="398463" y="1705328"/>
          <a:ext cx="11525250" cy="1906588"/>
        </p:xfrm>
        <a:graphic>
          <a:graphicData uri="http://schemas.openxmlformats.org/presentationml/2006/ole">
            <mc:AlternateContent xmlns:mc="http://schemas.openxmlformats.org/markup-compatibility/2006">
              <mc:Choice xmlns:v="urn:schemas-microsoft-com:vml" Requires="v">
                <p:oleObj name="Document" r:id="rId2" imgW="7912100" imgH="1549400" progId="Word.Document.12">
                  <p:embed/>
                </p:oleObj>
              </mc:Choice>
              <mc:Fallback>
                <p:oleObj name="Document" r:id="rId2" imgW="7912100" imgH="1549400" progId="Word.Document.12">
                  <p:embed/>
                  <p:pic>
                    <p:nvPicPr>
                      <p:cNvPr id="0" name=""/>
                      <p:cNvPicPr/>
                      <p:nvPr/>
                    </p:nvPicPr>
                    <p:blipFill>
                      <a:blip r:embed="rId3"/>
                      <a:stretch>
                        <a:fillRect/>
                      </a:stretch>
                    </p:blipFill>
                    <p:spPr>
                      <a:xfrm>
                        <a:off x="398463" y="1705328"/>
                        <a:ext cx="11525250" cy="1906588"/>
                      </a:xfrm>
                      <a:prstGeom prst="rect">
                        <a:avLst/>
                      </a:prstGeom>
                    </p:spPr>
                  </p:pic>
                </p:oleObj>
              </mc:Fallback>
            </mc:AlternateContent>
          </a:graphicData>
        </a:graphic>
      </p:graphicFrame>
      <p:sp>
        <p:nvSpPr>
          <p:cNvPr id="7" name="TextBox 6"/>
          <p:cNvSpPr txBox="1"/>
          <p:nvPr/>
        </p:nvSpPr>
        <p:spPr>
          <a:xfrm>
            <a:off x="412574" y="4938889"/>
            <a:ext cx="106787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0000"/>
                </a:solidFill>
              </a:rPr>
              <a:t>If end user has registered the device on its own, then there is no role of immigration department.</a:t>
            </a:r>
            <a:endParaRPr kumimoji="0" lang="en-US" sz="1800" b="0" i="0" u="none" strike="noStrike" cap="none" spc="0" normalizeH="0" baseline="0" dirty="0">
              <a:ln>
                <a:noFill/>
              </a:ln>
              <a:solidFill>
                <a:srgbClr val="FF0000"/>
              </a:solidFill>
              <a:effectLst/>
              <a:uFillTx/>
              <a:sym typeface="Calibri"/>
            </a:endParaRPr>
          </a:p>
        </p:txBody>
      </p:sp>
    </p:spTree>
    <p:extLst>
      <p:ext uri="{BB962C8B-B14F-4D97-AF65-F5344CB8AC3E}">
        <p14:creationId xmlns:p14="http://schemas.microsoft.com/office/powerpoint/2010/main" val="2010494666"/>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23056</TotalTime>
  <Words>1321</Words>
  <Application>Microsoft Office PowerPoint</Application>
  <PresentationFormat>Widescreen</PresentationFormat>
  <Paragraphs>299</Paragraphs>
  <Slides>29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5" baseType="lpstr">
      <vt:lpstr>Arial</vt:lpstr>
      <vt:lpstr>Calibri</vt:lpstr>
      <vt:lpstr>Calibri Light</vt:lpstr>
      <vt:lpstr>Wingdings</vt:lpstr>
      <vt:lpstr>White Theme</vt:lpstr>
      <vt:lpstr>Document</vt:lpstr>
      <vt:lpstr>CEIR   Register Device Feature -Training Manual</vt:lpstr>
      <vt:lpstr>PowerPoint Presentation</vt:lpstr>
      <vt:lpstr>Feature Overview</vt:lpstr>
      <vt:lpstr>Register Device – Overview – End User</vt:lpstr>
      <vt:lpstr>Register Device (Contd…)</vt:lpstr>
      <vt:lpstr>Register Device (End User– National User)</vt:lpstr>
      <vt:lpstr>Register Device (End User – Foreigner User)</vt:lpstr>
      <vt:lpstr>Register Device (Custom – National User)</vt:lpstr>
      <vt:lpstr>Register Device (Immigration – Foreigner User)</vt:lpstr>
      <vt:lpstr>Feature Impact / Use Cases</vt:lpstr>
      <vt:lpstr>Stakeholder Overview</vt:lpstr>
      <vt:lpstr>State Transition – Overview – Register Device – Immigration/Custom </vt:lpstr>
      <vt:lpstr>State Transition – Overview – End User</vt:lpstr>
      <vt:lpstr>State Transition - Overview</vt:lpstr>
      <vt:lpstr>Register Device - Scenarios</vt:lpstr>
      <vt:lpstr>UI – Overview - Feature</vt:lpstr>
      <vt:lpstr>Action List</vt:lpstr>
      <vt:lpstr>Actions Enabled/ Disabled for User</vt:lpstr>
      <vt:lpstr>Register Request - Flow</vt:lpstr>
      <vt:lpstr>Register Request Flow ( contd..)</vt:lpstr>
      <vt:lpstr>Email samples</vt:lpstr>
      <vt:lpstr>System Processing</vt:lpstr>
      <vt:lpstr>System Processing – Register Device Case</vt:lpstr>
      <vt:lpstr>Export Register Device Request</vt:lpstr>
      <vt:lpstr>Policy </vt:lpstr>
      <vt:lpstr>Whats Next </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537</cp:revision>
  <dcterms:created xsi:type="dcterms:W3CDTF">2019-04-20T15:44:52Z</dcterms:created>
  <dcterms:modified xsi:type="dcterms:W3CDTF">2021-06-08T03:28:01Z</dcterms:modified>
</cp:coreProperties>
</file>