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78" r:id="rId5"/>
    <p:sldId id="308" r:id="rId6"/>
    <p:sldId id="301" r:id="rId7"/>
    <p:sldId id="368" r:id="rId8"/>
    <p:sldId id="363" r:id="rId9"/>
    <p:sldId id="377" r:id="rId10"/>
    <p:sldId id="365" r:id="rId11"/>
    <p:sldId id="366" r:id="rId12"/>
    <p:sldId id="374" r:id="rId13"/>
    <p:sldId id="375" r:id="rId14"/>
    <p:sldId id="367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>
        <p:scale>
          <a:sx n="110" d="100"/>
          <a:sy n="110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6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6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/>
            </a:br>
            <a:r>
              <a:rPr lang="en-US" sz="3200"/>
              <a:t>Retailer </a:t>
            </a:r>
            <a:r>
              <a:rPr lang="en-US" sz="3200" dirty="0"/>
              <a:t>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292DE-FE2D-48F4-A64D-15D50DF6DAFD}"/>
              </a:ext>
            </a:extLst>
          </p:cNvPr>
          <p:cNvSpPr/>
          <p:nvPr/>
        </p:nvSpPr>
        <p:spPr>
          <a:xfrm>
            <a:off x="403653" y="1294794"/>
            <a:ext cx="11236411" cy="157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is uploaded to the system to be made available for sale. 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Retailer can upload stock in grace period as well as after the grace period. 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0E2B3-2CC3-4875-8C07-14366326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2079608"/>
            <a:ext cx="10641874" cy="213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5057181" y="1620606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382716" y="1180518"/>
            <a:ext cx="1261108" cy="519348"/>
          </a:xfrm>
          <a:prstGeom prst="wedgeEllipseCallout">
            <a:avLst>
              <a:gd name="adj1" fmla="val -32775"/>
              <a:gd name="adj2" fmla="val 13914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8635643" y="1699866"/>
            <a:ext cx="1152725" cy="519348"/>
          </a:xfrm>
          <a:prstGeom prst="wedgeEllipseCallout">
            <a:avLst>
              <a:gd name="adj1" fmla="val -44443"/>
              <a:gd name="adj2" fmla="val 10202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10547518" y="2475358"/>
            <a:ext cx="1348594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759982" y="3825982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CCCDB-771B-4872-84F0-CD503225500B}"/>
              </a:ext>
            </a:extLst>
          </p:cNvPr>
          <p:cNvSpPr/>
          <p:nvPr/>
        </p:nvSpPr>
        <p:spPr>
          <a:xfrm>
            <a:off x="463639" y="1150795"/>
            <a:ext cx="10853406" cy="363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retailer, you can register grievances when there is a problem in the CEIR system.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stock upload.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5E87F0-054F-4279-B8D5-140580EA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8" y="1880280"/>
            <a:ext cx="9960178" cy="1958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2374"/>
              <a:gd name="adj2" fmla="val 12308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707992" y="1582623"/>
            <a:ext cx="1152725" cy="519348"/>
          </a:xfrm>
          <a:prstGeom prst="wedgeEllipseCallout">
            <a:avLst>
              <a:gd name="adj1" fmla="val -83639"/>
              <a:gd name="adj2" fmla="val 10617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126927"/>
            <a:ext cx="1261108" cy="519348"/>
          </a:xfrm>
          <a:prstGeom prst="wedgeEllipseCallout">
            <a:avLst>
              <a:gd name="adj1" fmla="val 21818"/>
              <a:gd name="adj2" fmla="val 1204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10305679" y="2503238"/>
            <a:ext cx="1618489" cy="908861"/>
          </a:xfrm>
          <a:prstGeom prst="wedgeEllipseCallout">
            <a:avLst>
              <a:gd name="adj1" fmla="val -68648"/>
              <a:gd name="adj2" fmla="val 2357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305679" y="3598318"/>
            <a:ext cx="1164186" cy="1687887"/>
          </a:xfrm>
          <a:prstGeom prst="wedgeEllipseCallout">
            <a:avLst>
              <a:gd name="adj1" fmla="val -110642"/>
              <a:gd name="adj2" fmla="val -6149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83205"/>
              </p:ext>
            </p:extLst>
          </p:nvPr>
        </p:nvGraphicFramePr>
        <p:xfrm>
          <a:off x="596124" y="1262844"/>
          <a:ext cx="8137525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Document" r:id="rId3" imgW="4760798" imgH="2334495" progId="Word.Document.12">
                  <p:embed/>
                </p:oleObj>
              </mc:Choice>
              <mc:Fallback>
                <p:oleObj name="Document" r:id="rId3" imgW="4760798" imgH="2334495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24" y="1262844"/>
                        <a:ext cx="8137525" cy="39893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5088" y="986118"/>
            <a:ext cx="6614206" cy="5513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Retailer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35098"/>
            <a:ext cx="1106109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 is an entity that get the supply of SIM based devices from distributers.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 do not interact with Customs directly for paying the import duty Retailer may or may not maintain the device details received from Distributer.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has to be legally registered entity with Department of Commerce (Government )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Retailer can be Importer and Distributer as well.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are required to interface with CEIR system to report the inventory of devices during grace period. Retailer could do that anonymously as well during the grace period.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will interface with CEIR after the grace period to upload the stock. This interface is optional to use but built in the CEIR system.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Retailer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389" y="1149796"/>
            <a:ext cx="11269913" cy="474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Retailer has to register using DMC Home Portal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retailer will receive the username and password which can be then used to login to the CEIR Portal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Once logged into the CEIR portal, retailer can use following features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Management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Grievance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Retailer can see the status of ongoing activity through the Dashboard feature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Email Notification to keep track of the status of various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96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3D495-8D58-4D7A-B9B7-B2160F389908}"/>
              </a:ext>
            </a:extLst>
          </p:cNvPr>
          <p:cNvSpPr/>
          <p:nvPr/>
        </p:nvSpPr>
        <p:spPr>
          <a:xfrm>
            <a:off x="370703" y="1171971"/>
            <a:ext cx="10338486" cy="289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regulations will be implemented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Retailers to register with CEIR system.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that register as Retailer should have valid VAT registration.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upload based on the Invalid TAC information from the Retailers will be rejected.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71AFC-682A-4362-97C9-BC972B818DD9}"/>
              </a:ext>
            </a:extLst>
          </p:cNvPr>
          <p:cNvSpPr/>
          <p:nvPr/>
        </p:nvSpPr>
        <p:spPr>
          <a:xfrm>
            <a:off x="463639" y="1136427"/>
            <a:ext cx="9858372" cy="329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Retailer can either be a Cambodian user only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Retailer can register as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an Individual,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ID / Passport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 are mandatory. Submission of VAT file is not mandatory in case of an Individual.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 company,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VAT details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company are mandatory. </a:t>
            </a:r>
            <a:r>
              <a:rPr lang="en-IN" sz="1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Retailer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BF546-667B-43D2-ACA5-3797B222C5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746" y="1169509"/>
            <a:ext cx="10799805" cy="52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-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9F576-C6E4-46FD-887D-A6474E53BA82}"/>
              </a:ext>
            </a:extLst>
          </p:cNvPr>
          <p:cNvSpPr/>
          <p:nvPr/>
        </p:nvSpPr>
        <p:spPr>
          <a:xfrm>
            <a:off x="463639" y="1153297"/>
            <a:ext cx="10550350" cy="246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Stock requests uploaded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devices waiting for upload</a:t>
            </a: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A66FA-CD94-4740-B65E-266ECEEC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2095059"/>
            <a:ext cx="10206446" cy="323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21570"/>
            <a:ext cx="9070253" cy="800554"/>
          </a:xfrm>
        </p:spPr>
        <p:txBody>
          <a:bodyPr/>
          <a:lstStyle/>
          <a:p>
            <a:r>
              <a:rPr lang="en-IN" dirty="0"/>
              <a:t>Dashboard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983279" y="899046"/>
            <a:ext cx="1761851" cy="735744"/>
          </a:xfrm>
          <a:prstGeom prst="wedgeEllipseCallout">
            <a:avLst>
              <a:gd name="adj1" fmla="val 30458"/>
              <a:gd name="adj2" fmla="val 11967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129433" y="3101522"/>
            <a:ext cx="1389240" cy="908861"/>
          </a:xfrm>
          <a:prstGeom prst="wedgeEllipseCallout">
            <a:avLst>
              <a:gd name="adj1" fmla="val 3180"/>
              <a:gd name="adj2" fmla="val -13218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861108" y="2647092"/>
            <a:ext cx="1063060" cy="908861"/>
          </a:xfrm>
          <a:prstGeom prst="wedgeEllipseCallout">
            <a:avLst>
              <a:gd name="adj1" fmla="val -80513"/>
              <a:gd name="adj2" fmla="val -822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-77551" y="4023211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080263" y="1353476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350365" y="899046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43125" y="1542344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684998" y="4354710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16956</TotalTime>
  <Words>658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Retailer Training Manual</vt:lpstr>
      <vt:lpstr>PowerPoint Presentation</vt:lpstr>
      <vt:lpstr>Retailer - Definition</vt:lpstr>
      <vt:lpstr>Retailer - Overview</vt:lpstr>
      <vt:lpstr>Assumption</vt:lpstr>
      <vt:lpstr>Registration – Retailer</vt:lpstr>
      <vt:lpstr>Registration – Retailer (Form)</vt:lpstr>
      <vt:lpstr>Dashboard - Retailer</vt:lpstr>
      <vt:lpstr>Dashboard – Retailer</vt:lpstr>
      <vt:lpstr>Stock Management – Retailer</vt:lpstr>
      <vt:lpstr>Stock Management – Retailer</vt:lpstr>
      <vt:lpstr>Grievance – Retailer</vt:lpstr>
      <vt:lpstr>Grievance – Retailer</vt:lpstr>
      <vt:lpstr>Profile Management – Retailer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453</cp:revision>
  <dcterms:created xsi:type="dcterms:W3CDTF">2019-04-20T15:44:52Z</dcterms:created>
  <dcterms:modified xsi:type="dcterms:W3CDTF">2020-07-06T09:00:09Z</dcterms:modified>
</cp:coreProperties>
</file>