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9"/>
  </p:notesMasterIdLst>
  <p:sldIdLst>
    <p:sldId id="329" r:id="rId2"/>
    <p:sldId id="286" r:id="rId3"/>
    <p:sldId id="290" r:id="rId4"/>
    <p:sldId id="386" r:id="rId5"/>
    <p:sldId id="285" r:id="rId6"/>
    <p:sldId id="303" r:id="rId7"/>
    <p:sldId id="391" r:id="rId8"/>
    <p:sldId id="288" r:id="rId9"/>
    <p:sldId id="292" r:id="rId10"/>
    <p:sldId id="293" r:id="rId11"/>
    <p:sldId id="294" r:id="rId12"/>
    <p:sldId id="373" r:id="rId13"/>
    <p:sldId id="384" r:id="rId14"/>
    <p:sldId id="389" r:id="rId15"/>
    <p:sldId id="374" r:id="rId16"/>
    <p:sldId id="380" r:id="rId17"/>
    <p:sldId id="375" r:id="rId18"/>
    <p:sldId id="295" r:id="rId19"/>
    <p:sldId id="392" r:id="rId20"/>
    <p:sldId id="397" r:id="rId21"/>
    <p:sldId id="297" r:id="rId22"/>
    <p:sldId id="394" r:id="rId23"/>
    <p:sldId id="398" r:id="rId24"/>
    <p:sldId id="314" r:id="rId25"/>
    <p:sldId id="396" r:id="rId26"/>
    <p:sldId id="298" r:id="rId27"/>
    <p:sldId id="330" r:id="rId28"/>
    <p:sldId id="299" r:id="rId29"/>
    <p:sldId id="331" r:id="rId30"/>
    <p:sldId id="377" r:id="rId31"/>
    <p:sldId id="378" r:id="rId32"/>
    <p:sldId id="381" r:id="rId33"/>
    <p:sldId id="395" r:id="rId34"/>
    <p:sldId id="388" r:id="rId35"/>
    <p:sldId id="372" r:id="rId36"/>
    <p:sldId id="371" r:id="rId37"/>
    <p:sldId id="281"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7B6"/>
    <a:srgbClr val="4B1FBF"/>
    <a:srgbClr val="1A47C5"/>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varScale="1">
        <p:scale>
          <a:sx n="113" d="100"/>
          <a:sy n="113" d="100"/>
        </p:scale>
        <p:origin x="87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12 April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12 April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Stolen / Recovery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899E56-D829-4607-93EE-4AF84349DDAE}"/>
              </a:ext>
            </a:extLst>
          </p:cNvPr>
          <p:cNvPicPr>
            <a:picLocks noChangeAspect="1"/>
          </p:cNvPicPr>
          <p:nvPr/>
        </p:nvPicPr>
        <p:blipFill>
          <a:blip r:embed="rId2"/>
          <a:stretch>
            <a:fillRect/>
          </a:stretch>
        </p:blipFill>
        <p:spPr>
          <a:xfrm>
            <a:off x="463639" y="1399142"/>
            <a:ext cx="9897320" cy="4903943"/>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Stolen/Recovery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6841067" y="677995"/>
            <a:ext cx="1752174" cy="1298374"/>
          </a:xfrm>
          <a:prstGeom prst="wedgeEllipseCallout">
            <a:avLst>
              <a:gd name="adj1" fmla="val 71816"/>
              <a:gd name="adj2" fmla="val 2387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a:t>
            </a:r>
            <a:r>
              <a:rPr kumimoji="0" lang="en-US" sz="1800" b="0" i="0" u="none" strike="noStrike" cap="none" spc="0" normalizeH="0" dirty="0">
                <a:ln>
                  <a:noFill/>
                </a:ln>
                <a:solidFill>
                  <a:srgbClr val="000000"/>
                </a:solidFill>
                <a:effectLst/>
                <a:uFillTx/>
                <a:latin typeface="+mn-lt"/>
                <a:ea typeface="+mn-ea"/>
                <a:cs typeface="+mn-cs"/>
                <a:sym typeface="Calibri"/>
              </a:rPr>
              <a:t>Stolen/</a:t>
            </a:r>
            <a:r>
              <a:rPr lang="en-US" dirty="0"/>
              <a:t> </a:t>
            </a:r>
            <a:r>
              <a:rPr kumimoji="0" lang="en-US" sz="1800" b="0" i="0" u="none" strike="noStrike" cap="none" spc="0" normalizeH="0" dirty="0">
                <a:ln>
                  <a:noFill/>
                </a:ln>
                <a:solidFill>
                  <a:srgbClr val="000000"/>
                </a:solidFill>
                <a:effectLst/>
                <a:uFillTx/>
                <a:latin typeface="+mn-lt"/>
                <a:ea typeface="+mn-ea"/>
                <a:cs typeface="+mn-cs"/>
                <a:sym typeface="Calibri"/>
              </a:rPr>
              <a:t>Recovery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Oval Callout 7"/>
          <p:cNvSpPr/>
          <p:nvPr/>
        </p:nvSpPr>
        <p:spPr>
          <a:xfrm>
            <a:off x="4166026"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9813010" y="1782582"/>
            <a:ext cx="1261108"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10041250" y="2714579"/>
            <a:ext cx="1882918" cy="908861"/>
          </a:xfrm>
          <a:prstGeom prst="wedgeEllipseCallout">
            <a:avLst>
              <a:gd name="adj1" fmla="val -66061"/>
              <a:gd name="adj2" fmla="val 3501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Request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394791" y="4878874"/>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747514371"/>
              </p:ext>
            </p:extLst>
          </p:nvPr>
        </p:nvGraphicFramePr>
        <p:xfrm>
          <a:off x="628650" y="1330325"/>
          <a:ext cx="8785225" cy="5373688"/>
        </p:xfrm>
        <a:graphic>
          <a:graphicData uri="http://schemas.openxmlformats.org/presentationml/2006/ole">
            <mc:AlternateContent xmlns:mc="http://schemas.openxmlformats.org/markup-compatibility/2006">
              <mc:Choice xmlns:v="urn:schemas-microsoft-com:vml" Requires="v">
                <p:oleObj spid="_x0000_s8375" name="Document" r:id="rId3" imgW="6323860" imgH="3873383" progId="Word.Document.12">
                  <p:embed/>
                </p:oleObj>
              </mc:Choice>
              <mc:Fallback>
                <p:oleObj name="Document" r:id="rId3" imgW="6323860" imgH="3873383" progId="Word.Document.12">
                  <p:embed/>
                  <p:pic>
                    <p:nvPicPr>
                      <p:cNvPr id="0" name=""/>
                      <p:cNvPicPr/>
                      <p:nvPr/>
                    </p:nvPicPr>
                    <p:blipFill>
                      <a:blip r:embed="rId4"/>
                      <a:stretch>
                        <a:fillRect/>
                      </a:stretch>
                    </p:blipFill>
                    <p:spPr>
                      <a:xfrm>
                        <a:off x="628650" y="1330325"/>
                        <a:ext cx="8785225" cy="5373688"/>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Lawful Agency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93409705"/>
              </p:ext>
            </p:extLst>
          </p:nvPr>
        </p:nvGraphicFramePr>
        <p:xfrm>
          <a:off x="461963" y="1236663"/>
          <a:ext cx="8724900" cy="4624387"/>
        </p:xfrm>
        <a:graphic>
          <a:graphicData uri="http://schemas.openxmlformats.org/presentationml/2006/ole">
            <mc:AlternateContent xmlns:mc="http://schemas.openxmlformats.org/markup-compatibility/2006">
              <mc:Choice xmlns:v="urn:schemas-microsoft-com:vml" Requires="v">
                <p:oleObj spid="_x0000_s9346" name="Document" r:id="rId3" imgW="7024604" imgH="3724132" progId="Word.Document.12">
                  <p:embed/>
                </p:oleObj>
              </mc:Choice>
              <mc:Fallback>
                <p:oleObj name="Document" r:id="rId3" imgW="7024604" imgH="3724132" progId="Word.Document.12">
                  <p:embed/>
                  <p:pic>
                    <p:nvPicPr>
                      <p:cNvPr id="12" name="Object 11"/>
                      <p:cNvPicPr/>
                      <p:nvPr/>
                    </p:nvPicPr>
                    <p:blipFill>
                      <a:blip r:embed="rId4"/>
                      <a:stretch>
                        <a:fillRect/>
                      </a:stretch>
                    </p:blipFill>
                    <p:spPr>
                      <a:xfrm>
                        <a:off x="461963" y="1236663"/>
                        <a:ext cx="8724900" cy="4624387"/>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93097"/>
            <a:ext cx="9805776" cy="601201"/>
          </a:xfrm>
        </p:spPr>
        <p:txBody>
          <a:bodyPr>
            <a:normAutofit/>
          </a:bodyPr>
          <a:lstStyle/>
          <a:p>
            <a:pPr marL="342900" indent="-342900"/>
            <a:r>
              <a:rPr lang="en-IN" sz="1600" dirty="0"/>
              <a:t>By default, request with status “Pending approval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4458295"/>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stolen/recovery request in any other state, they can use the filter options to display the same.</a:t>
            </a:r>
          </a:p>
        </p:txBody>
      </p:sp>
      <p:pic>
        <p:nvPicPr>
          <p:cNvPr id="7" name="Picture 6">
            <a:extLst>
              <a:ext uri="{FF2B5EF4-FFF2-40B4-BE49-F238E27FC236}">
                <a16:creationId xmlns:a16="http://schemas.microsoft.com/office/drawing/2014/main" id="{1BD4199B-511A-4481-BDA4-9088A0C57163}"/>
              </a:ext>
            </a:extLst>
          </p:cNvPr>
          <p:cNvPicPr>
            <a:picLocks noChangeAspect="1"/>
          </p:cNvPicPr>
          <p:nvPr/>
        </p:nvPicPr>
        <p:blipFill>
          <a:blip r:embed="rId2"/>
          <a:stretch>
            <a:fillRect/>
          </a:stretch>
        </p:blipFill>
        <p:spPr>
          <a:xfrm>
            <a:off x="888999" y="5201247"/>
            <a:ext cx="9279467" cy="815535"/>
          </a:xfrm>
          <a:prstGeom prst="rect">
            <a:avLst/>
          </a:prstGeom>
        </p:spPr>
      </p:pic>
      <p:pic>
        <p:nvPicPr>
          <p:cNvPr id="3" name="Picture 2">
            <a:extLst>
              <a:ext uri="{FF2B5EF4-FFF2-40B4-BE49-F238E27FC236}">
                <a16:creationId xmlns:a16="http://schemas.microsoft.com/office/drawing/2014/main" id="{712794B1-2FE9-484C-A26C-6860FFCE2CA2}"/>
              </a:ext>
            </a:extLst>
          </p:cNvPr>
          <p:cNvPicPr>
            <a:picLocks noChangeAspect="1"/>
          </p:cNvPicPr>
          <p:nvPr/>
        </p:nvPicPr>
        <p:blipFill>
          <a:blip r:embed="rId3"/>
          <a:stretch>
            <a:fillRect/>
          </a:stretch>
        </p:blipFill>
        <p:spPr>
          <a:xfrm>
            <a:off x="821265" y="1694298"/>
            <a:ext cx="9414933" cy="2585741"/>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63639" y="3356086"/>
            <a:ext cx="9928642" cy="1309047"/>
          </a:xfrm>
        </p:spPr>
        <p:txBody>
          <a:bodyPr>
            <a:normAutofit/>
          </a:bodyPr>
          <a:lstStyle/>
          <a:p>
            <a:pPr marL="342900" indent="-342900"/>
            <a:r>
              <a:rPr lang="en-IN" sz="1200" dirty="0"/>
              <a:t>For request with status as </a:t>
            </a:r>
            <a:r>
              <a:rPr lang="en-IN" sz="1200" b="1" dirty="0"/>
              <a:t>PENDING APPROVAL FROM CEIR ADMIN</a:t>
            </a:r>
            <a:r>
              <a:rPr lang="en-IN" sz="1200" dirty="0"/>
              <a:t>, actions like View, Approve, Reject and Withdraw all will be enabled for CEIR Admin.</a:t>
            </a:r>
          </a:p>
          <a:p>
            <a:pPr marL="342900" indent="-342900"/>
            <a:r>
              <a:rPr lang="en-IN" sz="1200" dirty="0"/>
              <a:t>For request with status as </a:t>
            </a:r>
            <a:r>
              <a:rPr lang="en-IN" sz="1200" b="1" dirty="0"/>
              <a:t>REJECTED BY CEIR ADMIN </a:t>
            </a:r>
            <a:r>
              <a:rPr lang="en-IN" sz="1200" dirty="0"/>
              <a:t>, actions like View, Approve and Withdraw will be enabled for CEIR Admin.</a:t>
            </a:r>
          </a:p>
          <a:p>
            <a:pPr marL="342900" indent="-342900"/>
            <a:r>
              <a:rPr lang="en-IN" sz="1200" dirty="0"/>
              <a:t>For request with status as </a:t>
            </a:r>
            <a:r>
              <a:rPr lang="en-IN" sz="1200" b="1" dirty="0"/>
              <a:t>WITHDRAWN BY CEIR ADMIN</a:t>
            </a:r>
            <a:r>
              <a:rPr lang="en-IN" sz="1200" dirty="0"/>
              <a:t>, only View option will be enabled for CEIR Admin.</a:t>
            </a:r>
          </a:p>
          <a:p>
            <a:pPr marL="342900" indent="-342900"/>
            <a:r>
              <a:rPr lang="en-IN" sz="1200" dirty="0"/>
              <a:t>All other states will have only View option enabled for CEIR Admin.</a:t>
            </a:r>
          </a:p>
        </p:txBody>
      </p:sp>
      <p:pic>
        <p:nvPicPr>
          <p:cNvPr id="3" name="Picture 2">
            <a:extLst>
              <a:ext uri="{FF2B5EF4-FFF2-40B4-BE49-F238E27FC236}">
                <a16:creationId xmlns:a16="http://schemas.microsoft.com/office/drawing/2014/main" id="{CC08014F-F9A7-42DE-BDEE-5BFD4A4484AB}"/>
              </a:ext>
            </a:extLst>
          </p:cNvPr>
          <p:cNvPicPr>
            <a:picLocks noChangeAspect="1"/>
          </p:cNvPicPr>
          <p:nvPr/>
        </p:nvPicPr>
        <p:blipFill>
          <a:blip r:embed="rId2"/>
          <a:stretch>
            <a:fillRect/>
          </a:stretch>
        </p:blipFill>
        <p:spPr>
          <a:xfrm>
            <a:off x="463639" y="1067650"/>
            <a:ext cx="10061900" cy="2220976"/>
          </a:xfrm>
          <a:prstGeom prst="rect">
            <a:avLst/>
          </a:prstGeom>
        </p:spPr>
      </p:pic>
      <p:pic>
        <p:nvPicPr>
          <p:cNvPr id="9" name="Picture 8">
            <a:extLst>
              <a:ext uri="{FF2B5EF4-FFF2-40B4-BE49-F238E27FC236}">
                <a16:creationId xmlns:a16="http://schemas.microsoft.com/office/drawing/2014/main" id="{1B308061-11D8-4511-BD42-1D425826DCAF}"/>
              </a:ext>
            </a:extLst>
          </p:cNvPr>
          <p:cNvPicPr>
            <a:picLocks noChangeAspect="1"/>
          </p:cNvPicPr>
          <p:nvPr/>
        </p:nvPicPr>
        <p:blipFill>
          <a:blip r:embed="rId3"/>
          <a:stretch>
            <a:fillRect/>
          </a:stretch>
        </p:blipFill>
        <p:spPr>
          <a:xfrm>
            <a:off x="583398" y="4665134"/>
            <a:ext cx="9808883" cy="1988810"/>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Stolen/ Recovery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55000" lnSpcReduction="20000"/>
          </a:bodyPr>
          <a:lstStyle/>
          <a:p>
            <a:pPr>
              <a:lnSpc>
                <a:spcPct val="120000"/>
              </a:lnSpc>
              <a:spcBef>
                <a:spcPts val="0"/>
              </a:spcBef>
            </a:pPr>
            <a:r>
              <a:rPr lang="en-IN" sz="2200" dirty="0"/>
              <a:t>Lawful agency mark a device as stolen / recovered. </a:t>
            </a:r>
          </a:p>
          <a:p>
            <a:pPr marL="0" indent="0">
              <a:lnSpc>
                <a:spcPct val="120000"/>
              </a:lnSpc>
              <a:spcBef>
                <a:spcPts val="0"/>
              </a:spcBef>
              <a:buNone/>
            </a:pPr>
            <a:r>
              <a:rPr lang="en-IN" sz="2200" i="1" dirty="0"/>
              <a:t>      In order to mark device as stolen , a lawful agency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Personal information including name, ID and address</a:t>
            </a:r>
          </a:p>
          <a:p>
            <a:pPr marL="457200" lvl="1" indent="0">
              <a:lnSpc>
                <a:spcPct val="120000"/>
              </a:lnSpc>
              <a:spcBef>
                <a:spcPts val="0"/>
              </a:spcBef>
              <a:buNone/>
            </a:pPr>
            <a:r>
              <a:rPr lang="en-IN" sz="2200" i="1" dirty="0">
                <a:sym typeface="Wingdings" panose="05000000000000000000" pitchFamily="2" charset="2"/>
              </a:rPr>
              <a:t> Device Information including mobile numbr, operator, device IMEI (Optional)</a:t>
            </a:r>
            <a:r>
              <a:rPr lang="en-IN" sz="2200" i="1" dirty="0"/>
              <a:t>, </a:t>
            </a:r>
          </a:p>
          <a:p>
            <a:pPr lvl="1">
              <a:lnSpc>
                <a:spcPct val="120000"/>
              </a:lnSpc>
              <a:spcBef>
                <a:spcPts val="0"/>
              </a:spcBef>
              <a:buFont typeface="Wingdings" charset="0"/>
              <a:buChar char="à"/>
            </a:pPr>
            <a:r>
              <a:rPr lang="en-IN" sz="2200" i="1" dirty="0"/>
              <a:t>Place of Device Stolen</a:t>
            </a:r>
          </a:p>
          <a:p>
            <a:pPr lvl="1">
              <a:lnSpc>
                <a:spcPct val="120000"/>
              </a:lnSpc>
              <a:spcBef>
                <a:spcPts val="0"/>
              </a:spcBef>
              <a:buFont typeface="Wingdings" charset="0"/>
              <a:buChar char="à"/>
            </a:pPr>
            <a:r>
              <a:rPr lang="en-IN" sz="2200" i="1" dirty="0"/>
              <a:t>FIR copy and date of stolen</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 is rejected by system. Status = </a:t>
            </a:r>
            <a:r>
              <a:rPr lang="en-IN" sz="2200" b="1" dirty="0"/>
              <a:t>REJECTED BY SYSTEM</a:t>
            </a:r>
          </a:p>
          <a:p>
            <a:pPr lvl="1">
              <a:lnSpc>
                <a:spcPct val="120000"/>
              </a:lnSpc>
              <a:spcBef>
                <a:spcPts val="0"/>
              </a:spcBef>
            </a:pPr>
            <a:r>
              <a:rPr lang="en-IN" sz="2200" dirty="0"/>
              <a:t>System rejects the request in case there is some issue with the format of the file uploaded or any policy violation is done. The format of the file is available for download on the view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F7F5EDED-4DCB-4884-B3FD-E1E7A38120D2}"/>
              </a:ext>
            </a:extLst>
          </p:cNvPr>
          <p:cNvPicPr>
            <a:picLocks noChangeAspect="1"/>
          </p:cNvPicPr>
          <p:nvPr/>
        </p:nvPicPr>
        <p:blipFill>
          <a:blip r:embed="rId2"/>
          <a:stretch>
            <a:fillRect/>
          </a:stretch>
        </p:blipFill>
        <p:spPr>
          <a:xfrm>
            <a:off x="993502" y="4083892"/>
            <a:ext cx="8010525" cy="2000250"/>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Stolen / Recovery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 ADMIN</a:t>
            </a:r>
            <a:r>
              <a:rPr lang="en-IN" dirty="0"/>
              <a:t>.</a:t>
            </a:r>
            <a:r>
              <a:rPr lang="en-IN" b="1" dirty="0">
                <a:solidFill>
                  <a:srgbClr val="4B1FBF"/>
                </a:solidFill>
              </a:rPr>
              <a:t> Email</a:t>
            </a:r>
            <a:r>
              <a:rPr lang="en-IN" dirty="0"/>
              <a:t> is sent to Lawful Agency. </a:t>
            </a:r>
            <a:r>
              <a:rPr lang="en-IN" b="1" dirty="0">
                <a:solidFill>
                  <a:srgbClr val="4B1FBF"/>
                </a:solidFill>
              </a:rPr>
              <a:t>Notifications</a:t>
            </a:r>
            <a:r>
              <a:rPr lang="en-IN" dirty="0"/>
              <a:t> is also displayed on the Lawful Agency dashboard.</a:t>
            </a:r>
            <a:endParaRPr lang="en-IN" b="1" dirty="0"/>
          </a:p>
          <a:p>
            <a:pPr lvl="1">
              <a:lnSpc>
                <a:spcPct val="120000"/>
              </a:lnSpc>
              <a:spcBef>
                <a:spcPts val="0"/>
              </a:spcBef>
            </a:pPr>
            <a:r>
              <a:rPr lang="en-IN" dirty="0"/>
              <a:t>CEIR Admin can also withdraw request. Status = </a:t>
            </a:r>
            <a:r>
              <a:rPr lang="en-IN" b="1" dirty="0"/>
              <a:t>WITHDRAWN BY CEIR ADMIN. </a:t>
            </a:r>
            <a:r>
              <a:rPr lang="en-IN" dirty="0"/>
              <a:t>This can be done in scenarios like Lawful has wrongly marked as device stolen and some other end user has rightly claimed the device.</a:t>
            </a:r>
          </a:p>
          <a:p>
            <a:pPr marL="0" indent="0">
              <a:lnSpc>
                <a:spcPct val="120000"/>
              </a:lnSpc>
              <a:spcBef>
                <a:spcPts val="0"/>
              </a:spcBef>
              <a:buNone/>
            </a:pPr>
            <a:endParaRPr lang="en-IN" dirty="0"/>
          </a:p>
          <a:p>
            <a:pPr>
              <a:lnSpc>
                <a:spcPct val="120000"/>
              </a:lnSpc>
              <a:spcBef>
                <a:spcPts val="0"/>
              </a:spcBef>
            </a:pPr>
            <a:r>
              <a:rPr lang="en-IN" dirty="0"/>
              <a:t>CEIR Authority approves the request. Status = </a:t>
            </a:r>
            <a:r>
              <a:rPr lang="en-IN" b="1" dirty="0"/>
              <a:t>APPROVED. </a:t>
            </a:r>
            <a:r>
              <a:rPr lang="en-IN" b="1" dirty="0">
                <a:solidFill>
                  <a:srgbClr val="4B1FBF"/>
                </a:solidFill>
              </a:rPr>
              <a:t>Email</a:t>
            </a:r>
            <a:r>
              <a:rPr lang="en-IN" dirty="0"/>
              <a:t> is sent to Lawful Agency. </a:t>
            </a:r>
            <a:r>
              <a:rPr lang="en-IN" b="1" dirty="0">
                <a:solidFill>
                  <a:srgbClr val="4B1FBF"/>
                </a:solidFill>
              </a:rPr>
              <a:t>Notifications</a:t>
            </a:r>
            <a:r>
              <a:rPr lang="en-IN" dirty="0"/>
              <a:t> are also displayed on the Lawful Agency dashboard.</a:t>
            </a:r>
            <a:endParaRPr lang="en-IN" b="1" dirty="0"/>
          </a:p>
          <a:p>
            <a:pPr marL="0" indent="0">
              <a:lnSpc>
                <a:spcPct val="120000"/>
              </a:lnSpc>
              <a:spcBef>
                <a:spcPts val="0"/>
              </a:spcBef>
              <a:buNone/>
            </a:pPr>
            <a:r>
              <a:rPr lang="en-IN" b="1" dirty="0"/>
              <a:t>      </a:t>
            </a:r>
          </a:p>
          <a:p>
            <a:pPr>
              <a:lnSpc>
                <a:spcPct val="120000"/>
              </a:lnSpc>
              <a:spcBef>
                <a:spcPts val="0"/>
              </a:spcBef>
            </a:pPr>
            <a:r>
              <a:rPr lang="en-IN" dirty="0"/>
              <a:t>Lawful Agency can also withdraw request when it is in either NEW/ REJECTED BY SYSTEM state. Status = </a:t>
            </a:r>
            <a:r>
              <a:rPr lang="en-IN" b="1" dirty="0"/>
              <a:t>WITHDRAWN BY LAWFUL AGENCY</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197210"/>
            <a:ext cx="2537012" cy="519348"/>
          </a:xfrm>
          <a:prstGeom prst="wedgeEllipseCallout">
            <a:avLst>
              <a:gd name="adj1" fmla="val -33515"/>
              <a:gd name="adj2" fmla="val 116298"/>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660341" y="1197210"/>
            <a:ext cx="2537012" cy="519348"/>
          </a:xfrm>
          <a:prstGeom prst="wedgeEllipseCallout">
            <a:avLst>
              <a:gd name="adj1" fmla="val -29176"/>
              <a:gd name="adj2" fmla="val 12608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63639" y="4991535"/>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14" name="Picture 13">
            <a:extLst>
              <a:ext uri="{FF2B5EF4-FFF2-40B4-BE49-F238E27FC236}">
                <a16:creationId xmlns:a16="http://schemas.microsoft.com/office/drawing/2014/main" id="{642D6CC7-6A1E-42C4-8011-EABFE167CAFB}"/>
              </a:ext>
            </a:extLst>
          </p:cNvPr>
          <p:cNvPicPr>
            <a:picLocks noChangeAspect="1"/>
          </p:cNvPicPr>
          <p:nvPr/>
        </p:nvPicPr>
        <p:blipFill>
          <a:blip r:embed="rId2"/>
          <a:stretch>
            <a:fillRect/>
          </a:stretch>
        </p:blipFill>
        <p:spPr>
          <a:xfrm>
            <a:off x="605367" y="2189087"/>
            <a:ext cx="4556290" cy="2329921"/>
          </a:xfrm>
          <a:prstGeom prst="rect">
            <a:avLst/>
          </a:prstGeom>
        </p:spPr>
      </p:pic>
      <p:sp>
        <p:nvSpPr>
          <p:cNvPr id="15" name="Rectangle 14">
            <a:extLst>
              <a:ext uri="{FF2B5EF4-FFF2-40B4-BE49-F238E27FC236}">
                <a16:creationId xmlns:a16="http://schemas.microsoft.com/office/drawing/2014/main" id="{1602864D-FF55-4678-9015-CCB1408A889B}"/>
              </a:ext>
            </a:extLst>
          </p:cNvPr>
          <p:cNvSpPr/>
          <p:nvPr/>
        </p:nvSpPr>
        <p:spPr>
          <a:xfrm>
            <a:off x="605367" y="2189087"/>
            <a:ext cx="4556290" cy="232992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6" name="Picture 15">
            <a:extLst>
              <a:ext uri="{FF2B5EF4-FFF2-40B4-BE49-F238E27FC236}">
                <a16:creationId xmlns:a16="http://schemas.microsoft.com/office/drawing/2014/main" id="{724964F0-CDA2-4DF2-9F1E-6159DA6D26BC}"/>
              </a:ext>
            </a:extLst>
          </p:cNvPr>
          <p:cNvPicPr>
            <a:picLocks noChangeAspect="1"/>
          </p:cNvPicPr>
          <p:nvPr/>
        </p:nvPicPr>
        <p:blipFill rotWithShape="1">
          <a:blip r:embed="rId3"/>
          <a:srcRect t="4150"/>
          <a:stretch/>
        </p:blipFill>
        <p:spPr>
          <a:xfrm>
            <a:off x="6414558" y="2189086"/>
            <a:ext cx="4482042" cy="2329921"/>
          </a:xfrm>
          <a:prstGeom prst="rect">
            <a:avLst/>
          </a:prstGeom>
        </p:spPr>
      </p:pic>
      <p:sp>
        <p:nvSpPr>
          <p:cNvPr id="17" name="Rectangle 16">
            <a:extLst>
              <a:ext uri="{FF2B5EF4-FFF2-40B4-BE49-F238E27FC236}">
                <a16:creationId xmlns:a16="http://schemas.microsoft.com/office/drawing/2014/main" id="{DEC7FAB0-A173-4572-92DC-B533C0926EEE}"/>
              </a:ext>
            </a:extLst>
          </p:cNvPr>
          <p:cNvSpPr/>
          <p:nvPr/>
        </p:nvSpPr>
        <p:spPr>
          <a:xfrm>
            <a:off x="6414558" y="2189086"/>
            <a:ext cx="4482042" cy="232992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Mark Device as Stolen – Individual</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136761" y="1270071"/>
            <a:ext cx="310131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Lawful Agency will ensure the device ownership and user ID to validate that request is coming from correct source.</a:t>
            </a:r>
          </a:p>
          <a:p>
            <a:pPr marR="0" algn="just" defTabSz="914400" rtl="0" fontAlgn="auto" latinLnBrk="0" hangingPunct="0">
              <a:lnSpc>
                <a:spcPct val="100000"/>
              </a:lnSpc>
              <a:spcBef>
                <a:spcPts val="0"/>
              </a:spcBef>
              <a:spcAft>
                <a:spcPts val="0"/>
              </a:spcAft>
              <a:buClrTx/>
              <a:buSzTx/>
              <a:tabLst/>
            </a:pPr>
            <a:endParaRPr lang="en-US" baseline="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E825956-1C4B-4766-8637-49888ADC0221}"/>
              </a:ext>
            </a:extLst>
          </p:cNvPr>
          <p:cNvPicPr>
            <a:picLocks noChangeAspect="1"/>
          </p:cNvPicPr>
          <p:nvPr/>
        </p:nvPicPr>
        <p:blipFill>
          <a:blip r:embed="rId2"/>
          <a:stretch>
            <a:fillRect/>
          </a:stretch>
        </p:blipFill>
        <p:spPr>
          <a:xfrm>
            <a:off x="463639" y="966713"/>
            <a:ext cx="6987028" cy="5703426"/>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Mark Device as Stolen – Company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7983236" y="1397677"/>
            <a:ext cx="3101312"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Lawful Agency will ensure the device ownership and user ID to validate that request is coming from correct source</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3" name="Picture 2">
            <a:extLst>
              <a:ext uri="{FF2B5EF4-FFF2-40B4-BE49-F238E27FC236}">
                <a16:creationId xmlns:a16="http://schemas.microsoft.com/office/drawing/2014/main" id="{231C2D96-F891-4F12-A1E5-437A71DC1AC7}"/>
              </a:ext>
            </a:extLst>
          </p:cNvPr>
          <p:cNvPicPr>
            <a:picLocks noChangeAspect="1"/>
          </p:cNvPicPr>
          <p:nvPr/>
        </p:nvPicPr>
        <p:blipFill>
          <a:blip r:embed="rId2"/>
          <a:stretch>
            <a:fillRect/>
          </a:stretch>
        </p:blipFill>
        <p:spPr>
          <a:xfrm>
            <a:off x="463639" y="1013886"/>
            <a:ext cx="6782331" cy="5545667"/>
          </a:xfrm>
          <a:prstGeom prst="rect">
            <a:avLst/>
          </a:prstGeom>
        </p:spPr>
      </p:pic>
    </p:spTree>
    <p:extLst>
      <p:ext uri="{BB962C8B-B14F-4D97-AF65-F5344CB8AC3E}">
        <p14:creationId xmlns:p14="http://schemas.microsoft.com/office/powerpoint/2010/main" val="36538044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99000" y="1053208"/>
            <a:ext cx="6990286" cy="5210288"/>
          </a:xfrm>
        </p:spPr>
        <p:txBody>
          <a:bodyPr>
            <a:normAutofit fontScale="55000" lnSpcReduction="20000"/>
          </a:bodyPr>
          <a:lstStyle/>
          <a:p>
            <a:pPr marL="0" indent="0">
              <a:buNone/>
            </a:pPr>
            <a:r>
              <a:rPr lang="en-US" sz="5800" b="1" dirty="0">
                <a:effectLst/>
              </a:rPr>
              <a:t>Stolen/Recovery</a:t>
            </a:r>
          </a:p>
          <a:p>
            <a:r>
              <a:rPr lang="en-US" sz="3600" b="1" dirty="0">
                <a:effectLst/>
              </a:rPr>
              <a:t>Feature </a:t>
            </a:r>
          </a:p>
          <a:p>
            <a:r>
              <a:rPr lang="en-US" sz="3600" b="1" dirty="0">
                <a:effectLst/>
              </a:rPr>
              <a:t>Stakeholder</a:t>
            </a:r>
          </a:p>
          <a:p>
            <a:r>
              <a:rPr lang="en-US" sz="3600" b="1" dirty="0">
                <a:effectLst/>
              </a:rPr>
              <a:t>State Diagram</a:t>
            </a:r>
          </a:p>
          <a:p>
            <a:r>
              <a:rPr lang="en-US" sz="3600" b="1" dirty="0">
                <a:effectLst/>
              </a:rPr>
              <a:t>UI Walk Thru</a:t>
            </a:r>
          </a:p>
          <a:p>
            <a:pPr lvl="1"/>
            <a:r>
              <a:rPr lang="en-US" sz="3600" b="1" dirty="0">
                <a:effectLst/>
              </a:rPr>
              <a:t>View All Stolen / Recovered Devices</a:t>
            </a:r>
          </a:p>
          <a:p>
            <a:pPr lvl="1"/>
            <a:r>
              <a:rPr lang="en-US" sz="3600" b="1" dirty="0">
                <a:effectLst/>
              </a:rPr>
              <a:t>View A Stolen/Recovered Device</a:t>
            </a:r>
          </a:p>
          <a:p>
            <a:pPr lvl="1"/>
            <a:r>
              <a:rPr lang="en-US" sz="3600" b="1" dirty="0">
                <a:effectLst/>
              </a:rPr>
              <a:t>Mark Device as Stolen for individual/Company </a:t>
            </a:r>
          </a:p>
          <a:p>
            <a:pPr lvl="1"/>
            <a:r>
              <a:rPr lang="en-US" sz="3600" b="1" dirty="0">
                <a:effectLst/>
              </a:rPr>
              <a:t>Mark Device as Recovered for Individual/Company</a:t>
            </a:r>
          </a:p>
          <a:p>
            <a:pPr lvl="1"/>
            <a:r>
              <a:rPr lang="en-US" sz="3600" b="1" dirty="0">
                <a:effectLst/>
              </a:rPr>
              <a:t>Withdraw Stolen/Recovery Request</a:t>
            </a:r>
          </a:p>
          <a:p>
            <a:pPr lvl="1"/>
            <a:r>
              <a:rPr lang="en-US" sz="3600" b="1" dirty="0">
                <a:effectLst/>
              </a:rPr>
              <a:t>Edit Stolen/Recovery Request</a:t>
            </a:r>
          </a:p>
          <a:p>
            <a:pPr lvl="1"/>
            <a:r>
              <a:rPr lang="en-US" sz="3600" b="1" dirty="0">
                <a:effectLst/>
              </a:rPr>
              <a:t>Approve Stolen/Recovery Request</a:t>
            </a:r>
          </a:p>
          <a:p>
            <a:pPr lvl="1"/>
            <a:r>
              <a:rPr lang="en-US" sz="3600" b="1" dirty="0">
                <a:effectLst/>
              </a:rPr>
              <a:t>Reject Stolen/Recovery Request</a:t>
            </a: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636542" y="4705350"/>
            <a:ext cx="2846577" cy="107192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8619492" y="1447801"/>
            <a:ext cx="2846586" cy="115750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Stolen / Recovery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848092" y="1719030"/>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10181166" y="1597792"/>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10060144" y="263770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9101666" y="3363565"/>
            <a:ext cx="2044700"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Lawful Agency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9577544" y="5006333"/>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10059831" y="400685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Request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6E7B3E17-087C-4B63-837E-150BE05E05CC}"/>
              </a:ext>
            </a:extLst>
          </p:cNvPr>
          <p:cNvPicPr>
            <a:picLocks noChangeAspect="1"/>
          </p:cNvPicPr>
          <p:nvPr/>
        </p:nvPicPr>
        <p:blipFill>
          <a:blip r:embed="rId2"/>
          <a:stretch>
            <a:fillRect/>
          </a:stretch>
        </p:blipFill>
        <p:spPr>
          <a:xfrm>
            <a:off x="617871" y="1098293"/>
            <a:ext cx="7533101" cy="5006174"/>
          </a:xfrm>
          <a:prstGeom prst="rect">
            <a:avLst/>
          </a:prstGeom>
        </p:spPr>
      </p:pic>
    </p:spTree>
    <p:extLst>
      <p:ext uri="{BB962C8B-B14F-4D97-AF65-F5344CB8AC3E}">
        <p14:creationId xmlns:p14="http://schemas.microsoft.com/office/powerpoint/2010/main" val="82510233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950361" cy="800554"/>
          </a:xfrm>
        </p:spPr>
        <p:txBody>
          <a:bodyPr/>
          <a:lstStyle/>
          <a:p>
            <a:r>
              <a:rPr lang="en-IN" dirty="0"/>
              <a:t>Special Case – Stolen Device based on Mobile Number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463638" y="1308484"/>
            <a:ext cx="11573139" cy="3416320"/>
          </a:xfrm>
          <a:prstGeom prst="rect">
            <a:avLst/>
          </a:prstGeom>
        </p:spPr>
        <p:txBody>
          <a:bodyPr wrap="square">
            <a:spAutoFit/>
          </a:bodyPr>
          <a:lstStyle/>
          <a:p>
            <a:pPr marL="342900" indent="-342900">
              <a:buFont typeface="Arial"/>
              <a:buChar char="•"/>
            </a:pPr>
            <a:r>
              <a:rPr lang="en-US" sz="2400" dirty="0">
                <a:latin typeface="Arial" panose="020B0604020202020204" pitchFamily="34" charset="0"/>
                <a:cs typeface="Arial" panose="020B0604020202020204" pitchFamily="34" charset="0"/>
              </a:rPr>
              <a:t>User may not know the IMEI of the device. So, may give his mobile number. </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The system look for operator CDR for this number for last 7 days. </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If a single unique IMEI is found against this Mobile number, then that IMEI is blocked or else the request will be rejected by system</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00944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950361" cy="800554"/>
          </a:xfrm>
        </p:spPr>
        <p:txBody>
          <a:bodyPr/>
          <a:lstStyle/>
          <a:p>
            <a:r>
              <a:rPr lang="en-IN" dirty="0"/>
              <a:t>Special Case –  Priority Blocking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463638" y="1308484"/>
            <a:ext cx="11573139" cy="1569660"/>
          </a:xfrm>
          <a:prstGeom prst="rect">
            <a:avLst/>
          </a:prstGeom>
        </p:spPr>
        <p:txBody>
          <a:bodyPr wrap="square">
            <a:spAutoFit/>
          </a:bodyPr>
          <a:lstStyle/>
          <a:p>
            <a:pPr marL="342900" indent="-342900">
              <a:buFont typeface="Arial"/>
              <a:buChar char="•"/>
            </a:pPr>
            <a:r>
              <a:rPr lang="en-US" sz="2400" dirty="0">
                <a:latin typeface="Arial" panose="020B0604020202020204" pitchFamily="34" charset="0"/>
                <a:cs typeface="Arial" panose="020B0604020202020204" pitchFamily="34" charset="0"/>
              </a:rPr>
              <a:t>User can define time when the device should be marked in black list</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There are 3 monitoring period possible</a:t>
            </a:r>
          </a:p>
          <a:p>
            <a:endParaRPr lang="en-US" sz="24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21451532"/>
              </p:ext>
            </p:extLst>
          </p:nvPr>
        </p:nvGraphicFramePr>
        <p:xfrm>
          <a:off x="931330" y="2878144"/>
          <a:ext cx="9877780" cy="2209081"/>
        </p:xfrm>
        <a:graphic>
          <a:graphicData uri="http://schemas.openxmlformats.org/drawingml/2006/table">
            <a:tbl>
              <a:tblPr firstRow="1" bandRow="1">
                <a:tableStyleId>{C7B018BB-80A7-4F77-B60F-C8B233D01FF8}</a:tableStyleId>
              </a:tblPr>
              <a:tblGrid>
                <a:gridCol w="3513670">
                  <a:extLst>
                    <a:ext uri="{9D8B030D-6E8A-4147-A177-3AD203B41FA5}">
                      <a16:colId xmlns:a16="http://schemas.microsoft.com/office/drawing/2014/main" val="20000"/>
                    </a:ext>
                  </a:extLst>
                </a:gridCol>
                <a:gridCol w="6364110">
                  <a:extLst>
                    <a:ext uri="{9D8B030D-6E8A-4147-A177-3AD203B41FA5}">
                      <a16:colId xmlns:a16="http://schemas.microsoft.com/office/drawing/2014/main" val="20001"/>
                    </a:ext>
                  </a:extLst>
                </a:gridCol>
              </a:tblGrid>
              <a:tr h="420547">
                <a:tc>
                  <a:txBody>
                    <a:bodyPr/>
                    <a:lstStyle/>
                    <a:p>
                      <a:pPr algn="ctr"/>
                      <a:r>
                        <a:rPr lang="en-US" sz="3000" b="1" dirty="0"/>
                        <a:t>Monitoring</a:t>
                      </a:r>
                      <a:r>
                        <a:rPr lang="en-US" sz="3000" b="1" baseline="0" dirty="0"/>
                        <a:t> </a:t>
                      </a:r>
                      <a:r>
                        <a:rPr lang="en-US" sz="3000" b="1" dirty="0"/>
                        <a:t>Period</a:t>
                      </a:r>
                    </a:p>
                  </a:txBody>
                  <a:tcPr/>
                </a:tc>
                <a:tc>
                  <a:txBody>
                    <a:bodyPr/>
                    <a:lstStyle/>
                    <a:p>
                      <a:pPr algn="ctr"/>
                      <a:r>
                        <a:rPr lang="en-US" sz="3000" b="1" dirty="0"/>
                        <a:t>Description</a:t>
                      </a:r>
                    </a:p>
                  </a:txBody>
                  <a:tcPr/>
                </a:tc>
                <a:extLst>
                  <a:ext uri="{0D108BD9-81ED-4DB2-BD59-A6C34878D82A}">
                    <a16:rowId xmlns:a16="http://schemas.microsoft.com/office/drawing/2014/main" val="10000"/>
                  </a:ext>
                </a:extLst>
              </a:tr>
              <a:tr h="484295">
                <a:tc>
                  <a:txBody>
                    <a:bodyPr/>
                    <a:lstStyle/>
                    <a:p>
                      <a:r>
                        <a:rPr lang="en-IN" sz="1800" dirty="0"/>
                        <a:t>Immediate</a:t>
                      </a:r>
                    </a:p>
                  </a:txBody>
                  <a:tcPr/>
                </a:tc>
                <a:tc>
                  <a:txBody>
                    <a:bodyPr/>
                    <a:lstStyle/>
                    <a:p>
                      <a:r>
                        <a:rPr lang="en-US" sz="1800" dirty="0"/>
                        <a:t>The device</a:t>
                      </a:r>
                      <a:r>
                        <a:rPr lang="en-US" sz="1800" baseline="0" dirty="0"/>
                        <a:t> will be blocked immediately.</a:t>
                      </a:r>
                      <a:endParaRPr lang="en-US" sz="1800" dirty="0"/>
                    </a:p>
                  </a:txBody>
                  <a:tcPr/>
                </a:tc>
                <a:extLst>
                  <a:ext uri="{0D108BD9-81ED-4DB2-BD59-A6C34878D82A}">
                    <a16:rowId xmlns:a16="http://schemas.microsoft.com/office/drawing/2014/main" val="10001"/>
                  </a:ext>
                </a:extLst>
              </a:tr>
              <a:tr h="691851">
                <a:tc>
                  <a:txBody>
                    <a:bodyPr/>
                    <a:lstStyle/>
                    <a:p>
                      <a:r>
                        <a:rPr lang="en-IN" sz="1800" dirty="0"/>
                        <a:t>Default</a:t>
                      </a:r>
                    </a:p>
                    <a:p>
                      <a:endParaRPr lang="en-US" sz="1800" dirty="0"/>
                    </a:p>
                  </a:txBody>
                  <a:tcPr/>
                </a:tc>
                <a:tc>
                  <a:txBody>
                    <a:bodyPr/>
                    <a:lstStyle/>
                    <a:p>
                      <a:r>
                        <a:rPr lang="en-US" sz="1800" dirty="0"/>
                        <a:t>The</a:t>
                      </a:r>
                      <a:r>
                        <a:rPr lang="en-US" sz="1800" baseline="0" dirty="0"/>
                        <a:t> device will be blocked as per period defined in the policy definition</a:t>
                      </a:r>
                      <a:endParaRPr lang="en-US" sz="1800" dirty="0"/>
                    </a:p>
                  </a:txBody>
                  <a:tcPr/>
                </a:tc>
                <a:extLst>
                  <a:ext uri="{0D108BD9-81ED-4DB2-BD59-A6C34878D82A}">
                    <a16:rowId xmlns:a16="http://schemas.microsoft.com/office/drawing/2014/main" val="10002"/>
                  </a:ext>
                </a:extLst>
              </a:tr>
              <a:tr h="484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Later</a:t>
                      </a:r>
                      <a:endParaRPr lang="en-US" sz="1800" dirty="0"/>
                    </a:p>
                  </a:txBody>
                  <a:tcPr/>
                </a:tc>
                <a:tc>
                  <a:txBody>
                    <a:bodyPr/>
                    <a:lstStyle/>
                    <a:p>
                      <a:r>
                        <a:rPr lang="en-US" sz="1800" dirty="0"/>
                        <a:t>The device</a:t>
                      </a:r>
                      <a:r>
                        <a:rPr lang="en-US" sz="1800" baseline="0" dirty="0"/>
                        <a:t> will be blocked as per date provided by user</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936494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Stolen / Recovery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8220640" y="3766008"/>
            <a:ext cx="322187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dirty="0">
                <a:latin typeface="Arial" panose="020B0604020202020204" pitchFamily="34" charset="0"/>
                <a:cs typeface="Arial" panose="020B0604020202020204" pitchFamily="34" charset="0"/>
              </a:rPr>
              <a:t>This screen is not editable. This is just to view the details filled in by the Lawful Agency.</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2308324"/>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Who all can view the stolen / recovery request?</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Lawful Agency</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CEIR Admin </a:t>
            </a:r>
          </a:p>
          <a:p>
            <a:endParaRPr lang="en-US"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E1E980C-2F79-46AC-A922-6068FAB0B14F}"/>
              </a:ext>
            </a:extLst>
          </p:cNvPr>
          <p:cNvPicPr>
            <a:picLocks noChangeAspect="1"/>
          </p:cNvPicPr>
          <p:nvPr/>
        </p:nvPicPr>
        <p:blipFill>
          <a:blip r:embed="rId2"/>
          <a:stretch>
            <a:fillRect/>
          </a:stretch>
        </p:blipFill>
        <p:spPr>
          <a:xfrm>
            <a:off x="463639" y="1141379"/>
            <a:ext cx="7046294" cy="5487311"/>
          </a:xfrm>
          <a:prstGeom prst="rect">
            <a:avLst/>
          </a:prstGeom>
        </p:spPr>
      </p:pic>
    </p:spTree>
    <p:extLst>
      <p:ext uri="{BB962C8B-B14F-4D97-AF65-F5344CB8AC3E}">
        <p14:creationId xmlns:p14="http://schemas.microsoft.com/office/powerpoint/2010/main" val="55640516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requests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Lawful Agency in case of REJECTED_BY_SYSTEM and in case of SUCCESS email is sent to both Lawful Agency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Stolen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2492990"/>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stolen request, then the IMEI is added in the grey list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recovery request, then the IMEI is removed from the grey/black list as applicable</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Stolen/ Recovery Request Withdrawn By Lawful Agency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027268" y="1308485"/>
            <a:ext cx="2896900" cy="1938992"/>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Lawful Agency can withdraw stolen and recovery request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6" name="Picture 5">
            <a:extLst>
              <a:ext uri="{FF2B5EF4-FFF2-40B4-BE49-F238E27FC236}">
                <a16:creationId xmlns:a16="http://schemas.microsoft.com/office/drawing/2014/main" id="{F5848EC3-6B3B-4596-9379-B6ED12E0CD77}"/>
              </a:ext>
            </a:extLst>
          </p:cNvPr>
          <p:cNvPicPr>
            <a:picLocks noChangeAspect="1"/>
          </p:cNvPicPr>
          <p:nvPr/>
        </p:nvPicPr>
        <p:blipFill>
          <a:blip r:embed="rId2"/>
          <a:stretch>
            <a:fillRect/>
          </a:stretch>
        </p:blipFill>
        <p:spPr>
          <a:xfrm>
            <a:off x="463639" y="1174750"/>
            <a:ext cx="8363737" cy="3270250"/>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63639" y="4735767"/>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request are sent back to the Lawful Agency queue.</a:t>
            </a:r>
          </a:p>
        </p:txBody>
      </p:sp>
      <p:pic>
        <p:nvPicPr>
          <p:cNvPr id="6" name="Picture 5">
            <a:extLst>
              <a:ext uri="{FF2B5EF4-FFF2-40B4-BE49-F238E27FC236}">
                <a16:creationId xmlns:a16="http://schemas.microsoft.com/office/drawing/2014/main" id="{92E3D4FD-10FE-4686-9F0F-A9C1EC199A2C}"/>
              </a:ext>
            </a:extLst>
          </p:cNvPr>
          <p:cNvPicPr>
            <a:picLocks noChangeAspect="1"/>
          </p:cNvPicPr>
          <p:nvPr/>
        </p:nvPicPr>
        <p:blipFill>
          <a:blip r:embed="rId2"/>
          <a:stretch>
            <a:fillRect/>
          </a:stretch>
        </p:blipFill>
        <p:spPr>
          <a:xfrm>
            <a:off x="463639" y="1106570"/>
            <a:ext cx="9594761" cy="3441598"/>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7" name="Picture 6">
            <a:extLst>
              <a:ext uri="{FF2B5EF4-FFF2-40B4-BE49-F238E27FC236}">
                <a16:creationId xmlns:a16="http://schemas.microsoft.com/office/drawing/2014/main" id="{14B99BE4-785C-4DBD-BF76-92A09F7E9EDC}"/>
              </a:ext>
            </a:extLst>
          </p:cNvPr>
          <p:cNvPicPr>
            <a:picLocks noChangeAspect="1"/>
          </p:cNvPicPr>
          <p:nvPr/>
        </p:nvPicPr>
        <p:blipFill>
          <a:blip r:embed="rId2"/>
          <a:stretch>
            <a:fillRect/>
          </a:stretch>
        </p:blipFill>
        <p:spPr>
          <a:xfrm>
            <a:off x="463639" y="1175093"/>
            <a:ext cx="10016067" cy="3688505"/>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pic>
        <p:nvPicPr>
          <p:cNvPr id="3" name="Picture 2">
            <a:extLst>
              <a:ext uri="{FF2B5EF4-FFF2-40B4-BE49-F238E27FC236}">
                <a16:creationId xmlns:a16="http://schemas.microsoft.com/office/drawing/2014/main" id="{8B693222-A681-4E9C-99B2-EF3A4DCDB15B}"/>
              </a:ext>
            </a:extLst>
          </p:cNvPr>
          <p:cNvPicPr>
            <a:picLocks noChangeAspect="1"/>
          </p:cNvPicPr>
          <p:nvPr/>
        </p:nvPicPr>
        <p:blipFill>
          <a:blip r:embed="rId2"/>
          <a:stretch>
            <a:fillRect/>
          </a:stretch>
        </p:blipFill>
        <p:spPr>
          <a:xfrm>
            <a:off x="463639" y="1188544"/>
            <a:ext cx="10958757" cy="3281855"/>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1013886"/>
            <a:ext cx="6565109" cy="5591701"/>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lgn="just">
              <a:buNone/>
            </a:pPr>
            <a:r>
              <a:rPr lang="en-US" sz="1800" dirty="0">
                <a:effectLst/>
              </a:rPr>
              <a:t>Stolen/Recovery Feature allows Lawful agency to mark SIM based devices as stolen on CEIR system when reported stolen by end user/stakeholders.</a:t>
            </a:r>
          </a:p>
          <a:p>
            <a:pPr marL="0" indent="0" algn="just">
              <a:buNone/>
            </a:pPr>
            <a:r>
              <a:rPr lang="en-US" sz="1800" dirty="0">
                <a:effectLst/>
              </a:rPr>
              <a:t>Once the devices are recovered, the same is marked as recovered on CEIR system</a:t>
            </a:r>
          </a:p>
          <a:p>
            <a:pPr marL="0" indent="0">
              <a:buNone/>
            </a:pPr>
            <a:r>
              <a:rPr lang="en-US" sz="1800" dirty="0">
                <a:effectLst/>
              </a:rPr>
              <a:t>Typical flow is as follows:</a:t>
            </a:r>
          </a:p>
          <a:p>
            <a:pPr marL="0" indent="0" algn="just">
              <a:buNone/>
            </a:pPr>
            <a:r>
              <a:rPr lang="en-US" sz="1800" b="1" dirty="0">
                <a:effectLst/>
              </a:rPr>
              <a:t>Stolen</a:t>
            </a:r>
          </a:p>
          <a:p>
            <a:pPr algn="just"/>
            <a:r>
              <a:rPr lang="en-US" sz="1800" dirty="0">
                <a:effectLst/>
              </a:rPr>
              <a:t>End user / Stakeholder report device as stolen to lawful agency</a:t>
            </a:r>
          </a:p>
          <a:p>
            <a:pPr algn="just"/>
            <a:r>
              <a:rPr lang="en-US" sz="1800" dirty="0">
                <a:effectLst/>
              </a:rPr>
              <a:t>Lawful agency check the authenticity of request (device ownership and user Identification)</a:t>
            </a:r>
          </a:p>
          <a:p>
            <a:pPr algn="just"/>
            <a:r>
              <a:rPr lang="en-US" sz="1800" dirty="0">
                <a:effectLst/>
              </a:rPr>
              <a:t>Lawful Agency mark device as stolen using CEIR portal</a:t>
            </a:r>
          </a:p>
          <a:p>
            <a:pPr marL="0" indent="0" algn="just">
              <a:buNone/>
            </a:pPr>
            <a:r>
              <a:rPr lang="en-US" sz="1800" b="1" dirty="0">
                <a:effectLst/>
              </a:rPr>
              <a:t>Recovery</a:t>
            </a:r>
          </a:p>
          <a:p>
            <a:pPr algn="just"/>
            <a:r>
              <a:rPr lang="en-US" sz="1800" dirty="0">
                <a:effectLst/>
              </a:rPr>
              <a:t>Lawful Agency recover the device </a:t>
            </a:r>
          </a:p>
          <a:p>
            <a:pPr algn="just"/>
            <a:r>
              <a:rPr lang="en-US" sz="1800" dirty="0">
                <a:effectLst/>
              </a:rPr>
              <a:t>Lawful Agency mark device as recovered on the CEIR portal</a:t>
            </a:r>
          </a:p>
          <a:p>
            <a:pPr algn="just"/>
            <a:r>
              <a:rPr lang="en-US" sz="1800" dirty="0">
                <a:effectLst/>
              </a:rPr>
              <a:t>Lawful agency handover the device to end user/company</a:t>
            </a:r>
            <a:endParaRPr lang="en-IN" sz="2400" dirty="0">
              <a:effectLst/>
            </a:endParaRPr>
          </a:p>
        </p:txBody>
      </p:sp>
      <p:pic>
        <p:nvPicPr>
          <p:cNvPr id="6" name="Picture 5"/>
          <p:cNvPicPr>
            <a:picLocks noChangeAspect="1"/>
          </p:cNvPicPr>
          <p:nvPr/>
        </p:nvPicPr>
        <p:blipFill>
          <a:blip r:embed="rId2"/>
          <a:stretch>
            <a:fillRect/>
          </a:stretch>
        </p:blipFill>
        <p:spPr>
          <a:xfrm>
            <a:off x="7516989" y="1531056"/>
            <a:ext cx="1302455" cy="1025827"/>
          </a:xfrm>
          <a:prstGeom prst="rect">
            <a:avLst/>
          </a:prstGeom>
        </p:spPr>
      </p:pic>
      <p:pic>
        <p:nvPicPr>
          <p:cNvPr id="10" name="Picture 9"/>
          <p:cNvPicPr>
            <a:picLocks noChangeAspect="1"/>
          </p:cNvPicPr>
          <p:nvPr/>
        </p:nvPicPr>
        <p:blipFill>
          <a:blip r:embed="rId2"/>
          <a:stretch>
            <a:fillRect/>
          </a:stretch>
        </p:blipFill>
        <p:spPr>
          <a:xfrm>
            <a:off x="10082389" y="1531056"/>
            <a:ext cx="1206500" cy="950252"/>
          </a:xfrm>
          <a:prstGeom prst="rect">
            <a:avLst/>
          </a:prstGeom>
        </p:spPr>
      </p:pic>
      <p:sp>
        <p:nvSpPr>
          <p:cNvPr id="11" name="TextBox 10"/>
          <p:cNvSpPr txBox="1"/>
          <p:nvPr/>
        </p:nvSpPr>
        <p:spPr>
          <a:xfrm>
            <a:off x="7591778" y="2850446"/>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Company User </a:t>
            </a:r>
          </a:p>
        </p:txBody>
      </p:sp>
      <p:sp>
        <p:nvSpPr>
          <p:cNvPr id="12" name="TextBox 11"/>
          <p:cNvSpPr txBox="1"/>
          <p:nvPr/>
        </p:nvSpPr>
        <p:spPr>
          <a:xfrm>
            <a:off x="10021709" y="2846403"/>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Individual</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User </a:t>
            </a:r>
          </a:p>
        </p:txBody>
      </p:sp>
      <p:sp>
        <p:nvSpPr>
          <p:cNvPr id="13" name="Down Arrow 12"/>
          <p:cNvSpPr/>
          <p:nvPr/>
        </p:nvSpPr>
        <p:spPr>
          <a:xfrm>
            <a:off x="9369778" y="2921001"/>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4" name="Picture 13"/>
          <p:cNvPicPr>
            <a:picLocks noChangeAspect="1"/>
          </p:cNvPicPr>
          <p:nvPr/>
        </p:nvPicPr>
        <p:blipFill>
          <a:blip r:embed="rId3"/>
          <a:stretch>
            <a:fillRect/>
          </a:stretch>
        </p:blipFill>
        <p:spPr>
          <a:xfrm>
            <a:off x="9067519" y="3852334"/>
            <a:ext cx="1102078" cy="1188816"/>
          </a:xfrm>
          <a:prstGeom prst="rect">
            <a:avLst/>
          </a:prstGeom>
        </p:spPr>
      </p:pic>
      <p:sp>
        <p:nvSpPr>
          <p:cNvPr id="16" name="Rectangle 15"/>
          <p:cNvSpPr/>
          <p:nvPr/>
        </p:nvSpPr>
        <p:spPr>
          <a:xfrm>
            <a:off x="8300155" y="6084994"/>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69778" y="5129256"/>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Stolen/Recovery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1"/>
            <a:ext cx="10683430" cy="4685081"/>
          </a:xfrm>
        </p:spPr>
        <p:txBody>
          <a:bodyPr/>
          <a:lstStyle/>
          <a:p>
            <a:r>
              <a:rPr lang="en-IN" dirty="0"/>
              <a:t>Request can be filtered on the basis of </a:t>
            </a:r>
          </a:p>
          <a:p>
            <a:pPr lvl="1"/>
            <a:r>
              <a:rPr lang="en-IN" dirty="0"/>
              <a:t>Date filters</a:t>
            </a:r>
          </a:p>
          <a:p>
            <a:pPr lvl="1"/>
            <a:r>
              <a:rPr lang="en-IN" dirty="0"/>
              <a:t>Transaction ID</a:t>
            </a:r>
          </a:p>
          <a:p>
            <a:pPr lvl="1"/>
            <a:r>
              <a:rPr lang="en-IN" dirty="0"/>
              <a:t>Request Status</a:t>
            </a:r>
          </a:p>
          <a:p>
            <a:pPr lvl="1"/>
            <a:r>
              <a:rPr lang="en-IN" dirty="0"/>
              <a:t>Request Type (Stolen/Recovery)</a:t>
            </a:r>
          </a:p>
          <a:p>
            <a:pPr lvl="1"/>
            <a:r>
              <a:rPr lang="en-IN" dirty="0"/>
              <a:t>Request Mode (Individual/Company)</a:t>
            </a:r>
          </a:p>
          <a:p>
            <a:pPr lvl="1"/>
            <a:r>
              <a:rPr lang="en-IN" dirty="0"/>
              <a:t>User ( Lawful Agency/ CEIR Admin) can also use a combination of more than one filters to filter the request.</a:t>
            </a:r>
          </a:p>
          <a:p>
            <a:r>
              <a:rPr lang="en-IN" dirty="0"/>
              <a:t>Users  can view old request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693E47A5-D1EB-4F26-A4E5-04EA67844E6A}"/>
              </a:ext>
            </a:extLst>
          </p:cNvPr>
          <p:cNvPicPr>
            <a:picLocks noChangeAspect="1"/>
          </p:cNvPicPr>
          <p:nvPr/>
        </p:nvPicPr>
        <p:blipFill>
          <a:blip r:embed="rId2"/>
          <a:stretch>
            <a:fillRect/>
          </a:stretch>
        </p:blipFill>
        <p:spPr>
          <a:xfrm>
            <a:off x="556145" y="4712999"/>
            <a:ext cx="10289655" cy="904317"/>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Stolen Recovery</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6538080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reporting stolen / recovery devices</a:t>
            </a:r>
          </a:p>
          <a:p>
            <a:endParaRPr lang="en-IN" dirty="0"/>
          </a:p>
          <a:p>
            <a:r>
              <a:rPr lang="en-IN" dirty="0"/>
              <a:t>Only device marked as stolen can be marked as recovered on the system</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Whats Next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Once the local stolen list is created in the system, the same is used to generate the grey list/file which is downloaded by operator</a:t>
            </a:r>
          </a:p>
          <a:p>
            <a:endParaRPr lang="en-IN" dirty="0"/>
          </a:p>
          <a:p>
            <a:r>
              <a:rPr lang="en-IN" dirty="0"/>
              <a:t>The grey list as per the monitoring period as mentioned by the lawful agency.</a:t>
            </a:r>
          </a:p>
          <a:p>
            <a:endParaRPr lang="en-IN" dirty="0"/>
          </a:p>
          <a:p>
            <a:r>
              <a:rPr lang="en-IN" dirty="0"/>
              <a:t>Post expiry of monitoring period, the number will be moved </a:t>
            </a:r>
            <a:r>
              <a:rPr lang="en-IN"/>
              <a:t>to black list</a:t>
            </a:r>
            <a:endParaRPr lang="en-IN" dirty="0"/>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9551793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Scenario</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36466986"/>
              </p:ext>
            </p:extLst>
          </p:nvPr>
        </p:nvGraphicFramePr>
        <p:xfrm>
          <a:off x="634997" y="1411956"/>
          <a:ext cx="9877780" cy="3939105"/>
        </p:xfrm>
        <a:graphic>
          <a:graphicData uri="http://schemas.openxmlformats.org/drawingml/2006/table">
            <a:tbl>
              <a:tblPr firstRow="1" bandRow="1">
                <a:tableStyleId>{C7B018BB-80A7-4F77-B60F-C8B233D01FF8}</a:tableStyleId>
              </a:tblPr>
              <a:tblGrid>
                <a:gridCol w="4938890">
                  <a:extLst>
                    <a:ext uri="{9D8B030D-6E8A-4147-A177-3AD203B41FA5}">
                      <a16:colId xmlns:a16="http://schemas.microsoft.com/office/drawing/2014/main" val="20000"/>
                    </a:ext>
                  </a:extLst>
                </a:gridCol>
                <a:gridCol w="4938890">
                  <a:extLst>
                    <a:ext uri="{9D8B030D-6E8A-4147-A177-3AD203B41FA5}">
                      <a16:colId xmlns:a16="http://schemas.microsoft.com/office/drawing/2014/main" val="20001"/>
                    </a:ext>
                  </a:extLst>
                </a:gridCol>
              </a:tblGrid>
              <a:tr h="555825">
                <a:tc>
                  <a:txBody>
                    <a:bodyPr/>
                    <a:lstStyle/>
                    <a:p>
                      <a:pPr algn="ctr"/>
                      <a:r>
                        <a:rPr lang="en-US" sz="3000" b="1" dirty="0"/>
                        <a:t>Scenario</a:t>
                      </a:r>
                    </a:p>
                  </a:txBody>
                  <a:tcPr/>
                </a:tc>
                <a:tc>
                  <a:txBody>
                    <a:bodyPr/>
                    <a:lstStyle/>
                    <a:p>
                      <a:pPr algn="ctr"/>
                      <a:r>
                        <a:rPr lang="en-US" sz="3000" b="1" dirty="0"/>
                        <a:t>Result</a:t>
                      </a:r>
                    </a:p>
                  </a:txBody>
                  <a:tcPr/>
                </a:tc>
                <a:extLst>
                  <a:ext uri="{0D108BD9-81ED-4DB2-BD59-A6C34878D82A}">
                    <a16:rowId xmlns:a16="http://schemas.microsoft.com/office/drawing/2014/main" val="10000"/>
                  </a:ext>
                </a:extLst>
              </a:tr>
              <a:tr h="586331">
                <a:tc>
                  <a:txBody>
                    <a:bodyPr/>
                    <a:lstStyle/>
                    <a:p>
                      <a:r>
                        <a:rPr lang="en-IN" sz="1800" dirty="0"/>
                        <a:t>Lawful agency mark device as recovered which is not marked as stolen </a:t>
                      </a:r>
                    </a:p>
                  </a:txBody>
                  <a:tcPr/>
                </a:tc>
                <a:tc>
                  <a:txBody>
                    <a:bodyPr/>
                    <a:lstStyle/>
                    <a:p>
                      <a:r>
                        <a:rPr lang="en-US" sz="1800" dirty="0"/>
                        <a:t>Reject the Request</a:t>
                      </a:r>
                    </a:p>
                  </a:txBody>
                  <a:tcPr/>
                </a:tc>
                <a:extLst>
                  <a:ext uri="{0D108BD9-81ED-4DB2-BD59-A6C34878D82A}">
                    <a16:rowId xmlns:a16="http://schemas.microsoft.com/office/drawing/2014/main" val="10001"/>
                  </a:ext>
                </a:extLst>
              </a:tr>
              <a:tr h="555825">
                <a:tc>
                  <a:txBody>
                    <a:bodyPr/>
                    <a:lstStyle/>
                    <a:p>
                      <a:r>
                        <a:rPr lang="en-IN" sz="1800" dirty="0"/>
                        <a:t>Lawful agency mark device as stolen but TAC check at GSMA has failed.</a:t>
                      </a:r>
                    </a:p>
                    <a:p>
                      <a:endParaRPr lang="en-US" sz="1800" dirty="0"/>
                    </a:p>
                  </a:txBody>
                  <a:tcPr/>
                </a:tc>
                <a:tc>
                  <a:txBody>
                    <a:bodyPr/>
                    <a:lstStyle/>
                    <a:p>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2"/>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Lawful agency mark device as stolen but already marked stolen before</a:t>
                      </a:r>
                      <a:endParaRPr lang="en-US" sz="1800" dirty="0"/>
                    </a:p>
                  </a:txBody>
                  <a:tcPr/>
                </a:tc>
                <a:tc>
                  <a:txBody>
                    <a:bodyPr/>
                    <a:lstStyle/>
                    <a:p>
                      <a:r>
                        <a:rPr lang="en-US" sz="1800" dirty="0"/>
                        <a:t>Reject the request</a:t>
                      </a:r>
                    </a:p>
                  </a:txBody>
                  <a:tcPr/>
                </a:tc>
                <a:extLst>
                  <a:ext uri="{0D108BD9-81ED-4DB2-BD59-A6C34878D82A}">
                    <a16:rowId xmlns:a16="http://schemas.microsoft.com/office/drawing/2014/main" val="10003"/>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Lawful agency mark device as stolen but </a:t>
                      </a:r>
                      <a:r>
                        <a:rPr lang="en-US" sz="1800" dirty="0"/>
                        <a:t>IME</a:t>
                      </a:r>
                      <a:r>
                        <a:rPr lang="en-US" sz="1800" baseline="0" dirty="0"/>
                        <a:t>I static validation fails (length, charset, </a:t>
                      </a:r>
                      <a:r>
                        <a:rPr lang="en-US" sz="1800" baseline="0" dirty="0" err="1"/>
                        <a:t>Luhn</a:t>
                      </a:r>
                      <a:r>
                        <a:rPr lang="en-US" sz="1800" baseline="0" dirty="0"/>
                        <a:t> Algorithm)</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389007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Customer would welcome this feedback, hence will bring goodwill to the whole CEIR program</a:t>
            </a:r>
          </a:p>
          <a:p>
            <a:pPr>
              <a:buFont typeface="Wingdings" panose="05000000000000000000" pitchFamily="2" charset="2"/>
              <a:buChar char="v"/>
            </a:pPr>
            <a:endParaRPr lang="en-IN" dirty="0"/>
          </a:p>
          <a:p>
            <a:pPr>
              <a:buFont typeface="Wingdings" panose="05000000000000000000" pitchFamily="2" charset="2"/>
              <a:buChar char="v"/>
            </a:pPr>
            <a:r>
              <a:rPr lang="en-IN" dirty="0"/>
              <a:t> Basis of this feature, local black list is created. Grey list would be created from this local black list</a:t>
            </a:r>
          </a:p>
          <a:p>
            <a:pPr>
              <a:buFont typeface="Wingdings" panose="05000000000000000000" pitchFamily="2" charset="2"/>
              <a:buChar char="v"/>
            </a:pPr>
            <a:endParaRPr lang="en-IN" dirty="0"/>
          </a:p>
          <a:p>
            <a:pPr>
              <a:buFont typeface="Wingdings" panose="05000000000000000000" pitchFamily="2" charset="2"/>
              <a:buChar char="v"/>
            </a:pPr>
            <a:r>
              <a:rPr lang="en-IN" dirty="0"/>
              <a:t> Stolen DB becomes one of the policy DB on which rule are applied. For ex, if the importer register a consignment, end user check IMEI, distributor upload stock, and the device is found in the stolen DB, then the request is rejected.</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p:cNvSpPr/>
          <p:nvPr/>
        </p:nvSpPr>
        <p:spPr>
          <a:xfrm>
            <a:off x="463639" y="2768195"/>
            <a:ext cx="10204361" cy="830997"/>
          </a:xfrm>
          <a:prstGeom prst="rect">
            <a:avLst/>
          </a:prstGeom>
        </p:spPr>
        <p:txBody>
          <a:bodyPr wrap="square">
            <a:spAutoFit/>
          </a:bodyPr>
          <a:lstStyle/>
          <a:p>
            <a:pPr marL="342900" lvl="1" indent="-342900">
              <a:buFont typeface="Arial"/>
              <a:buChar char="•"/>
            </a:pPr>
            <a:r>
              <a:rPr lang="en-US" sz="2400" dirty="0"/>
              <a:t>Both Cambodian and Foreigner can raise the request for stolen and recovered devices</a:t>
            </a:r>
          </a:p>
        </p:txBody>
      </p:sp>
      <p:graphicFrame>
        <p:nvGraphicFramePr>
          <p:cNvPr id="3" name="Table 2">
            <a:extLst>
              <a:ext uri="{FF2B5EF4-FFF2-40B4-BE49-F238E27FC236}">
                <a16:creationId xmlns:a16="http://schemas.microsoft.com/office/drawing/2014/main" id="{5C3D3CDD-BBB3-425F-A8D3-9158152E2704}"/>
              </a:ext>
            </a:extLst>
          </p:cNvPr>
          <p:cNvGraphicFramePr>
            <a:graphicFrameLocks noGrp="1"/>
          </p:cNvGraphicFramePr>
          <p:nvPr>
            <p:extLst>
              <p:ext uri="{D42A27DB-BD31-4B8C-83A1-F6EECF244321}">
                <p14:modId xmlns:p14="http://schemas.microsoft.com/office/powerpoint/2010/main" val="101851442"/>
              </p:ext>
            </p:extLst>
          </p:nvPr>
        </p:nvGraphicFramePr>
        <p:xfrm>
          <a:off x="523326" y="1210208"/>
          <a:ext cx="9986473" cy="1037781"/>
        </p:xfrm>
        <a:graphic>
          <a:graphicData uri="http://schemas.openxmlformats.org/drawingml/2006/table">
            <a:tbl>
              <a:tblPr firstRow="1" firstCol="1" bandRow="1">
                <a:tableStyleId>{5940675A-B579-460E-94D1-54222C63F5DA}</a:tableStyleId>
              </a:tblPr>
              <a:tblGrid>
                <a:gridCol w="1144450">
                  <a:extLst>
                    <a:ext uri="{9D8B030D-6E8A-4147-A177-3AD203B41FA5}">
                      <a16:colId xmlns:a16="http://schemas.microsoft.com/office/drawing/2014/main" val="3084930998"/>
                    </a:ext>
                  </a:extLst>
                </a:gridCol>
                <a:gridCol w="2620450">
                  <a:extLst>
                    <a:ext uri="{9D8B030D-6E8A-4147-A177-3AD203B41FA5}">
                      <a16:colId xmlns:a16="http://schemas.microsoft.com/office/drawing/2014/main" val="4011226235"/>
                    </a:ext>
                  </a:extLst>
                </a:gridCol>
                <a:gridCol w="6221573">
                  <a:extLst>
                    <a:ext uri="{9D8B030D-6E8A-4147-A177-3AD203B41FA5}">
                      <a16:colId xmlns:a16="http://schemas.microsoft.com/office/drawing/2014/main" val="3985299304"/>
                    </a:ext>
                  </a:extLst>
                </a:gridCol>
              </a:tblGrid>
              <a:tr h="193675">
                <a:tc>
                  <a:txBody>
                    <a:bodyPr/>
                    <a:lstStyle/>
                    <a:p>
                      <a:pPr algn="ctr">
                        <a:lnSpc>
                          <a:spcPct val="107000"/>
                        </a:lnSpc>
                        <a:spcAft>
                          <a:spcPts val="800"/>
                        </a:spcAft>
                      </a:pPr>
                      <a:r>
                        <a:rPr lang="en-IN" sz="2000" b="1" dirty="0" err="1">
                          <a:effectLst/>
                          <a:latin typeface="Arial" panose="020B0604020202020204" pitchFamily="34" charset="0"/>
                          <a:cs typeface="Arial" panose="020B0604020202020204" pitchFamily="34" charset="0"/>
                        </a:rPr>
                        <a:t>S.No</a:t>
                      </a:r>
                      <a:r>
                        <a:rPr lang="en-IN" sz="2000" b="1" dirty="0">
                          <a:effectLst/>
                          <a:latin typeface="Arial" panose="020B0604020202020204" pitchFamily="34" charset="0"/>
                          <a:cs typeface="Arial" panose="020B0604020202020204" pitchFamily="34" charset="0"/>
                        </a:rPr>
                        <a:t>.</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User </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Key Feature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10437279"/>
                  </a:ext>
                </a:extLst>
              </a:tr>
              <a:tr h="3676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Mark Device as stolen/Recovered</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7249565"/>
                  </a:ext>
                </a:extLst>
              </a:tr>
              <a:tr h="3676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Authority</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Approve/Reject stolen/recovery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47681912"/>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Stolen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06983"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Mark as </a:t>
            </a:r>
          </a:p>
          <a:p>
            <a:pPr marL="0" marR="0" indent="0" algn="l" defTabSz="914400" rtl="0" fontAlgn="auto" latinLnBrk="0" hangingPunct="0">
              <a:lnSpc>
                <a:spcPct val="100000"/>
              </a:lnSpc>
              <a:spcBef>
                <a:spcPts val="0"/>
              </a:spcBef>
              <a:spcAft>
                <a:spcPts val="0"/>
              </a:spcAft>
              <a:buClrTx/>
              <a:buSzTx/>
              <a:buFontTx/>
              <a:buNone/>
              <a:tabLst/>
            </a:pPr>
            <a:r>
              <a:rPr lang="en-US" sz="1000" dirty="0"/>
              <a:t>Stolen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123366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Lawful Agency</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err="1">
                <a:ln>
                  <a:noFill/>
                </a:ln>
                <a:solidFill>
                  <a:srgbClr val="000000"/>
                </a:solidFill>
                <a:effectLst/>
                <a:uFillTx/>
                <a:latin typeface="+mn-lt"/>
                <a:ea typeface="+mn-ea"/>
                <a:cs typeface="+mn-cs"/>
                <a:sym typeface="Calibri"/>
              </a:rPr>
              <a:t>LawFul</a:t>
            </a:r>
            <a:r>
              <a:rPr kumimoji="0" lang="en-US" sz="1000" b="0" i="0" u="none" strike="noStrike" cap="none" spc="0" normalizeH="0" baseline="0" dirty="0">
                <a:ln>
                  <a:noFill/>
                </a:ln>
                <a:solidFill>
                  <a:srgbClr val="000000"/>
                </a:solidFill>
                <a:effectLst/>
                <a:uFillTx/>
                <a:latin typeface="+mn-lt"/>
                <a:ea typeface="+mn-ea"/>
                <a:cs typeface="+mn-cs"/>
                <a:sym typeface="Calibri"/>
              </a:rPr>
              <a:t> Agency</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Stolen</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648200"/>
            <a:ext cx="1358236" cy="1191240"/>
          </a:xfrm>
          <a:prstGeom prst="borderCallout1">
            <a:avLst>
              <a:gd name="adj1" fmla="val 52866"/>
              <a:gd name="adj2" fmla="val -9580"/>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Recovery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645242"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Mark as </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Recovered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123366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Lawful Agency</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err="1">
                <a:ln>
                  <a:noFill/>
                </a:ln>
                <a:solidFill>
                  <a:srgbClr val="000000"/>
                </a:solidFill>
                <a:effectLst/>
                <a:uFillTx/>
                <a:latin typeface="+mn-lt"/>
                <a:ea typeface="+mn-ea"/>
                <a:cs typeface="+mn-cs"/>
                <a:sym typeface="Calibri"/>
              </a:rPr>
              <a:t>LawFul</a:t>
            </a:r>
            <a:r>
              <a:rPr kumimoji="0" lang="en-US" sz="1000" b="0" i="0" u="none" strike="noStrike" cap="none" spc="0" normalizeH="0" baseline="0" dirty="0">
                <a:ln>
                  <a:noFill/>
                </a:ln>
                <a:solidFill>
                  <a:srgbClr val="000000"/>
                </a:solidFill>
                <a:effectLst/>
                <a:uFillTx/>
                <a:latin typeface="+mn-lt"/>
                <a:ea typeface="+mn-ea"/>
                <a:cs typeface="+mn-cs"/>
                <a:sym typeface="Calibri"/>
              </a:rPr>
              <a:t> Agency</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STOLEN</a:t>
            </a: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Recovery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28032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139809907"/>
              </p:ext>
            </p:extLst>
          </p:nvPr>
        </p:nvGraphicFramePr>
        <p:xfrm>
          <a:off x="330200" y="1235605"/>
          <a:ext cx="10999788" cy="4398962"/>
        </p:xfrm>
        <a:graphic>
          <a:graphicData uri="http://schemas.openxmlformats.org/presentationml/2006/ole">
            <mc:AlternateContent xmlns:mc="http://schemas.openxmlformats.org/markup-compatibility/2006">
              <mc:Choice xmlns:v="urn:schemas-microsoft-com:vml" Requires="v">
                <p:oleObj spid="_x0000_s2229" name="Document" r:id="rId3" imgW="9046937" imgH="3621262" progId="Word.Document.12">
                  <p:embed/>
                </p:oleObj>
              </mc:Choice>
              <mc:Fallback>
                <p:oleObj name="Document" r:id="rId3" imgW="9046937" imgH="3621262" progId="Word.Document.12">
                  <p:embed/>
                  <p:pic>
                    <p:nvPicPr>
                      <p:cNvPr id="0" name=""/>
                      <p:cNvPicPr/>
                      <p:nvPr/>
                    </p:nvPicPr>
                    <p:blipFill>
                      <a:blip r:embed="rId4"/>
                      <a:stretch>
                        <a:fillRect/>
                      </a:stretch>
                    </p:blipFill>
                    <p:spPr>
                      <a:xfrm>
                        <a:off x="330200" y="1235605"/>
                        <a:ext cx="10999788" cy="4398962"/>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67E55EF8-D42B-47A3-A794-2808DF49CA5C}"/>
              </a:ext>
            </a:extLst>
          </p:cNvPr>
          <p:cNvGraphicFramePr>
            <a:graphicFrameLocks noGrp="1"/>
          </p:cNvGraphicFramePr>
          <p:nvPr>
            <p:extLst>
              <p:ext uri="{D42A27DB-BD31-4B8C-83A1-F6EECF244321}">
                <p14:modId xmlns:p14="http://schemas.microsoft.com/office/powerpoint/2010/main" val="644274678"/>
              </p:ext>
            </p:extLst>
          </p:nvPr>
        </p:nvGraphicFramePr>
        <p:xfrm>
          <a:off x="463640" y="1224587"/>
          <a:ext cx="10263627" cy="2419608"/>
        </p:xfrm>
        <a:graphic>
          <a:graphicData uri="http://schemas.openxmlformats.org/drawingml/2006/table">
            <a:tbl>
              <a:tblPr firstRow="1" firstCol="1" bandRow="1">
                <a:tableStyleId>{5940675A-B579-460E-94D1-54222C63F5DA}</a:tableStyleId>
              </a:tblPr>
              <a:tblGrid>
                <a:gridCol w="1050923">
                  <a:extLst>
                    <a:ext uri="{9D8B030D-6E8A-4147-A177-3AD203B41FA5}">
                      <a16:colId xmlns:a16="http://schemas.microsoft.com/office/drawing/2014/main" val="4004152654"/>
                    </a:ext>
                  </a:extLst>
                </a:gridCol>
                <a:gridCol w="5148704">
                  <a:extLst>
                    <a:ext uri="{9D8B030D-6E8A-4147-A177-3AD203B41FA5}">
                      <a16:colId xmlns:a16="http://schemas.microsoft.com/office/drawing/2014/main" val="2641761471"/>
                    </a:ext>
                  </a:extLst>
                </a:gridCol>
                <a:gridCol w="4064000">
                  <a:extLst>
                    <a:ext uri="{9D8B030D-6E8A-4147-A177-3AD203B41FA5}">
                      <a16:colId xmlns:a16="http://schemas.microsoft.com/office/drawing/2014/main" val="900979152"/>
                    </a:ext>
                  </a:extLst>
                </a:gridCol>
              </a:tblGrid>
              <a:tr h="201462">
                <a:tc>
                  <a:txBody>
                    <a:bodyPr/>
                    <a:lstStyle/>
                    <a:p>
                      <a:pPr algn="ctr">
                        <a:lnSpc>
                          <a:spcPct val="107000"/>
                        </a:lnSpc>
                        <a:spcAft>
                          <a:spcPts val="800"/>
                        </a:spcAft>
                      </a:pPr>
                      <a:r>
                        <a:rPr lang="en-IN" sz="2000" b="1">
                          <a:effectLst/>
                          <a:latin typeface="Arial" panose="020B0604020202020204" pitchFamily="34" charset="0"/>
                          <a:cs typeface="Arial" panose="020B0604020202020204" pitchFamily="34" charset="0"/>
                        </a:rPr>
                        <a:t>S.No.</a:t>
                      </a:r>
                      <a:endParaRPr lang="en-IN" sz="20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a:effectLst/>
                          <a:latin typeface="Arial" panose="020B0604020202020204" pitchFamily="34" charset="0"/>
                          <a:cs typeface="Arial" panose="020B0604020202020204" pitchFamily="34" charset="0"/>
                        </a:rPr>
                        <a:t>Feature</a:t>
                      </a:r>
                      <a:endParaRPr lang="en-IN" sz="20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Stakeholder</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2285310536"/>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 all stolen/recovered devices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9684314"/>
                  </a:ext>
                </a:extLst>
              </a:tr>
              <a:tr h="21797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 a stolen/recovery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4538468"/>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Approve Stolen/Recovery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463506"/>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Reject Stolen/Recovery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2070987"/>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5</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Edit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9829926"/>
                  </a:ext>
                </a:extLst>
              </a:tr>
              <a:tr h="197499">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2304435"/>
                  </a:ext>
                </a:extLst>
              </a:tr>
              <a:tr h="26751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Lawful Agency,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1022993"/>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20385</TotalTime>
  <Words>2103</Words>
  <Application>Microsoft Office PowerPoint</Application>
  <PresentationFormat>Widescreen</PresentationFormat>
  <Paragraphs>396</Paragraphs>
  <Slides>37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4" baseType="lpstr">
      <vt:lpstr>Arial</vt:lpstr>
      <vt:lpstr>Calibri</vt:lpstr>
      <vt:lpstr>Calibri Light</vt:lpstr>
      <vt:lpstr>Wingdings</vt:lpstr>
      <vt:lpstr>White Theme</vt:lpstr>
      <vt:lpstr>Document</vt:lpstr>
      <vt:lpstr>Microsoft Word Document</vt:lpstr>
      <vt:lpstr>CEIR   Stolen / Recovery Feature -Training Manual</vt:lpstr>
      <vt:lpstr>PowerPoint Presentation</vt:lpstr>
      <vt:lpstr>Feature Overview</vt:lpstr>
      <vt:lpstr>Feature Impact / Use Cases</vt:lpstr>
      <vt:lpstr>Stakeholder Overview</vt:lpstr>
      <vt:lpstr>State Transition – Overview - Stolen</vt:lpstr>
      <vt:lpstr>State Transition – Overview - Recovery</vt:lpstr>
      <vt:lpstr>State Transition - Overview</vt:lpstr>
      <vt:lpstr>UI – Overview - Feature</vt:lpstr>
      <vt:lpstr>View All Stolen/Recovery Request</vt:lpstr>
      <vt:lpstr>Action List</vt:lpstr>
      <vt:lpstr>Actions Enabled/ Disabled for Lawful Agency</vt:lpstr>
      <vt:lpstr>CEIR Admin Portal</vt:lpstr>
      <vt:lpstr>CEIR Admin Portal (contd.)</vt:lpstr>
      <vt:lpstr>Stolen/ Recovery Flow</vt:lpstr>
      <vt:lpstr>Stolen / Recovery Flow ( contd..)</vt:lpstr>
      <vt:lpstr>Email samples</vt:lpstr>
      <vt:lpstr>Mark Device as Stolen – Individual</vt:lpstr>
      <vt:lpstr>Mark Device as Stolen – Company</vt:lpstr>
      <vt:lpstr>Edit Stolen / Recovery Request</vt:lpstr>
      <vt:lpstr>Special Case – Stolen Device based on Mobile Number</vt:lpstr>
      <vt:lpstr>Special Case –  Priority Blocking</vt:lpstr>
      <vt:lpstr>View Stolen / Recovery Request</vt:lpstr>
      <vt:lpstr>System Processing</vt:lpstr>
      <vt:lpstr>System Processing – Stolen Case</vt:lpstr>
      <vt:lpstr>Stolen/ Recovery Request Withdrawn By Lawful Agency</vt:lpstr>
      <vt:lpstr>Request Approved by CEIR Admin</vt:lpstr>
      <vt:lpstr>Request Rejected by CEIR Admin</vt:lpstr>
      <vt:lpstr>Request Withdrawn By CEIR Admin</vt:lpstr>
      <vt:lpstr>Filter Stolen/Recovery Request</vt:lpstr>
      <vt:lpstr>Export Stolen Recovery</vt:lpstr>
      <vt:lpstr>Policy </vt:lpstr>
      <vt:lpstr>Whats Next </vt:lpstr>
      <vt:lpstr>Scenario</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526</cp:revision>
  <dcterms:created xsi:type="dcterms:W3CDTF">2019-04-20T15:44:52Z</dcterms:created>
  <dcterms:modified xsi:type="dcterms:W3CDTF">2020-04-12T16:49:51Z</dcterms:modified>
</cp:coreProperties>
</file>