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9" r:id="rId2"/>
    <p:sldId id="328" r:id="rId3"/>
    <p:sldId id="307" r:id="rId4"/>
    <p:sldId id="362" r:id="rId5"/>
    <p:sldId id="308" r:id="rId6"/>
    <p:sldId id="301" r:id="rId7"/>
    <p:sldId id="368" r:id="rId8"/>
    <p:sldId id="363" r:id="rId9"/>
    <p:sldId id="377" r:id="rId10"/>
    <p:sldId id="378" r:id="rId11"/>
    <p:sldId id="379" r:id="rId12"/>
    <p:sldId id="374" r:id="rId13"/>
    <p:sldId id="375" r:id="rId14"/>
    <p:sldId id="367" r:id="rId15"/>
    <p:sldId id="37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6" d="100"/>
          <a:sy n="116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11 March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11 March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TRC Overview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Approved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E8892-614D-4E35-91CC-52E6B2BEFF7D}"/>
              </a:ext>
            </a:extLst>
          </p:cNvPr>
          <p:cNvSpPr/>
          <p:nvPr/>
        </p:nvSpPr>
        <p:spPr>
          <a:xfrm>
            <a:off x="463639" y="1077088"/>
            <a:ext cx="10846912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has an option to upload TAC approved by them in the CEIR portal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approve the TAC as uploaded by TRC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Type approved TAC become one of the database on which policy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1063491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0D7C6B8-2F80-44A4-8BD7-A56C7EFC76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639" y="1858308"/>
            <a:ext cx="10163172" cy="3286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Approval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D8870CE6-B2A6-4014-88FF-523085D41081}"/>
              </a:ext>
            </a:extLst>
          </p:cNvPr>
          <p:cNvSpPr/>
          <p:nvPr/>
        </p:nvSpPr>
        <p:spPr>
          <a:xfrm>
            <a:off x="4834892" y="1295092"/>
            <a:ext cx="1261108" cy="519348"/>
          </a:xfrm>
          <a:prstGeom prst="wedgeEllipseCallout">
            <a:avLst>
              <a:gd name="adj1" fmla="val -108950"/>
              <a:gd name="adj2" fmla="val 12852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7">
            <a:extLst>
              <a:ext uri="{FF2B5EF4-FFF2-40B4-BE49-F238E27FC236}">
                <a16:creationId xmlns:a16="http://schemas.microsoft.com/office/drawing/2014/main" id="{86820BFD-2B61-45E3-8C44-14BE311987AA}"/>
              </a:ext>
            </a:extLst>
          </p:cNvPr>
          <p:cNvSpPr/>
          <p:nvPr/>
        </p:nvSpPr>
        <p:spPr>
          <a:xfrm>
            <a:off x="7003738" y="1289636"/>
            <a:ext cx="1261108" cy="519348"/>
          </a:xfrm>
          <a:prstGeom prst="wedgeEllipseCallout">
            <a:avLst>
              <a:gd name="adj1" fmla="val 162515"/>
              <a:gd name="adj2" fmla="val 15261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7">
            <a:extLst>
              <a:ext uri="{FF2B5EF4-FFF2-40B4-BE49-F238E27FC236}">
                <a16:creationId xmlns:a16="http://schemas.microsoft.com/office/drawing/2014/main" id="{D402C79E-6D19-4A6E-8F69-6F3822AD4B3A}"/>
              </a:ext>
            </a:extLst>
          </p:cNvPr>
          <p:cNvSpPr/>
          <p:nvPr/>
        </p:nvSpPr>
        <p:spPr>
          <a:xfrm>
            <a:off x="10266367" y="991853"/>
            <a:ext cx="1780676" cy="908861"/>
          </a:xfrm>
          <a:prstGeom prst="wedgeEllipseCallout">
            <a:avLst>
              <a:gd name="adj1" fmla="val -59480"/>
              <a:gd name="adj2" fmla="val 6217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 Type Approval</a:t>
            </a:r>
          </a:p>
        </p:txBody>
      </p:sp>
      <p:sp>
        <p:nvSpPr>
          <p:cNvPr id="12" name="Oval Callout 7">
            <a:extLst>
              <a:ext uri="{FF2B5EF4-FFF2-40B4-BE49-F238E27FC236}">
                <a16:creationId xmlns:a16="http://schemas.microsoft.com/office/drawing/2014/main" id="{25E3AC19-6CF8-4F1D-AF2D-C0F1CBC6D344}"/>
              </a:ext>
            </a:extLst>
          </p:cNvPr>
          <p:cNvSpPr/>
          <p:nvPr/>
        </p:nvSpPr>
        <p:spPr>
          <a:xfrm>
            <a:off x="10623180" y="4987637"/>
            <a:ext cx="1568820" cy="1298374"/>
          </a:xfrm>
          <a:prstGeom prst="wedgeEllipseCallout">
            <a:avLst>
              <a:gd name="adj1" fmla="val -77846"/>
              <a:gd name="adj2" fmla="val -13272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 Edit &amp; Delete</a:t>
            </a:r>
          </a:p>
        </p:txBody>
      </p:sp>
      <p:sp>
        <p:nvSpPr>
          <p:cNvPr id="13" name="Oval Callout 7">
            <a:extLst>
              <a:ext uri="{FF2B5EF4-FFF2-40B4-BE49-F238E27FC236}">
                <a16:creationId xmlns:a16="http://schemas.microsoft.com/office/drawing/2014/main" id="{D79E7952-E80A-491D-98BB-4DD44AEA5FF8}"/>
              </a:ext>
            </a:extLst>
          </p:cNvPr>
          <p:cNvSpPr/>
          <p:nvPr/>
        </p:nvSpPr>
        <p:spPr>
          <a:xfrm>
            <a:off x="7438392" y="4895268"/>
            <a:ext cx="1771017" cy="908861"/>
          </a:xfrm>
          <a:prstGeom prst="wedgeEllipseCallout">
            <a:avLst>
              <a:gd name="adj1" fmla="val 51826"/>
              <a:gd name="adj2" fmla="val -14611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View All requests</a:t>
            </a:r>
          </a:p>
        </p:txBody>
      </p:sp>
    </p:spTree>
    <p:extLst>
      <p:ext uri="{BB962C8B-B14F-4D97-AF65-F5344CB8AC3E}">
        <p14:creationId xmlns:p14="http://schemas.microsoft.com/office/powerpoint/2010/main" val="18886576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9D5F8-5324-4374-BBD4-FC17D9954490}"/>
              </a:ext>
            </a:extLst>
          </p:cNvPr>
          <p:cNvSpPr/>
          <p:nvPr/>
        </p:nvSpPr>
        <p:spPr>
          <a:xfrm>
            <a:off x="463638" y="1245652"/>
            <a:ext cx="10393831" cy="115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TRC personnel, you can register grievances when there is a problem in the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some issues with the TAC upload. </a:t>
            </a: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0AA6F28-AE0D-4B16-9CE7-DE5666EA91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1770077"/>
            <a:ext cx="9973996" cy="3304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130812" y="1638916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873100" y="1048526"/>
            <a:ext cx="1261108" cy="519348"/>
          </a:xfrm>
          <a:prstGeom prst="wedgeEllipseCallout">
            <a:avLst>
              <a:gd name="adj1" fmla="val -9728"/>
              <a:gd name="adj2" fmla="val 10056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10215532" y="2469373"/>
            <a:ext cx="1348594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details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518533" y="4375140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552195"/>
              </p:ext>
            </p:extLst>
          </p:nvPr>
        </p:nvGraphicFramePr>
        <p:xfrm>
          <a:off x="627063" y="1211263"/>
          <a:ext cx="8177212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Document" r:id="rId3" imgW="4760798" imgH="1909933" progId="Word.Document.12">
                  <p:embed/>
                </p:oleObj>
              </mc:Choice>
              <mc:Fallback>
                <p:oleObj name="Document" r:id="rId3" imgW="4760798" imgH="1909933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63" y="1211263"/>
                        <a:ext cx="8177212" cy="32734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>
            <a:off x="3212757" y="2397211"/>
            <a:ext cx="5362832" cy="9885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3599935" y="2891483"/>
            <a:ext cx="4975654" cy="5171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4608672" y="3376410"/>
            <a:ext cx="4024582" cy="525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TRC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Type Approval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TRC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182231"/>
            <a:ext cx="101862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stands for Telecom Regulatory of Cambodia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has the responsibility of regulating the sale of SIM based devices in Cambodia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importers has to take permission from TRC before importing SIM based devices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issue a certificate to importers, once the permission is granted to import.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364785" y="1133527"/>
            <a:ext cx="10863388" cy="375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TRC personnel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TRC personnel can perform following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 Type Approval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9DD40-7B6C-4225-B132-3B3C71A699E3}"/>
              </a:ext>
            </a:extLst>
          </p:cNvPr>
          <p:cNvSpPr/>
          <p:nvPr/>
        </p:nvSpPr>
        <p:spPr>
          <a:xfrm>
            <a:off x="716690" y="1174498"/>
            <a:ext cx="10478531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will provide Type approved SIM based devices if possible. 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is already in place for importers to take permission from TRC to import SIM based devices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has to be in place for rejecting the device upload based on the Invalid TAC from the importer which are not approved by TRC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106097"/>
            <a:ext cx="934076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TRC personnel would register on the CEIR Portal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is a government body.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would provide information about his reporting manager as well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TRC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DC0D7-366D-49B7-8740-BECF4384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7" y="1017587"/>
            <a:ext cx="9070253" cy="56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092955"/>
            <a:ext cx="1111029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panel on the left displays all the operations that a 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perform.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work area on the right-hand side displays the status of all the features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lvl="1" indent="0">
              <a:buFontTx/>
              <a:buChar char="•"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Type Approval requested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TRC personnel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lvl="1" indent="0">
              <a:buFontTx/>
              <a:buChar char="•"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TRC personnel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work area also displays notifications on the 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raised feature requests.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right panel has download option where the 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download the User Manual for reference. 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also change their profile language to Khmer.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accessing DMC home page, use home button.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86922-B11C-4CDE-B241-68ECDC6C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48" y="1978774"/>
            <a:ext cx="10103515" cy="4567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327370" y="816730"/>
            <a:ext cx="1761851" cy="735744"/>
          </a:xfrm>
          <a:prstGeom prst="wedgeEllipseCallout">
            <a:avLst>
              <a:gd name="adj1" fmla="val 40921"/>
              <a:gd name="adj2" fmla="val 12474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B229E133-6134-404C-97C9-4A4EAE3E3532}"/>
              </a:ext>
            </a:extLst>
          </p:cNvPr>
          <p:cNvSpPr/>
          <p:nvPr/>
        </p:nvSpPr>
        <p:spPr>
          <a:xfrm>
            <a:off x="10519266" y="873883"/>
            <a:ext cx="941254" cy="1038698"/>
          </a:xfrm>
          <a:prstGeom prst="wedgeEllipseCallout">
            <a:avLst>
              <a:gd name="adj1" fmla="val -99092"/>
              <a:gd name="adj2" fmla="val 6654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DMC Home portal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8839272" y="2802067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861108" y="2466364"/>
            <a:ext cx="1063060" cy="908861"/>
          </a:xfrm>
          <a:prstGeom prst="wedgeEllipseCallout">
            <a:avLst>
              <a:gd name="adj1" fmla="val -76076"/>
              <a:gd name="adj2" fmla="val -7824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228788" y="1468317"/>
            <a:ext cx="2015737" cy="908861"/>
          </a:xfrm>
          <a:prstGeom prst="wedgeEllipseCallout">
            <a:avLst>
              <a:gd name="adj1" fmla="val -36511"/>
              <a:gd name="adj2" fmla="val 12665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22746" y="1140402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43125" y="1403399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16201</TotalTime>
  <Words>596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White Theme</vt:lpstr>
      <vt:lpstr>Document</vt:lpstr>
      <vt:lpstr>CEIR   TRC Overview -Training Manual</vt:lpstr>
      <vt:lpstr>PowerPoint Presentation</vt:lpstr>
      <vt:lpstr>TRC - Definition</vt:lpstr>
      <vt:lpstr>Overview</vt:lpstr>
      <vt:lpstr>Assumption</vt:lpstr>
      <vt:lpstr>Registration – TRC</vt:lpstr>
      <vt:lpstr>Registration – TRC (Form)</vt:lpstr>
      <vt:lpstr>Dashboard – TRC</vt:lpstr>
      <vt:lpstr>Dashboard – TRC</vt:lpstr>
      <vt:lpstr>Type Approved – TRC</vt:lpstr>
      <vt:lpstr>Type Approval – TRC</vt:lpstr>
      <vt:lpstr>Grievance – TRC</vt:lpstr>
      <vt:lpstr>Grievance – TRC</vt:lpstr>
      <vt:lpstr>Profile Management – TRC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427</cp:revision>
  <dcterms:created xsi:type="dcterms:W3CDTF">2019-04-20T15:44:52Z</dcterms:created>
  <dcterms:modified xsi:type="dcterms:W3CDTF">2020-03-11T15:17:19Z</dcterms:modified>
</cp:coreProperties>
</file>