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33"/>
  </p:notesMasterIdLst>
  <p:sldIdLst>
    <p:sldId id="329" r:id="rId2"/>
    <p:sldId id="286" r:id="rId3"/>
    <p:sldId id="290" r:id="rId4"/>
    <p:sldId id="386" r:id="rId5"/>
    <p:sldId id="285" r:id="rId6"/>
    <p:sldId id="303" r:id="rId7"/>
    <p:sldId id="288" r:id="rId8"/>
    <p:sldId id="292" r:id="rId9"/>
    <p:sldId id="293" r:id="rId10"/>
    <p:sldId id="294" r:id="rId11"/>
    <p:sldId id="373" r:id="rId12"/>
    <p:sldId id="384" r:id="rId13"/>
    <p:sldId id="389" r:id="rId14"/>
    <p:sldId id="374" r:id="rId15"/>
    <p:sldId id="380" r:id="rId16"/>
    <p:sldId id="375" r:id="rId17"/>
    <p:sldId id="295" r:id="rId18"/>
    <p:sldId id="296" r:id="rId19"/>
    <p:sldId id="297" r:id="rId20"/>
    <p:sldId id="314" r:id="rId21"/>
    <p:sldId id="298" r:id="rId22"/>
    <p:sldId id="330" r:id="rId23"/>
    <p:sldId id="299" r:id="rId24"/>
    <p:sldId id="331" r:id="rId25"/>
    <p:sldId id="377" r:id="rId26"/>
    <p:sldId id="378" r:id="rId27"/>
    <p:sldId id="381" r:id="rId28"/>
    <p:sldId id="388" r:id="rId29"/>
    <p:sldId id="372" r:id="rId30"/>
    <p:sldId id="371" r:id="rId31"/>
    <p:sldId id="281" r:id="rId3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7B6"/>
    <a:srgbClr val="4B1FBF"/>
    <a:srgbClr val="1A47C5"/>
    <a:srgbClr val="8606B6"/>
    <a:srgbClr val="6440C3"/>
    <a:srgbClr val="A98AFF"/>
    <a:srgbClr val="FFFFFF"/>
    <a:srgbClr val="C2B1EF"/>
    <a:srgbClr val="1B48B6"/>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78" autoAdjust="0"/>
    <p:restoredTop sz="86436"/>
  </p:normalViewPr>
  <p:slideViewPr>
    <p:cSldViewPr snapToGrid="0" snapToObjects="1">
      <p:cViewPr varScale="1">
        <p:scale>
          <a:sx n="113" d="100"/>
          <a:sy n="113" d="100"/>
        </p:scale>
        <p:origin x="708" y="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14 April 2020</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14 April 2020</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Word_Document2.docx"/><Relationship Id="rId7" Type="http://schemas.openxmlformats.org/officeDocument/2006/relationships/image" Target="../media/image17.png"/><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Type Approval Feature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a:xfrm>
            <a:off x="7321078" y="491792"/>
            <a:ext cx="4058445" cy="5848882"/>
          </a:xfrm>
        </p:spPr>
      </p:pic>
    </p:spTree>
    <p:extLst>
      <p:ext uri="{BB962C8B-B14F-4D97-AF65-F5344CB8AC3E}">
        <p14:creationId xmlns:p14="http://schemas.microsoft.com/office/powerpoint/2010/main" val="111892276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 List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2367529017"/>
              </p:ext>
            </p:extLst>
          </p:nvPr>
        </p:nvGraphicFramePr>
        <p:xfrm>
          <a:off x="463639" y="1213380"/>
          <a:ext cx="8785225" cy="4000500"/>
        </p:xfrm>
        <a:graphic>
          <a:graphicData uri="http://schemas.openxmlformats.org/presentationml/2006/ole">
            <mc:AlternateContent xmlns:mc="http://schemas.openxmlformats.org/markup-compatibility/2006">
              <mc:Choice xmlns:v="urn:schemas-microsoft-com:vml" Requires="v">
                <p:oleObj spid="_x0000_s8378" name="Document" r:id="rId3" imgW="6324600" imgH="2882900" progId="Word.Document.12">
                  <p:embed/>
                </p:oleObj>
              </mc:Choice>
              <mc:Fallback>
                <p:oleObj name="Document" r:id="rId3" imgW="6324600" imgH="2882900" progId="Word.Document.12">
                  <p:embed/>
                  <p:pic>
                    <p:nvPicPr>
                      <p:cNvPr id="0" name=""/>
                      <p:cNvPicPr/>
                      <p:nvPr/>
                    </p:nvPicPr>
                    <p:blipFill>
                      <a:blip r:embed="rId4"/>
                      <a:stretch>
                        <a:fillRect/>
                      </a:stretch>
                    </p:blipFill>
                    <p:spPr>
                      <a:xfrm>
                        <a:off x="463639" y="1213380"/>
                        <a:ext cx="8785225" cy="4000500"/>
                      </a:xfrm>
                      <a:prstGeom prst="rect">
                        <a:avLst/>
                      </a:prstGeom>
                    </p:spPr>
                  </p:pic>
                </p:oleObj>
              </mc:Fallback>
            </mc:AlternateContent>
          </a:graphicData>
        </a:graphic>
      </p:graphicFrame>
      <p:sp>
        <p:nvSpPr>
          <p:cNvPr id="7" name="Oval Callout 6"/>
          <p:cNvSpPr/>
          <p:nvPr/>
        </p:nvSpPr>
        <p:spPr>
          <a:xfrm>
            <a:off x="10058400" y="1764371"/>
            <a:ext cx="1971818" cy="2207237"/>
          </a:xfrm>
          <a:prstGeom prst="wedgeEllipseCallout">
            <a:avLst>
              <a:gd name="adj1" fmla="val -62899"/>
              <a:gd name="adj2" fmla="val 3795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Actio</a:t>
            </a:r>
            <a:r>
              <a:rPr lang="en-US" sz="1600" dirty="0">
                <a:latin typeface="Arial" panose="020B0604020202020204" pitchFamily="34" charset="0"/>
                <a:cs typeface="Arial" panose="020B0604020202020204" pitchFamily="34" charset="0"/>
              </a:rPr>
              <a:t>n are enabled / disabled based on the state of the request. </a:t>
            </a:r>
            <a:endParaRPr kumimoji="0" lang="en-US" sz="16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Tree>
    <p:extLst>
      <p:ext uri="{BB962C8B-B14F-4D97-AF65-F5344CB8AC3E}">
        <p14:creationId xmlns:p14="http://schemas.microsoft.com/office/powerpoint/2010/main" val="71440228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Actions Enabled/ Disabled for Importer / TRC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12" name="Object 11"/>
          <p:cNvGraphicFramePr>
            <a:graphicFrameLocks noChangeAspect="1"/>
          </p:cNvGraphicFramePr>
          <p:nvPr>
            <p:extLst>
              <p:ext uri="{D42A27DB-BD31-4B8C-83A1-F6EECF244321}">
                <p14:modId xmlns:p14="http://schemas.microsoft.com/office/powerpoint/2010/main" val="3949881855"/>
              </p:ext>
            </p:extLst>
          </p:nvPr>
        </p:nvGraphicFramePr>
        <p:xfrm>
          <a:off x="461963" y="1271588"/>
          <a:ext cx="10658475" cy="4476750"/>
        </p:xfrm>
        <a:graphic>
          <a:graphicData uri="http://schemas.openxmlformats.org/presentationml/2006/ole">
            <mc:AlternateContent xmlns:mc="http://schemas.openxmlformats.org/markup-compatibility/2006">
              <mc:Choice xmlns:v="urn:schemas-microsoft-com:vml" Requires="v">
                <p:oleObj spid="_x0000_s9345" name="Document" r:id="rId3" imgW="7024604" imgH="2951715" progId="Word.Document.12">
                  <p:embed/>
                </p:oleObj>
              </mc:Choice>
              <mc:Fallback>
                <p:oleObj name="Document" r:id="rId3" imgW="7024604" imgH="2951715" progId="Word.Document.12">
                  <p:embed/>
                  <p:pic>
                    <p:nvPicPr>
                      <p:cNvPr id="12" name="Object 11"/>
                      <p:cNvPicPr/>
                      <p:nvPr/>
                    </p:nvPicPr>
                    <p:blipFill>
                      <a:blip r:embed="rId4"/>
                      <a:stretch>
                        <a:fillRect/>
                      </a:stretch>
                    </p:blipFill>
                    <p:spPr>
                      <a:xfrm>
                        <a:off x="461963" y="1271588"/>
                        <a:ext cx="10658475" cy="4476750"/>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7C2F8712-5A86-4288-9C3D-D7712963352D}"/>
              </a:ext>
            </a:extLst>
          </p:cNvPr>
          <p:cNvPicPr>
            <a:picLocks noChangeAspect="1"/>
          </p:cNvPicPr>
          <p:nvPr/>
        </p:nvPicPr>
        <p:blipFill>
          <a:blip r:embed="rId5"/>
          <a:stretch>
            <a:fillRect/>
          </a:stretch>
        </p:blipFill>
        <p:spPr>
          <a:xfrm>
            <a:off x="8259234" y="1760642"/>
            <a:ext cx="1143000" cy="381000"/>
          </a:xfrm>
          <a:prstGeom prst="rect">
            <a:avLst/>
          </a:prstGeom>
        </p:spPr>
      </p:pic>
      <p:pic>
        <p:nvPicPr>
          <p:cNvPr id="6" name="Picture 5">
            <a:extLst>
              <a:ext uri="{FF2B5EF4-FFF2-40B4-BE49-F238E27FC236}">
                <a16:creationId xmlns:a16="http://schemas.microsoft.com/office/drawing/2014/main" id="{AC58FA09-DE7B-4DA4-8F1B-389435F8A45F}"/>
              </a:ext>
            </a:extLst>
          </p:cNvPr>
          <p:cNvPicPr>
            <a:picLocks noChangeAspect="1"/>
          </p:cNvPicPr>
          <p:nvPr/>
        </p:nvPicPr>
        <p:blipFill>
          <a:blip r:embed="rId5"/>
          <a:stretch>
            <a:fillRect/>
          </a:stretch>
        </p:blipFill>
        <p:spPr>
          <a:xfrm>
            <a:off x="8259234" y="3118784"/>
            <a:ext cx="1143000" cy="381000"/>
          </a:xfrm>
          <a:prstGeom prst="rect">
            <a:avLst/>
          </a:prstGeom>
        </p:spPr>
      </p:pic>
      <p:pic>
        <p:nvPicPr>
          <p:cNvPr id="7" name="Picture 6">
            <a:extLst>
              <a:ext uri="{FF2B5EF4-FFF2-40B4-BE49-F238E27FC236}">
                <a16:creationId xmlns:a16="http://schemas.microsoft.com/office/drawing/2014/main" id="{F7BD40C2-8FAC-4A24-8FE6-E11C28194026}"/>
              </a:ext>
            </a:extLst>
          </p:cNvPr>
          <p:cNvPicPr>
            <a:picLocks noChangeAspect="1"/>
          </p:cNvPicPr>
          <p:nvPr/>
        </p:nvPicPr>
        <p:blipFill>
          <a:blip r:embed="rId6"/>
          <a:stretch>
            <a:fillRect/>
          </a:stretch>
        </p:blipFill>
        <p:spPr>
          <a:xfrm>
            <a:off x="8202084" y="2187944"/>
            <a:ext cx="1257300" cy="390525"/>
          </a:xfrm>
          <a:prstGeom prst="rect">
            <a:avLst/>
          </a:prstGeom>
        </p:spPr>
      </p:pic>
      <p:pic>
        <p:nvPicPr>
          <p:cNvPr id="8" name="Picture 7">
            <a:extLst>
              <a:ext uri="{FF2B5EF4-FFF2-40B4-BE49-F238E27FC236}">
                <a16:creationId xmlns:a16="http://schemas.microsoft.com/office/drawing/2014/main" id="{B7ED7370-10D1-44DE-83B1-973F51362B18}"/>
              </a:ext>
            </a:extLst>
          </p:cNvPr>
          <p:cNvPicPr>
            <a:picLocks noChangeAspect="1"/>
          </p:cNvPicPr>
          <p:nvPr/>
        </p:nvPicPr>
        <p:blipFill>
          <a:blip r:embed="rId6"/>
          <a:stretch>
            <a:fillRect/>
          </a:stretch>
        </p:blipFill>
        <p:spPr>
          <a:xfrm>
            <a:off x="8202084" y="4420596"/>
            <a:ext cx="1257300" cy="390525"/>
          </a:xfrm>
          <a:prstGeom prst="rect">
            <a:avLst/>
          </a:prstGeom>
        </p:spPr>
      </p:pic>
      <p:pic>
        <p:nvPicPr>
          <p:cNvPr id="9" name="Picture 8">
            <a:extLst>
              <a:ext uri="{FF2B5EF4-FFF2-40B4-BE49-F238E27FC236}">
                <a16:creationId xmlns:a16="http://schemas.microsoft.com/office/drawing/2014/main" id="{3BECE260-88B8-4C19-A643-5AF241806917}"/>
              </a:ext>
            </a:extLst>
          </p:cNvPr>
          <p:cNvPicPr>
            <a:picLocks noChangeAspect="1"/>
          </p:cNvPicPr>
          <p:nvPr/>
        </p:nvPicPr>
        <p:blipFill>
          <a:blip r:embed="rId6"/>
          <a:stretch>
            <a:fillRect/>
          </a:stretch>
        </p:blipFill>
        <p:spPr>
          <a:xfrm>
            <a:off x="8202084" y="4881001"/>
            <a:ext cx="1257300" cy="390525"/>
          </a:xfrm>
          <a:prstGeom prst="rect">
            <a:avLst/>
          </a:prstGeom>
        </p:spPr>
      </p:pic>
      <p:pic>
        <p:nvPicPr>
          <p:cNvPr id="10" name="Picture 9">
            <a:extLst>
              <a:ext uri="{FF2B5EF4-FFF2-40B4-BE49-F238E27FC236}">
                <a16:creationId xmlns:a16="http://schemas.microsoft.com/office/drawing/2014/main" id="{97B84623-7707-48D7-B42B-55AD9BEF0F4F}"/>
              </a:ext>
            </a:extLst>
          </p:cNvPr>
          <p:cNvPicPr>
            <a:picLocks noChangeAspect="1"/>
          </p:cNvPicPr>
          <p:nvPr/>
        </p:nvPicPr>
        <p:blipFill>
          <a:blip r:embed="rId7"/>
          <a:stretch>
            <a:fillRect/>
          </a:stretch>
        </p:blipFill>
        <p:spPr>
          <a:xfrm>
            <a:off x="8221134" y="3983769"/>
            <a:ext cx="1181100" cy="381000"/>
          </a:xfrm>
          <a:prstGeom prst="rect">
            <a:avLst/>
          </a:prstGeom>
        </p:spPr>
      </p:pic>
      <p:pic>
        <p:nvPicPr>
          <p:cNvPr id="11" name="Picture 10">
            <a:extLst>
              <a:ext uri="{FF2B5EF4-FFF2-40B4-BE49-F238E27FC236}">
                <a16:creationId xmlns:a16="http://schemas.microsoft.com/office/drawing/2014/main" id="{555D76AC-9C05-4F47-B05F-2C327EF3E12E}"/>
              </a:ext>
            </a:extLst>
          </p:cNvPr>
          <p:cNvPicPr>
            <a:picLocks noChangeAspect="1"/>
          </p:cNvPicPr>
          <p:nvPr/>
        </p:nvPicPr>
        <p:blipFill>
          <a:blip r:embed="rId7"/>
          <a:stretch>
            <a:fillRect/>
          </a:stretch>
        </p:blipFill>
        <p:spPr>
          <a:xfrm>
            <a:off x="8221134" y="3536561"/>
            <a:ext cx="1181100" cy="381000"/>
          </a:xfrm>
          <a:prstGeom prst="rect">
            <a:avLst/>
          </a:prstGeom>
        </p:spPr>
      </p:pic>
      <p:pic>
        <p:nvPicPr>
          <p:cNvPr id="13" name="Picture 12">
            <a:extLst>
              <a:ext uri="{FF2B5EF4-FFF2-40B4-BE49-F238E27FC236}">
                <a16:creationId xmlns:a16="http://schemas.microsoft.com/office/drawing/2014/main" id="{1F891047-56A2-4411-BCE3-FDCF36F7F9F7}"/>
              </a:ext>
            </a:extLst>
          </p:cNvPr>
          <p:cNvPicPr>
            <a:picLocks noChangeAspect="1"/>
          </p:cNvPicPr>
          <p:nvPr/>
        </p:nvPicPr>
        <p:blipFill>
          <a:blip r:embed="rId6"/>
          <a:stretch>
            <a:fillRect/>
          </a:stretch>
        </p:blipFill>
        <p:spPr>
          <a:xfrm>
            <a:off x="8202084" y="2652274"/>
            <a:ext cx="1257300" cy="390525"/>
          </a:xfrm>
          <a:prstGeom prst="rect">
            <a:avLst/>
          </a:prstGeom>
        </p:spPr>
      </p:pic>
    </p:spTree>
    <p:extLst>
      <p:ext uri="{BB962C8B-B14F-4D97-AF65-F5344CB8AC3E}">
        <p14:creationId xmlns:p14="http://schemas.microsoft.com/office/powerpoint/2010/main" val="158653444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D519C-0C86-4955-9E3D-3571ED55D861}"/>
              </a:ext>
            </a:extLst>
          </p:cNvPr>
          <p:cNvSpPr>
            <a:spLocks noGrp="1"/>
          </p:cNvSpPr>
          <p:nvPr>
            <p:ph type="title"/>
          </p:nvPr>
        </p:nvSpPr>
        <p:spPr/>
        <p:txBody>
          <a:bodyPr/>
          <a:lstStyle/>
          <a:p>
            <a:r>
              <a:rPr lang="en-IN" dirty="0"/>
              <a:t>CEIR Admin Portal</a:t>
            </a:r>
          </a:p>
        </p:txBody>
      </p:sp>
      <p:sp>
        <p:nvSpPr>
          <p:cNvPr id="4" name="Slide Number Placeholder 3">
            <a:extLst>
              <a:ext uri="{FF2B5EF4-FFF2-40B4-BE49-F238E27FC236}">
                <a16:creationId xmlns:a16="http://schemas.microsoft.com/office/drawing/2014/main" id="{96641201-0BFE-4585-B140-35A5E5DDAF0E}"/>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9544FF05-E3E9-4715-84EE-342121DE9E05}"/>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2" name="Text Placeholder 2">
            <a:extLst>
              <a:ext uri="{FF2B5EF4-FFF2-40B4-BE49-F238E27FC236}">
                <a16:creationId xmlns:a16="http://schemas.microsoft.com/office/drawing/2014/main" id="{5AAB90B6-92C0-4B55-A89A-CAD7CD7922C3}"/>
              </a:ext>
            </a:extLst>
          </p:cNvPr>
          <p:cNvSpPr>
            <a:spLocks noGrp="1"/>
          </p:cNvSpPr>
          <p:nvPr>
            <p:ph type="body" sz="quarter" idx="10"/>
          </p:nvPr>
        </p:nvSpPr>
        <p:spPr>
          <a:xfrm>
            <a:off x="463639" y="1271561"/>
            <a:ext cx="9805776" cy="601201"/>
          </a:xfrm>
        </p:spPr>
        <p:txBody>
          <a:bodyPr>
            <a:normAutofit/>
          </a:bodyPr>
          <a:lstStyle/>
          <a:p>
            <a:pPr marL="342900" indent="-342900"/>
            <a:r>
              <a:rPr lang="en-IN" sz="1600" dirty="0"/>
              <a:t>By default, request with status “Approval pending from CEIR Admin” will be displayed in the CEIR Admin queue. </a:t>
            </a:r>
          </a:p>
        </p:txBody>
      </p:sp>
      <p:sp>
        <p:nvSpPr>
          <p:cNvPr id="16" name="Text Placeholder 2">
            <a:extLst>
              <a:ext uri="{FF2B5EF4-FFF2-40B4-BE49-F238E27FC236}">
                <a16:creationId xmlns:a16="http://schemas.microsoft.com/office/drawing/2014/main" id="{06BC3C92-959F-45B6-972E-E1FB00C8A1D4}"/>
              </a:ext>
            </a:extLst>
          </p:cNvPr>
          <p:cNvSpPr txBox="1">
            <a:spLocks/>
          </p:cNvSpPr>
          <p:nvPr/>
        </p:nvSpPr>
        <p:spPr>
          <a:xfrm>
            <a:off x="525072" y="5173215"/>
            <a:ext cx="9805776" cy="621519"/>
          </a:xfrm>
          <a:prstGeom prst="rect">
            <a:avLst/>
          </a:prstGeom>
          <a:effectLst/>
        </p:spPr>
        <p:txBody>
          <a:bodyPr vert="horz" lIns="91440" tIns="45720" rIns="91440" bIns="45720" rtlCol="0" anchor="t">
            <a:normAutofit/>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342900" indent="-342900"/>
            <a:r>
              <a:rPr lang="en-IN" sz="1600" dirty="0"/>
              <a:t>In case CEIR Admin wishes to view request in any other state, they can use the filter options to display the same.</a:t>
            </a:r>
          </a:p>
        </p:txBody>
      </p:sp>
      <p:pic>
        <p:nvPicPr>
          <p:cNvPr id="6" name="Picture 5">
            <a:extLst>
              <a:ext uri="{FF2B5EF4-FFF2-40B4-BE49-F238E27FC236}">
                <a16:creationId xmlns:a16="http://schemas.microsoft.com/office/drawing/2014/main" id="{297318D7-5A1C-48B4-98C8-A0B258C4AF54}"/>
              </a:ext>
            </a:extLst>
          </p:cNvPr>
          <p:cNvPicPr>
            <a:picLocks noChangeAspect="1"/>
          </p:cNvPicPr>
          <p:nvPr/>
        </p:nvPicPr>
        <p:blipFill>
          <a:blip r:embed="rId2"/>
          <a:stretch>
            <a:fillRect/>
          </a:stretch>
        </p:blipFill>
        <p:spPr>
          <a:xfrm>
            <a:off x="762000" y="1797873"/>
            <a:ext cx="9377082" cy="3309138"/>
          </a:xfrm>
          <a:prstGeom prst="rect">
            <a:avLst/>
          </a:prstGeom>
        </p:spPr>
      </p:pic>
      <p:pic>
        <p:nvPicPr>
          <p:cNvPr id="7" name="Picture 6">
            <a:extLst>
              <a:ext uri="{FF2B5EF4-FFF2-40B4-BE49-F238E27FC236}">
                <a16:creationId xmlns:a16="http://schemas.microsoft.com/office/drawing/2014/main" id="{476E0654-4FA0-454F-9BE9-0D0E66985EE9}"/>
              </a:ext>
            </a:extLst>
          </p:cNvPr>
          <p:cNvPicPr>
            <a:picLocks noChangeAspect="1"/>
          </p:cNvPicPr>
          <p:nvPr/>
        </p:nvPicPr>
        <p:blipFill>
          <a:blip r:embed="rId3"/>
          <a:stretch>
            <a:fillRect/>
          </a:stretch>
        </p:blipFill>
        <p:spPr>
          <a:xfrm>
            <a:off x="781799" y="5849994"/>
            <a:ext cx="9549049" cy="557791"/>
          </a:xfrm>
          <a:prstGeom prst="rect">
            <a:avLst/>
          </a:prstGeom>
        </p:spPr>
      </p:pic>
    </p:spTree>
    <p:extLst>
      <p:ext uri="{BB962C8B-B14F-4D97-AF65-F5344CB8AC3E}">
        <p14:creationId xmlns:p14="http://schemas.microsoft.com/office/powerpoint/2010/main" val="421128925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2749B-9143-4F2C-BD62-96544BB681D2}"/>
              </a:ext>
            </a:extLst>
          </p:cNvPr>
          <p:cNvSpPr>
            <a:spLocks noGrp="1"/>
          </p:cNvSpPr>
          <p:nvPr>
            <p:ph type="title"/>
          </p:nvPr>
        </p:nvSpPr>
        <p:spPr/>
        <p:txBody>
          <a:bodyPr/>
          <a:lstStyle/>
          <a:p>
            <a:r>
              <a:rPr lang="en-IN" dirty="0"/>
              <a:t>CEIR Admin Portal (contd.)</a:t>
            </a:r>
          </a:p>
        </p:txBody>
      </p:sp>
      <p:sp>
        <p:nvSpPr>
          <p:cNvPr id="4" name="Slide Number Placeholder 3">
            <a:extLst>
              <a:ext uri="{FF2B5EF4-FFF2-40B4-BE49-F238E27FC236}">
                <a16:creationId xmlns:a16="http://schemas.microsoft.com/office/drawing/2014/main" id="{39AE928F-B2E6-49EE-AC89-3C27118851FF}"/>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FAD1F517-776C-4A14-8812-A80C19F6872E}"/>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Text Placeholder 2">
            <a:extLst>
              <a:ext uri="{FF2B5EF4-FFF2-40B4-BE49-F238E27FC236}">
                <a16:creationId xmlns:a16="http://schemas.microsoft.com/office/drawing/2014/main" id="{A5815D55-7689-448F-B681-E000F2E23920}"/>
              </a:ext>
            </a:extLst>
          </p:cNvPr>
          <p:cNvSpPr>
            <a:spLocks noGrp="1"/>
          </p:cNvSpPr>
          <p:nvPr>
            <p:ph type="body" sz="quarter" idx="10"/>
          </p:nvPr>
        </p:nvSpPr>
        <p:spPr>
          <a:xfrm>
            <a:off x="404363" y="4884570"/>
            <a:ext cx="9928642" cy="1640055"/>
          </a:xfrm>
        </p:spPr>
        <p:txBody>
          <a:bodyPr>
            <a:normAutofit fontScale="92500" lnSpcReduction="10000"/>
          </a:bodyPr>
          <a:lstStyle/>
          <a:p>
            <a:pPr marL="342900" indent="-342900"/>
            <a:r>
              <a:rPr lang="en-IN" sz="1600" dirty="0"/>
              <a:t>For status </a:t>
            </a:r>
            <a:r>
              <a:rPr lang="en-IN" sz="1600" b="1" dirty="0"/>
              <a:t>APPROVAL PENDING FROM CEIR ADMIN</a:t>
            </a:r>
            <a:r>
              <a:rPr lang="en-IN" sz="1600" dirty="0"/>
              <a:t>, actions like View, Approve, Reject and Withdraw will be enabled for CEIR Admin.</a:t>
            </a:r>
          </a:p>
          <a:p>
            <a:pPr marL="342900" indent="-342900"/>
            <a:r>
              <a:rPr lang="en-IN" sz="1600" dirty="0"/>
              <a:t>For status as </a:t>
            </a:r>
            <a:r>
              <a:rPr lang="en-IN" sz="1600" b="1" dirty="0"/>
              <a:t>REJECTED BY CEIR ADMIN </a:t>
            </a:r>
            <a:r>
              <a:rPr lang="en-IN" sz="1600" dirty="0"/>
              <a:t>, actions like View, Approve and Withdraw will be enabled for CEIR Admin.</a:t>
            </a:r>
          </a:p>
          <a:p>
            <a:pPr marL="342900" indent="-342900"/>
            <a:r>
              <a:rPr lang="en-IN" sz="1600" dirty="0"/>
              <a:t>For status as </a:t>
            </a:r>
            <a:r>
              <a:rPr lang="en-IN" sz="1600" b="1" dirty="0"/>
              <a:t>WITHDRAWN BY CEIR</a:t>
            </a:r>
            <a:r>
              <a:rPr lang="en-IN" sz="1600" dirty="0"/>
              <a:t>, only View option will be enabled for CEIR Admin.</a:t>
            </a:r>
          </a:p>
          <a:p>
            <a:pPr marL="342900" indent="-342900"/>
            <a:r>
              <a:rPr lang="en-IN" sz="1600" dirty="0"/>
              <a:t>All other states will have only View option enabled for CEIR Admin.</a:t>
            </a:r>
          </a:p>
        </p:txBody>
      </p:sp>
      <p:pic>
        <p:nvPicPr>
          <p:cNvPr id="9" name="Picture 8">
            <a:extLst>
              <a:ext uri="{FF2B5EF4-FFF2-40B4-BE49-F238E27FC236}">
                <a16:creationId xmlns:a16="http://schemas.microsoft.com/office/drawing/2014/main" id="{DC700E3A-ECC2-4525-B1DE-629007F71C4D}"/>
              </a:ext>
            </a:extLst>
          </p:cNvPr>
          <p:cNvPicPr>
            <a:picLocks noChangeAspect="1"/>
          </p:cNvPicPr>
          <p:nvPr/>
        </p:nvPicPr>
        <p:blipFill>
          <a:blip r:embed="rId2"/>
          <a:stretch>
            <a:fillRect/>
          </a:stretch>
        </p:blipFill>
        <p:spPr>
          <a:xfrm>
            <a:off x="720484" y="1063318"/>
            <a:ext cx="9296400" cy="1811171"/>
          </a:xfrm>
          <a:prstGeom prst="rect">
            <a:avLst/>
          </a:prstGeom>
        </p:spPr>
      </p:pic>
      <p:pic>
        <p:nvPicPr>
          <p:cNvPr id="10" name="Picture 9">
            <a:extLst>
              <a:ext uri="{FF2B5EF4-FFF2-40B4-BE49-F238E27FC236}">
                <a16:creationId xmlns:a16="http://schemas.microsoft.com/office/drawing/2014/main" id="{4DA700E2-6379-4ABF-9918-944C327FAFC8}"/>
              </a:ext>
            </a:extLst>
          </p:cNvPr>
          <p:cNvPicPr>
            <a:picLocks noChangeAspect="1"/>
          </p:cNvPicPr>
          <p:nvPr/>
        </p:nvPicPr>
        <p:blipFill>
          <a:blip r:embed="rId3"/>
          <a:stretch>
            <a:fillRect/>
          </a:stretch>
        </p:blipFill>
        <p:spPr>
          <a:xfrm>
            <a:off x="764488" y="2955452"/>
            <a:ext cx="9252396" cy="1786913"/>
          </a:xfrm>
          <a:prstGeom prst="rect">
            <a:avLst/>
          </a:prstGeom>
        </p:spPr>
      </p:pic>
    </p:spTree>
    <p:extLst>
      <p:ext uri="{BB962C8B-B14F-4D97-AF65-F5344CB8AC3E}">
        <p14:creationId xmlns:p14="http://schemas.microsoft.com/office/powerpoint/2010/main" val="153794326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1934-E6ED-40E8-BD1F-B0516E5D8A99}"/>
              </a:ext>
            </a:extLst>
          </p:cNvPr>
          <p:cNvSpPr>
            <a:spLocks noGrp="1"/>
          </p:cNvSpPr>
          <p:nvPr>
            <p:ph type="title"/>
          </p:nvPr>
        </p:nvSpPr>
        <p:spPr/>
        <p:txBody>
          <a:bodyPr/>
          <a:lstStyle/>
          <a:p>
            <a:r>
              <a:rPr lang="en-IN" dirty="0"/>
              <a:t>Type Approval Flow</a:t>
            </a:r>
          </a:p>
        </p:txBody>
      </p:sp>
      <p:sp>
        <p:nvSpPr>
          <p:cNvPr id="3" name="Text Placeholder 2">
            <a:extLst>
              <a:ext uri="{FF2B5EF4-FFF2-40B4-BE49-F238E27FC236}">
                <a16:creationId xmlns:a16="http://schemas.microsoft.com/office/drawing/2014/main" id="{1BCD559A-EA60-42FF-8BB6-A53C57406774}"/>
              </a:ext>
            </a:extLst>
          </p:cNvPr>
          <p:cNvSpPr>
            <a:spLocks noGrp="1"/>
          </p:cNvSpPr>
          <p:nvPr>
            <p:ph type="body" sz="quarter" idx="10"/>
          </p:nvPr>
        </p:nvSpPr>
        <p:spPr>
          <a:xfrm>
            <a:off x="463638" y="1089462"/>
            <a:ext cx="11245141" cy="5440550"/>
          </a:xfrm>
        </p:spPr>
        <p:txBody>
          <a:bodyPr>
            <a:normAutofit fontScale="92500" lnSpcReduction="20000"/>
          </a:bodyPr>
          <a:lstStyle/>
          <a:p>
            <a:pPr>
              <a:lnSpc>
                <a:spcPct val="120000"/>
              </a:lnSpc>
              <a:spcBef>
                <a:spcPts val="0"/>
              </a:spcBef>
            </a:pPr>
            <a:r>
              <a:rPr lang="en-IN" sz="2200" dirty="0"/>
              <a:t>Importer report a type approved devices. </a:t>
            </a:r>
          </a:p>
          <a:p>
            <a:pPr marL="0" indent="0">
              <a:lnSpc>
                <a:spcPct val="120000"/>
              </a:lnSpc>
              <a:spcBef>
                <a:spcPts val="0"/>
              </a:spcBef>
              <a:buNone/>
            </a:pPr>
            <a:r>
              <a:rPr lang="en-IN" sz="2200" i="1" dirty="0"/>
              <a:t>      In order to report a type approved devics , an Importer needs to furnish the following details:</a:t>
            </a:r>
          </a:p>
          <a:p>
            <a:pPr marL="457200" lvl="1" indent="0">
              <a:lnSpc>
                <a:spcPct val="120000"/>
              </a:lnSpc>
              <a:spcBef>
                <a:spcPts val="0"/>
              </a:spcBef>
              <a:buNone/>
            </a:pPr>
            <a:r>
              <a:rPr lang="en-IN" sz="2200" i="1" dirty="0">
                <a:sym typeface="Wingdings" panose="05000000000000000000" pitchFamily="2" charset="2"/>
              </a:rPr>
              <a:t> </a:t>
            </a:r>
            <a:r>
              <a:rPr lang="en-IN" sz="2200" i="1" dirty="0"/>
              <a:t>Trademark, 				</a:t>
            </a:r>
            <a:r>
              <a:rPr lang="en-IN" sz="2200" i="1" dirty="0">
                <a:sym typeface="Wingdings" panose="05000000000000000000" pitchFamily="2" charset="2"/>
              </a:rPr>
              <a:t> </a:t>
            </a:r>
            <a:r>
              <a:rPr lang="en-IN" sz="2200" i="1" dirty="0"/>
              <a:t>Product Name</a:t>
            </a:r>
          </a:p>
          <a:p>
            <a:pPr marL="457200" lvl="1" indent="0">
              <a:lnSpc>
                <a:spcPct val="120000"/>
              </a:lnSpc>
              <a:spcBef>
                <a:spcPts val="0"/>
              </a:spcBef>
              <a:buNone/>
            </a:pPr>
            <a:r>
              <a:rPr lang="en-IN" sz="2200" i="1" dirty="0">
                <a:sym typeface="Wingdings" panose="05000000000000000000" pitchFamily="2" charset="2"/>
              </a:rPr>
              <a:t> </a:t>
            </a:r>
            <a:r>
              <a:rPr lang="en-IN" sz="2200" i="1" dirty="0"/>
              <a:t>Model Name				</a:t>
            </a:r>
            <a:r>
              <a:rPr lang="en-IN" sz="2200" i="1" dirty="0">
                <a:sym typeface="Wingdings" panose="05000000000000000000" pitchFamily="2" charset="2"/>
              </a:rPr>
              <a:t> </a:t>
            </a:r>
            <a:r>
              <a:rPr lang="en-IN" sz="2200" i="1" dirty="0"/>
              <a:t>Country, </a:t>
            </a:r>
          </a:p>
          <a:p>
            <a:pPr marL="457200" lvl="1" indent="0">
              <a:lnSpc>
                <a:spcPct val="120000"/>
              </a:lnSpc>
              <a:spcBef>
                <a:spcPts val="0"/>
              </a:spcBef>
              <a:buNone/>
            </a:pPr>
            <a:r>
              <a:rPr lang="en-IN" sz="2200" i="1" dirty="0">
                <a:sym typeface="Wingdings" panose="05000000000000000000" pitchFamily="2" charset="2"/>
              </a:rPr>
              <a:t> Frequency Range</a:t>
            </a:r>
            <a:r>
              <a:rPr lang="en-IN" sz="2200" i="1" dirty="0"/>
              <a:t>			</a:t>
            </a:r>
            <a:r>
              <a:rPr lang="en-IN" sz="2200" i="1" dirty="0">
                <a:sym typeface="Wingdings" panose="05000000000000000000" pitchFamily="2" charset="2"/>
              </a:rPr>
              <a:t>TAC</a:t>
            </a:r>
            <a:r>
              <a:rPr lang="en-IN" sz="2200" i="1" dirty="0"/>
              <a:t>, </a:t>
            </a:r>
          </a:p>
          <a:p>
            <a:pPr marL="457200" lvl="1" indent="0">
              <a:lnSpc>
                <a:spcPct val="120000"/>
              </a:lnSpc>
              <a:spcBef>
                <a:spcPts val="0"/>
              </a:spcBef>
              <a:buNone/>
            </a:pPr>
            <a:r>
              <a:rPr lang="en-IN" sz="2200" i="1" dirty="0">
                <a:sym typeface="Wingdings" panose="05000000000000000000" pitchFamily="2" charset="2"/>
              </a:rPr>
              <a:t> </a:t>
            </a:r>
            <a:r>
              <a:rPr lang="en-IN" sz="2200" i="1" dirty="0"/>
              <a:t>Document Type			  	</a:t>
            </a:r>
            <a:r>
              <a:rPr lang="en-IN" sz="2200" i="1" dirty="0">
                <a:sym typeface="Wingdings" panose="05000000000000000000" pitchFamily="2" charset="2"/>
              </a:rPr>
              <a:t> </a:t>
            </a:r>
            <a:r>
              <a:rPr lang="en-IN" sz="2200" i="1" dirty="0"/>
              <a:t>Upload Supporting Document</a:t>
            </a:r>
          </a:p>
          <a:p>
            <a:pPr marL="457200" lvl="1" indent="0">
              <a:lnSpc>
                <a:spcPct val="120000"/>
              </a:lnSpc>
              <a:spcBef>
                <a:spcPts val="0"/>
              </a:spcBef>
              <a:buNone/>
            </a:pPr>
            <a:endParaRPr lang="en-IN" sz="2200" dirty="0"/>
          </a:p>
          <a:p>
            <a:pPr marL="457200" lvl="1" indent="0">
              <a:lnSpc>
                <a:spcPct val="120000"/>
              </a:lnSpc>
              <a:spcBef>
                <a:spcPts val="0"/>
              </a:spcBef>
              <a:buNone/>
            </a:pPr>
            <a:r>
              <a:rPr lang="en-IN" sz="2200" dirty="0"/>
              <a:t>A unique Transaction ID is generated for each new request which is reported. This transaction id can be used in future for raising grievance (if any) regarding the request. The transaction ID will be used for tracking the request at any state. Status = </a:t>
            </a:r>
            <a:r>
              <a:rPr lang="en-IN" sz="2200" b="1" dirty="0"/>
              <a:t>NEW</a:t>
            </a:r>
          </a:p>
          <a:p>
            <a:pPr marL="0" indent="0">
              <a:lnSpc>
                <a:spcPct val="120000"/>
              </a:lnSpc>
              <a:spcBef>
                <a:spcPts val="0"/>
              </a:spcBef>
              <a:buNone/>
            </a:pPr>
            <a:endParaRPr lang="en-IN" sz="2200" b="1" dirty="0"/>
          </a:p>
          <a:p>
            <a:pPr>
              <a:lnSpc>
                <a:spcPct val="120000"/>
              </a:lnSpc>
              <a:spcBef>
                <a:spcPts val="0"/>
              </a:spcBef>
            </a:pPr>
            <a:r>
              <a:rPr lang="en-IN" sz="2200" dirty="0"/>
              <a:t>System processing is being done at the backend. Status = </a:t>
            </a:r>
            <a:r>
              <a:rPr lang="en-IN" sz="2200" b="1" dirty="0"/>
              <a:t>PROCESSING</a:t>
            </a:r>
          </a:p>
          <a:p>
            <a:pPr lvl="1">
              <a:lnSpc>
                <a:spcPct val="120000"/>
              </a:lnSpc>
              <a:spcBef>
                <a:spcPts val="0"/>
              </a:spcBef>
            </a:pPr>
            <a:r>
              <a:rPr lang="en-IN" sz="2200" dirty="0"/>
              <a:t>In case the requestis rejected by system. Status = </a:t>
            </a:r>
            <a:r>
              <a:rPr lang="en-IN" sz="2200" b="1" dirty="0"/>
              <a:t>REJECTED BY SYSTEM</a:t>
            </a:r>
          </a:p>
          <a:p>
            <a:pPr lvl="1">
              <a:lnSpc>
                <a:spcPct val="120000"/>
              </a:lnSpc>
              <a:spcBef>
                <a:spcPts val="0"/>
              </a:spcBef>
            </a:pPr>
            <a:r>
              <a:rPr lang="en-IN" sz="2200" dirty="0"/>
              <a:t>System rejects the request in case there is some issue with the any parameters or any policy violation is done. </a:t>
            </a:r>
            <a:endParaRPr lang="en-IN" dirty="0"/>
          </a:p>
          <a:p>
            <a:pPr lvl="1">
              <a:lnSpc>
                <a:spcPct val="120000"/>
              </a:lnSpc>
              <a:spcBef>
                <a:spcPts val="0"/>
              </a:spcBef>
            </a:pPr>
            <a:endParaRPr lang="en-IN" dirty="0"/>
          </a:p>
          <a:p>
            <a:pPr marL="457200" lvl="1" indent="0">
              <a:lnSpc>
                <a:spcPct val="120000"/>
              </a:lnSpc>
              <a:spcBef>
                <a:spcPts val="0"/>
              </a:spcBef>
              <a:buNone/>
            </a:pPr>
            <a:r>
              <a:rPr lang="en-IN" dirty="0"/>
              <a:t> </a:t>
            </a:r>
          </a:p>
          <a:p>
            <a:pPr lvl="1">
              <a:lnSpc>
                <a:spcPct val="120000"/>
              </a:lnSpc>
              <a:spcBef>
                <a:spcPts val="0"/>
              </a:spcBef>
            </a:pPr>
            <a:endParaRPr lang="en-IN" dirty="0"/>
          </a:p>
          <a:p>
            <a:pPr marL="457200" lvl="1" indent="0">
              <a:lnSpc>
                <a:spcPct val="120000"/>
              </a:lnSpc>
              <a:spcBef>
                <a:spcPts val="0"/>
              </a:spcBef>
              <a:buNone/>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lvl="1">
              <a:lnSpc>
                <a:spcPct val="120000"/>
              </a:lnSpc>
              <a:spcBef>
                <a:spcPts val="0"/>
              </a:spcBef>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marL="0" indent="0">
              <a:lnSpc>
                <a:spcPct val="120000"/>
              </a:lnSpc>
              <a:spcBef>
                <a:spcPts val="0"/>
              </a:spcBef>
              <a:buNone/>
            </a:pPr>
            <a:endParaRPr lang="en-IN" dirty="0"/>
          </a:p>
          <a:p>
            <a:pPr>
              <a:lnSpc>
                <a:spcPct val="120000"/>
              </a:lnSpc>
              <a:spcBef>
                <a:spcPts val="0"/>
              </a:spcBef>
            </a:pPr>
            <a:endParaRPr lang="en-IN" dirty="0"/>
          </a:p>
        </p:txBody>
      </p:sp>
      <p:sp>
        <p:nvSpPr>
          <p:cNvPr id="4" name="Slide Number Placeholder 3">
            <a:extLst>
              <a:ext uri="{FF2B5EF4-FFF2-40B4-BE49-F238E27FC236}">
                <a16:creationId xmlns:a16="http://schemas.microsoft.com/office/drawing/2014/main" id="{00EB7374-C9D4-413F-BC29-E8A8B9D9DAA6}"/>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06875C95-AC7B-41F0-B28B-1FE52F550C2E}"/>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834766233"/>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435B0-E014-4AB8-88DC-3E6330746C6D}"/>
              </a:ext>
            </a:extLst>
          </p:cNvPr>
          <p:cNvSpPr>
            <a:spLocks noGrp="1"/>
          </p:cNvSpPr>
          <p:nvPr>
            <p:ph type="title"/>
          </p:nvPr>
        </p:nvSpPr>
        <p:spPr/>
        <p:txBody>
          <a:bodyPr/>
          <a:lstStyle/>
          <a:p>
            <a:r>
              <a:rPr lang="en-IN" dirty="0"/>
              <a:t>Type Approval Request Flow ( contd..)</a:t>
            </a:r>
          </a:p>
        </p:txBody>
      </p:sp>
      <p:sp>
        <p:nvSpPr>
          <p:cNvPr id="4" name="Slide Number Placeholder 3">
            <a:extLst>
              <a:ext uri="{FF2B5EF4-FFF2-40B4-BE49-F238E27FC236}">
                <a16:creationId xmlns:a16="http://schemas.microsoft.com/office/drawing/2014/main" id="{040CDBD0-3064-460A-A681-A80145FFCDEF}"/>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2911119D-0EC3-400C-9F0D-BB1EDE5E511C}"/>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 Placeholder 2">
            <a:extLst>
              <a:ext uri="{FF2B5EF4-FFF2-40B4-BE49-F238E27FC236}">
                <a16:creationId xmlns:a16="http://schemas.microsoft.com/office/drawing/2014/main" id="{A569B4C5-1A7A-4CB0-9E4A-F12044213DE5}"/>
              </a:ext>
            </a:extLst>
          </p:cNvPr>
          <p:cNvSpPr>
            <a:spLocks noGrp="1"/>
          </p:cNvSpPr>
          <p:nvPr>
            <p:ph type="body" sz="quarter" idx="10"/>
          </p:nvPr>
        </p:nvSpPr>
        <p:spPr>
          <a:xfrm>
            <a:off x="463638" y="1317438"/>
            <a:ext cx="11245141" cy="4984595"/>
          </a:xfrm>
        </p:spPr>
        <p:txBody>
          <a:bodyPr>
            <a:normAutofit/>
          </a:bodyPr>
          <a:lstStyle/>
          <a:p>
            <a:pPr>
              <a:lnSpc>
                <a:spcPct val="120000"/>
              </a:lnSpc>
              <a:spcBef>
                <a:spcPts val="0"/>
              </a:spcBef>
            </a:pPr>
            <a:r>
              <a:rPr lang="en-IN" dirty="0"/>
              <a:t>After successful internal processing, the request is sent to the CEIR Admin queue for Approval/ Rejection. Status = </a:t>
            </a:r>
            <a:r>
              <a:rPr lang="en-IN" b="1" dirty="0"/>
              <a:t>PENDING APPROVAL FROM CEIR ADMIN</a:t>
            </a:r>
            <a:r>
              <a:rPr lang="en-IN" dirty="0"/>
              <a:t>.  </a:t>
            </a:r>
            <a:endParaRPr lang="en-IN" b="1" dirty="0"/>
          </a:p>
          <a:p>
            <a:pPr lvl="1">
              <a:lnSpc>
                <a:spcPct val="120000"/>
              </a:lnSpc>
              <a:spcBef>
                <a:spcPts val="0"/>
              </a:spcBef>
            </a:pPr>
            <a:r>
              <a:rPr lang="en-IN" dirty="0"/>
              <a:t>CEIR Admin rejects the request. Status = </a:t>
            </a:r>
            <a:r>
              <a:rPr lang="en-IN" b="1" dirty="0"/>
              <a:t>REJECTED BY CEIR</a:t>
            </a:r>
            <a:r>
              <a:rPr lang="en-IN" dirty="0"/>
              <a:t>.</a:t>
            </a:r>
            <a:r>
              <a:rPr lang="en-IN" b="1" dirty="0">
                <a:solidFill>
                  <a:srgbClr val="4B1FBF"/>
                </a:solidFill>
              </a:rPr>
              <a:t> Email</a:t>
            </a:r>
            <a:r>
              <a:rPr lang="en-IN" dirty="0"/>
              <a:t> is sent to Importer/TRC. </a:t>
            </a:r>
            <a:r>
              <a:rPr lang="en-IN" b="1" dirty="0">
                <a:solidFill>
                  <a:srgbClr val="4B1FBF"/>
                </a:solidFill>
              </a:rPr>
              <a:t>Notifications</a:t>
            </a:r>
            <a:r>
              <a:rPr lang="en-IN" dirty="0"/>
              <a:t> is also displayed on the Importer/TRC dashboard.</a:t>
            </a:r>
            <a:endParaRPr lang="en-IN" b="1" dirty="0"/>
          </a:p>
          <a:p>
            <a:pPr lvl="1">
              <a:lnSpc>
                <a:spcPct val="120000"/>
              </a:lnSpc>
              <a:spcBef>
                <a:spcPts val="0"/>
              </a:spcBef>
            </a:pPr>
            <a:r>
              <a:rPr lang="en-IN" dirty="0"/>
              <a:t>CEIR Admin can also withdraw request. Status = </a:t>
            </a:r>
            <a:r>
              <a:rPr lang="en-IN" b="1" dirty="0"/>
              <a:t>WITHDRAWN BY CEIR. </a:t>
            </a:r>
            <a:r>
              <a:rPr lang="en-IN" dirty="0"/>
              <a:t>This can be done in scenarios like request is rejected by CEIR admin and importer has not rectiified it.</a:t>
            </a:r>
          </a:p>
          <a:p>
            <a:pPr>
              <a:lnSpc>
                <a:spcPct val="120000"/>
              </a:lnSpc>
              <a:spcBef>
                <a:spcPts val="0"/>
              </a:spcBef>
            </a:pPr>
            <a:r>
              <a:rPr lang="en-IN" dirty="0"/>
              <a:t>CEIR Authority approves the request.. Status = </a:t>
            </a:r>
            <a:r>
              <a:rPr lang="en-IN" b="1" dirty="0"/>
              <a:t>APPROVED</a:t>
            </a:r>
            <a:r>
              <a:rPr lang="en-IN" dirty="0"/>
              <a:t>. </a:t>
            </a:r>
            <a:r>
              <a:rPr lang="en-IN" b="1" dirty="0">
                <a:solidFill>
                  <a:srgbClr val="4B1FBF"/>
                </a:solidFill>
              </a:rPr>
              <a:t>Email</a:t>
            </a:r>
            <a:r>
              <a:rPr lang="en-IN" dirty="0"/>
              <a:t> is sent to Importer/TRC. </a:t>
            </a:r>
            <a:r>
              <a:rPr lang="en-IN" b="1" dirty="0">
                <a:solidFill>
                  <a:srgbClr val="4B1FBF"/>
                </a:solidFill>
              </a:rPr>
              <a:t>Notifications</a:t>
            </a:r>
            <a:r>
              <a:rPr lang="en-IN" dirty="0"/>
              <a:t> are also displayed on the Importer / TRC dashboard.</a:t>
            </a:r>
            <a:endParaRPr lang="en-IN" b="1" dirty="0"/>
          </a:p>
          <a:p>
            <a:pPr marL="0" indent="0">
              <a:lnSpc>
                <a:spcPct val="120000"/>
              </a:lnSpc>
              <a:spcBef>
                <a:spcPts val="0"/>
              </a:spcBef>
              <a:buNone/>
            </a:pPr>
            <a:r>
              <a:rPr lang="en-IN" b="1" dirty="0"/>
              <a:t>      </a:t>
            </a:r>
          </a:p>
          <a:p>
            <a:pPr>
              <a:lnSpc>
                <a:spcPct val="120000"/>
              </a:lnSpc>
              <a:spcBef>
                <a:spcPts val="0"/>
              </a:spcBef>
            </a:pPr>
            <a:r>
              <a:rPr lang="en-IN" dirty="0"/>
              <a:t>Importer/TRC can also withdraw request when it is in either NEW/ REJECTED BY SYSTEM state. Status = </a:t>
            </a:r>
            <a:r>
              <a:rPr lang="en-IN" b="1" dirty="0"/>
              <a:t>WITHDRAWN BY USER</a:t>
            </a:r>
          </a:p>
          <a:p>
            <a:pPr marL="0" indent="0">
              <a:lnSpc>
                <a:spcPct val="120000"/>
              </a:lnSpc>
              <a:spcBef>
                <a:spcPts val="0"/>
              </a:spcBef>
              <a:buNone/>
            </a:pPr>
            <a:endParaRPr lang="en-IN" b="1" dirty="0"/>
          </a:p>
        </p:txBody>
      </p:sp>
    </p:spTree>
    <p:extLst>
      <p:ext uri="{BB962C8B-B14F-4D97-AF65-F5344CB8AC3E}">
        <p14:creationId xmlns:p14="http://schemas.microsoft.com/office/powerpoint/2010/main" val="19977829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45FC-BBA7-4CA0-9D74-07483CDDE299}"/>
              </a:ext>
            </a:extLst>
          </p:cNvPr>
          <p:cNvSpPr>
            <a:spLocks noGrp="1"/>
          </p:cNvSpPr>
          <p:nvPr>
            <p:ph type="title"/>
          </p:nvPr>
        </p:nvSpPr>
        <p:spPr/>
        <p:txBody>
          <a:bodyPr/>
          <a:lstStyle/>
          <a:p>
            <a:r>
              <a:rPr lang="en-IN" dirty="0"/>
              <a:t>Email samples</a:t>
            </a:r>
          </a:p>
        </p:txBody>
      </p:sp>
      <p:sp>
        <p:nvSpPr>
          <p:cNvPr id="4" name="Slide Number Placeholder 3">
            <a:extLst>
              <a:ext uri="{FF2B5EF4-FFF2-40B4-BE49-F238E27FC236}">
                <a16:creationId xmlns:a16="http://schemas.microsoft.com/office/drawing/2014/main" id="{5F1CF690-F825-4751-BDA4-6E57716E1890}"/>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11088C84-26BE-4358-8E94-CCCD5061A6F0}"/>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peech Bubble: Oval 9">
            <a:extLst>
              <a:ext uri="{FF2B5EF4-FFF2-40B4-BE49-F238E27FC236}">
                <a16:creationId xmlns:a16="http://schemas.microsoft.com/office/drawing/2014/main" id="{282A59AF-F4FB-4E69-8708-5FE87F9E6BEE}"/>
              </a:ext>
            </a:extLst>
          </p:cNvPr>
          <p:cNvSpPr/>
          <p:nvPr/>
        </p:nvSpPr>
        <p:spPr>
          <a:xfrm>
            <a:off x="2339788" y="1056758"/>
            <a:ext cx="2537012" cy="519348"/>
          </a:xfrm>
          <a:prstGeom prst="wedgeEllipseCallout">
            <a:avLst>
              <a:gd name="adj1" fmla="val -23837"/>
              <a:gd name="adj2" fmla="val 91845"/>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Approved by CEIR</a:t>
            </a:r>
          </a:p>
        </p:txBody>
      </p:sp>
      <p:sp>
        <p:nvSpPr>
          <p:cNvPr id="12" name="Speech Bubble: Oval 11">
            <a:extLst>
              <a:ext uri="{FF2B5EF4-FFF2-40B4-BE49-F238E27FC236}">
                <a16:creationId xmlns:a16="http://schemas.microsoft.com/office/drawing/2014/main" id="{5028F59A-D6B5-4E47-B3F8-3CB4B9B153D3}"/>
              </a:ext>
            </a:extLst>
          </p:cNvPr>
          <p:cNvSpPr/>
          <p:nvPr/>
        </p:nvSpPr>
        <p:spPr>
          <a:xfrm>
            <a:off x="7736541" y="1012872"/>
            <a:ext cx="2537012" cy="519348"/>
          </a:xfrm>
          <a:prstGeom prst="wedgeEllipseCallout">
            <a:avLst>
              <a:gd name="adj1" fmla="val -28509"/>
              <a:gd name="adj2" fmla="val 101626"/>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Rejected by CEIR</a:t>
            </a:r>
          </a:p>
        </p:txBody>
      </p:sp>
      <p:sp>
        <p:nvSpPr>
          <p:cNvPr id="3" name="Rectangle 2">
            <a:extLst>
              <a:ext uri="{FF2B5EF4-FFF2-40B4-BE49-F238E27FC236}">
                <a16:creationId xmlns:a16="http://schemas.microsoft.com/office/drawing/2014/main" id="{1B74C83D-7EFC-492D-AF18-4F2E28422D4E}"/>
              </a:ext>
            </a:extLst>
          </p:cNvPr>
          <p:cNvSpPr/>
          <p:nvPr/>
        </p:nvSpPr>
        <p:spPr>
          <a:xfrm>
            <a:off x="442644" y="4447094"/>
            <a:ext cx="11306711" cy="734945"/>
          </a:xfrm>
          <a:prstGeom prst="rect">
            <a:avLst/>
          </a:prstGeom>
        </p:spPr>
        <p:txBody>
          <a:bodyPr wrap="square">
            <a:spAutoFit/>
          </a:bodyPr>
          <a:lstStyle/>
          <a:p>
            <a:pPr>
              <a:lnSpc>
                <a:spcPct val="120000"/>
              </a:lnSpc>
            </a:pPr>
            <a:r>
              <a:rPr lang="en-IN" dirty="0"/>
              <a:t>Email contents can be configured from the System Admin portal. This will be explained in detail in the system configuration training. </a:t>
            </a:r>
            <a:endParaRPr lang="en-IN" b="1" dirty="0"/>
          </a:p>
        </p:txBody>
      </p:sp>
      <p:pic>
        <p:nvPicPr>
          <p:cNvPr id="9" name="Picture 8">
            <a:extLst>
              <a:ext uri="{FF2B5EF4-FFF2-40B4-BE49-F238E27FC236}">
                <a16:creationId xmlns:a16="http://schemas.microsoft.com/office/drawing/2014/main" id="{6580FA34-C258-4648-B48C-AD81BE681662}"/>
              </a:ext>
            </a:extLst>
          </p:cNvPr>
          <p:cNvPicPr>
            <a:picLocks noChangeAspect="1"/>
          </p:cNvPicPr>
          <p:nvPr/>
        </p:nvPicPr>
        <p:blipFill>
          <a:blip r:embed="rId2"/>
          <a:stretch>
            <a:fillRect/>
          </a:stretch>
        </p:blipFill>
        <p:spPr>
          <a:xfrm>
            <a:off x="463639" y="1878622"/>
            <a:ext cx="4178830" cy="1940821"/>
          </a:xfrm>
          <a:prstGeom prst="rect">
            <a:avLst/>
          </a:prstGeom>
        </p:spPr>
      </p:pic>
      <p:sp>
        <p:nvSpPr>
          <p:cNvPr id="11" name="Rectangle 10">
            <a:extLst>
              <a:ext uri="{FF2B5EF4-FFF2-40B4-BE49-F238E27FC236}">
                <a16:creationId xmlns:a16="http://schemas.microsoft.com/office/drawing/2014/main" id="{48744CF3-2AE7-439B-8446-727353D9AFAD}"/>
              </a:ext>
            </a:extLst>
          </p:cNvPr>
          <p:cNvSpPr/>
          <p:nvPr/>
        </p:nvSpPr>
        <p:spPr>
          <a:xfrm>
            <a:off x="463639" y="1878622"/>
            <a:ext cx="4178830" cy="1940821"/>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pic>
        <p:nvPicPr>
          <p:cNvPr id="14" name="Picture 13">
            <a:extLst>
              <a:ext uri="{FF2B5EF4-FFF2-40B4-BE49-F238E27FC236}">
                <a16:creationId xmlns:a16="http://schemas.microsoft.com/office/drawing/2014/main" id="{C5CD14C7-7BA7-4315-9F6C-E9345FFD6203}"/>
              </a:ext>
            </a:extLst>
          </p:cNvPr>
          <p:cNvPicPr>
            <a:picLocks noChangeAspect="1"/>
          </p:cNvPicPr>
          <p:nvPr/>
        </p:nvPicPr>
        <p:blipFill>
          <a:blip r:embed="rId3"/>
          <a:stretch>
            <a:fillRect/>
          </a:stretch>
        </p:blipFill>
        <p:spPr>
          <a:xfrm>
            <a:off x="6349470" y="1813426"/>
            <a:ext cx="4310063" cy="1970315"/>
          </a:xfrm>
          <a:prstGeom prst="rect">
            <a:avLst/>
          </a:prstGeom>
        </p:spPr>
      </p:pic>
      <p:sp>
        <p:nvSpPr>
          <p:cNvPr id="15" name="Rectangle 14">
            <a:extLst>
              <a:ext uri="{FF2B5EF4-FFF2-40B4-BE49-F238E27FC236}">
                <a16:creationId xmlns:a16="http://schemas.microsoft.com/office/drawing/2014/main" id="{5B2FC459-7611-43EB-A93A-1920ECAA04C4}"/>
              </a:ext>
            </a:extLst>
          </p:cNvPr>
          <p:cNvSpPr/>
          <p:nvPr/>
        </p:nvSpPr>
        <p:spPr>
          <a:xfrm>
            <a:off x="6349470" y="1813426"/>
            <a:ext cx="4310063" cy="1970315"/>
          </a:xfrm>
          <a:prstGeom prst="rect">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98906363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Register Type Approval Details</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TextBox 5"/>
          <p:cNvSpPr txBox="1"/>
          <p:nvPr/>
        </p:nvSpPr>
        <p:spPr>
          <a:xfrm>
            <a:off x="8822856" y="1270071"/>
            <a:ext cx="3101312"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sng"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Some Rules</a:t>
            </a:r>
            <a:r>
              <a:rPr kumimoji="0" lang="en-US" sz="1800" b="1" i="0" u="sng"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 to Follow</a:t>
            </a:r>
          </a:p>
          <a:p>
            <a:pPr marL="0" marR="0" indent="0" algn="l" defTabSz="914400" rtl="0" fontAlgn="auto" latinLnBrk="0" hangingPunct="0">
              <a:lnSpc>
                <a:spcPct val="100000"/>
              </a:lnSpc>
              <a:spcBef>
                <a:spcPts val="0"/>
              </a:spcBef>
              <a:spcAft>
                <a:spcPts val="0"/>
              </a:spcAft>
              <a:buClrTx/>
              <a:buSzTx/>
              <a:buFontTx/>
              <a:buNone/>
              <a:tabLst/>
            </a:pPr>
            <a:endParaRPr lang="en-US" baseline="0" dirty="0">
              <a:latin typeface="Arial" panose="020B0604020202020204" pitchFamily="34" charset="0"/>
              <a:cs typeface="Arial" panose="020B0604020202020204" pitchFamily="34" charset="0"/>
            </a:endParaRPr>
          </a:p>
          <a:p>
            <a:pPr marL="342900" marR="0" indent="-342900" algn="just" defTabSz="914400" rtl="0" fontAlgn="auto" latinLnBrk="0" hangingPunct="0">
              <a:lnSpc>
                <a:spcPct val="100000"/>
              </a:lnSpc>
              <a:spcBef>
                <a:spcPts val="0"/>
              </a:spcBef>
              <a:spcAft>
                <a:spcPts val="0"/>
              </a:spcAft>
              <a:buClrTx/>
              <a:buSzTx/>
              <a:buFont typeface="+mj-lt"/>
              <a:buAutoNum type="arabicPeriod"/>
              <a:tabLst/>
            </a:pPr>
            <a:r>
              <a:rPr kumimoji="0" lang="en-US" sz="1800" b="0"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Calibri"/>
              </a:rPr>
              <a:t>Expected Dispatch date should be less than Expected arrival date.</a:t>
            </a:r>
          </a:p>
        </p:txBody>
      </p:sp>
      <p:pic>
        <p:nvPicPr>
          <p:cNvPr id="7" name="Picture 6">
            <a:extLst>
              <a:ext uri="{FF2B5EF4-FFF2-40B4-BE49-F238E27FC236}">
                <a16:creationId xmlns:a16="http://schemas.microsoft.com/office/drawing/2014/main" id="{DCF8DD65-45A6-4A5F-8E24-A3BEED0B8676}"/>
              </a:ext>
            </a:extLst>
          </p:cNvPr>
          <p:cNvPicPr/>
          <p:nvPr/>
        </p:nvPicPr>
        <p:blipFill>
          <a:blip r:embed="rId2"/>
          <a:stretch>
            <a:fillRect/>
          </a:stretch>
        </p:blipFill>
        <p:spPr>
          <a:xfrm>
            <a:off x="503390" y="1178299"/>
            <a:ext cx="7959292" cy="5204572"/>
          </a:xfrm>
          <a:prstGeom prst="rect">
            <a:avLst/>
          </a:prstGeom>
        </p:spPr>
      </p:pic>
    </p:spTree>
    <p:extLst>
      <p:ext uri="{BB962C8B-B14F-4D97-AF65-F5344CB8AC3E}">
        <p14:creationId xmlns:p14="http://schemas.microsoft.com/office/powerpoint/2010/main" val="326849561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7694494" y="4481692"/>
            <a:ext cx="4006118" cy="115735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19" name="Rectangle 18"/>
          <p:cNvSpPr/>
          <p:nvPr/>
        </p:nvSpPr>
        <p:spPr>
          <a:xfrm>
            <a:off x="7607300" y="1447801"/>
            <a:ext cx="4006118" cy="1251516"/>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Edit Type Approval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6"/>
          <p:cNvSpPr/>
          <p:nvPr/>
        </p:nvSpPr>
        <p:spPr>
          <a:xfrm>
            <a:off x="8136892" y="1787511"/>
            <a:ext cx="965200" cy="562627"/>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System</a:t>
            </a:r>
          </a:p>
        </p:txBody>
      </p:sp>
      <p:sp>
        <p:nvSpPr>
          <p:cNvPr id="8" name="Oval 7"/>
          <p:cNvSpPr/>
          <p:nvPr/>
        </p:nvSpPr>
        <p:spPr>
          <a:xfrm>
            <a:off x="10051677" y="1637598"/>
            <a:ext cx="826503" cy="779023"/>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Rejected By CEIR Admin</a:t>
            </a:r>
          </a:p>
        </p:txBody>
      </p:sp>
      <p:cxnSp>
        <p:nvCxnSpPr>
          <p:cNvPr id="11" name="Straight Arrow Connector 10"/>
          <p:cNvCxnSpPr/>
          <p:nvPr/>
        </p:nvCxnSpPr>
        <p:spPr>
          <a:xfrm>
            <a:off x="9330692" y="2806185"/>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 name="Rectangle 11"/>
          <p:cNvSpPr/>
          <p:nvPr/>
        </p:nvSpPr>
        <p:spPr>
          <a:xfrm>
            <a:off x="8308342" y="3508888"/>
            <a:ext cx="2044700"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Edit By Importer / TRC</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4" name="Oval 13"/>
          <p:cNvSpPr/>
          <p:nvPr/>
        </p:nvSpPr>
        <p:spPr>
          <a:xfrm>
            <a:off x="8877300" y="5160884"/>
            <a:ext cx="965200" cy="346231"/>
          </a:xfrm>
          <a:prstGeom prst="ellipse">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NEW</a:t>
            </a:r>
          </a:p>
        </p:txBody>
      </p:sp>
      <p:cxnSp>
        <p:nvCxnSpPr>
          <p:cNvPr id="15" name="Straight Arrow Connector 14"/>
          <p:cNvCxnSpPr/>
          <p:nvPr/>
        </p:nvCxnSpPr>
        <p:spPr>
          <a:xfrm>
            <a:off x="9330692" y="4356100"/>
            <a:ext cx="0" cy="69850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6" name="Rounded Rectangular Callout 5"/>
          <p:cNvSpPr/>
          <p:nvPr/>
        </p:nvSpPr>
        <p:spPr>
          <a:xfrm>
            <a:off x="8619492" y="405668"/>
            <a:ext cx="2258688" cy="715087"/>
          </a:xfrm>
          <a:prstGeom prst="wedgeRoundRectCallout">
            <a:avLst>
              <a:gd name="adj1" fmla="val -10470"/>
              <a:gd name="adj2" fmla="val 86291"/>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a:t>
            </a:r>
            <a:r>
              <a:rPr kumimoji="0" lang="en-US" sz="1800" b="0" i="0" u="none" strike="noStrike" cap="none" spc="0" normalizeH="0" baseline="0" dirty="0">
                <a:ln>
                  <a:noFill/>
                </a:ln>
                <a:solidFill>
                  <a:srgbClr val="000000"/>
                </a:solidFill>
                <a:effectLst/>
                <a:uFillTx/>
                <a:latin typeface="+mn-lt"/>
                <a:ea typeface="+mn-ea"/>
                <a:cs typeface="+mn-cs"/>
                <a:sym typeface="Calibri"/>
              </a:rPr>
              <a:t>nly allowed</a:t>
            </a:r>
            <a:r>
              <a:rPr kumimoji="0" lang="en-US" sz="1800" b="0" i="0" u="none" strike="noStrike" cap="none" spc="0" normalizeH="0" dirty="0">
                <a:ln>
                  <a:noFill/>
                </a:ln>
                <a:solidFill>
                  <a:srgbClr val="000000"/>
                </a:solidFill>
                <a:effectLst/>
                <a:uFillTx/>
                <a:latin typeface="+mn-lt"/>
                <a:ea typeface="+mn-ea"/>
                <a:cs typeface="+mn-cs"/>
                <a:sym typeface="Calibri"/>
              </a:rPr>
              <a:t> in rejected states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8" name="Rounded Rectangular Callout 17"/>
          <p:cNvSpPr/>
          <p:nvPr/>
        </p:nvSpPr>
        <p:spPr>
          <a:xfrm>
            <a:off x="9223698" y="5988228"/>
            <a:ext cx="2258688" cy="715087"/>
          </a:xfrm>
          <a:prstGeom prst="wedgeRoundRectCallout">
            <a:avLst>
              <a:gd name="adj1" fmla="val -24527"/>
              <a:gd name="adj2" fmla="val -63277"/>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Request moved back to NEW state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3" name="Picture 2">
            <a:extLst>
              <a:ext uri="{FF2B5EF4-FFF2-40B4-BE49-F238E27FC236}">
                <a16:creationId xmlns:a16="http://schemas.microsoft.com/office/drawing/2014/main" id="{194B65D2-B7E8-4627-AE7E-74B1800E2250}"/>
              </a:ext>
            </a:extLst>
          </p:cNvPr>
          <p:cNvPicPr>
            <a:picLocks noChangeAspect="1"/>
          </p:cNvPicPr>
          <p:nvPr/>
        </p:nvPicPr>
        <p:blipFill>
          <a:blip r:embed="rId2"/>
          <a:stretch>
            <a:fillRect/>
          </a:stretch>
        </p:blipFill>
        <p:spPr>
          <a:xfrm>
            <a:off x="456649" y="1139477"/>
            <a:ext cx="6593766" cy="3531135"/>
          </a:xfrm>
          <a:prstGeom prst="rect">
            <a:avLst/>
          </a:prstGeom>
        </p:spPr>
      </p:pic>
    </p:spTree>
    <p:extLst>
      <p:ext uri="{BB962C8B-B14F-4D97-AF65-F5344CB8AC3E}">
        <p14:creationId xmlns:p14="http://schemas.microsoft.com/office/powerpoint/2010/main" val="2156139163"/>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Type Approval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Box 7">
            <a:extLst>
              <a:ext uri="{FF2B5EF4-FFF2-40B4-BE49-F238E27FC236}">
                <a16:creationId xmlns:a16="http://schemas.microsoft.com/office/drawing/2014/main" id="{93D0BE34-3D31-42E7-A360-0C4853D7AF30}"/>
              </a:ext>
            </a:extLst>
          </p:cNvPr>
          <p:cNvSpPr txBox="1"/>
          <p:nvPr/>
        </p:nvSpPr>
        <p:spPr>
          <a:xfrm>
            <a:off x="463639" y="4522936"/>
            <a:ext cx="620363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latin typeface="Arial" panose="020B0604020202020204" pitchFamily="34" charset="0"/>
                <a:cs typeface="Arial" panose="020B0604020202020204" pitchFamily="34" charset="0"/>
              </a:rPr>
              <a:t>This screen is not editable. This is just to view the details filled in by the Importer or TRC user.</a:t>
            </a:r>
            <a:endParaRPr kumimoji="0" lang="en-US" sz="18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endParaRPr>
          </a:p>
        </p:txBody>
      </p:sp>
      <p:sp>
        <p:nvSpPr>
          <p:cNvPr id="9" name="Rectangle 8">
            <a:extLst>
              <a:ext uri="{FF2B5EF4-FFF2-40B4-BE49-F238E27FC236}">
                <a16:creationId xmlns:a16="http://schemas.microsoft.com/office/drawing/2014/main" id="{4A2D937D-AA31-48DB-A7CD-145AD5EE856B}"/>
              </a:ext>
            </a:extLst>
          </p:cNvPr>
          <p:cNvSpPr/>
          <p:nvPr/>
        </p:nvSpPr>
        <p:spPr>
          <a:xfrm>
            <a:off x="8220640" y="1308485"/>
            <a:ext cx="3703528" cy="3046988"/>
          </a:xfrm>
          <a:prstGeom prst="rect">
            <a:avLst/>
          </a:prstGeom>
        </p:spPr>
        <p:txBody>
          <a:bodyPr wrap="square">
            <a:spAutoFit/>
          </a:bodyPr>
          <a:lstStyle/>
          <a:p>
            <a:r>
              <a:rPr lang="en-US" sz="2400" dirty="0">
                <a:latin typeface="Arial" panose="020B0604020202020204" pitchFamily="34" charset="0"/>
                <a:cs typeface="Arial" panose="020B0604020202020204" pitchFamily="34" charset="0"/>
              </a:rPr>
              <a:t>Who all can view the Type approved TAC?</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Importer </a:t>
            </a:r>
          </a:p>
          <a:p>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CEIR Admin </a:t>
            </a:r>
          </a:p>
          <a:p>
            <a:pPr marL="342900" indent="-342900">
              <a:buFont typeface="Wingdings" panose="05000000000000000000" pitchFamily="2" charset="2"/>
              <a:buChar char="v"/>
            </a:pPr>
            <a:endParaRPr lang="en-US" sz="24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v"/>
            </a:pPr>
            <a:r>
              <a:rPr lang="en-US" sz="2400" dirty="0">
                <a:latin typeface="Arial" panose="020B0604020202020204" pitchFamily="34" charset="0"/>
                <a:cs typeface="Arial" panose="020B0604020202020204" pitchFamily="34" charset="0"/>
              </a:rPr>
              <a:t>TRC</a:t>
            </a:r>
          </a:p>
        </p:txBody>
      </p:sp>
      <p:pic>
        <p:nvPicPr>
          <p:cNvPr id="3" name="Picture 2">
            <a:extLst>
              <a:ext uri="{FF2B5EF4-FFF2-40B4-BE49-F238E27FC236}">
                <a16:creationId xmlns:a16="http://schemas.microsoft.com/office/drawing/2014/main" id="{7241A8A9-466D-4FB4-BF2F-4513A8014F17}"/>
              </a:ext>
            </a:extLst>
          </p:cNvPr>
          <p:cNvPicPr>
            <a:picLocks noChangeAspect="1"/>
          </p:cNvPicPr>
          <p:nvPr/>
        </p:nvPicPr>
        <p:blipFill>
          <a:blip r:embed="rId2"/>
          <a:stretch>
            <a:fillRect/>
          </a:stretch>
        </p:blipFill>
        <p:spPr>
          <a:xfrm>
            <a:off x="463639" y="1152525"/>
            <a:ext cx="7248525" cy="3028950"/>
          </a:xfrm>
          <a:prstGeom prst="rect">
            <a:avLst/>
          </a:prstGeom>
        </p:spPr>
      </p:pic>
    </p:spTree>
    <p:extLst>
      <p:ext uri="{BB962C8B-B14F-4D97-AF65-F5344CB8AC3E}">
        <p14:creationId xmlns:p14="http://schemas.microsoft.com/office/powerpoint/2010/main" val="83800944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a:xfrm>
            <a:off x="11924168" y="6605588"/>
            <a:ext cx="163827" cy="261610"/>
          </a:xfrm>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1053208"/>
            <a:ext cx="6929080" cy="4623692"/>
          </a:xfrm>
        </p:spPr>
        <p:txBody>
          <a:bodyPr>
            <a:normAutofit fontScale="85000" lnSpcReduction="20000"/>
          </a:bodyPr>
          <a:lstStyle/>
          <a:p>
            <a:pPr marL="0" indent="0">
              <a:buNone/>
            </a:pPr>
            <a:r>
              <a:rPr lang="en-US" sz="2900" b="1" dirty="0">
                <a:effectLst/>
              </a:rPr>
              <a:t>Agenda</a:t>
            </a:r>
          </a:p>
          <a:p>
            <a:pPr marL="0" indent="0">
              <a:buNone/>
            </a:pPr>
            <a:endParaRPr lang="en-US" sz="2400" b="1" dirty="0">
              <a:effectLst/>
            </a:endParaRPr>
          </a:p>
          <a:p>
            <a:r>
              <a:rPr lang="en-US" sz="2400" b="1" dirty="0">
                <a:effectLst/>
              </a:rPr>
              <a:t>Feature  Overview</a:t>
            </a:r>
          </a:p>
          <a:p>
            <a:r>
              <a:rPr lang="en-US" sz="2400" b="1" dirty="0">
                <a:effectLst/>
              </a:rPr>
              <a:t>Stakeholder Overview</a:t>
            </a:r>
          </a:p>
          <a:p>
            <a:r>
              <a:rPr lang="en-US" sz="2400" b="1" dirty="0">
                <a:effectLst/>
              </a:rPr>
              <a:t>State Diagram</a:t>
            </a:r>
          </a:p>
          <a:p>
            <a:r>
              <a:rPr lang="en-US" sz="2400" b="1" dirty="0">
                <a:effectLst/>
              </a:rPr>
              <a:t>UI Walk Thru</a:t>
            </a:r>
          </a:p>
          <a:p>
            <a:pPr lvl="1"/>
            <a:r>
              <a:rPr lang="en-US" sz="2400" b="1" dirty="0">
                <a:effectLst/>
              </a:rPr>
              <a:t>View All Type Approval Request</a:t>
            </a:r>
          </a:p>
          <a:p>
            <a:pPr lvl="1"/>
            <a:r>
              <a:rPr lang="en-US" sz="2400" b="1" dirty="0">
                <a:effectLst/>
              </a:rPr>
              <a:t>View A Type Approval Request</a:t>
            </a:r>
          </a:p>
          <a:p>
            <a:pPr lvl="1"/>
            <a:r>
              <a:rPr lang="en-US" sz="2400" b="1" dirty="0">
                <a:effectLst/>
              </a:rPr>
              <a:t>Request Type Approval </a:t>
            </a:r>
          </a:p>
          <a:p>
            <a:pPr lvl="1"/>
            <a:r>
              <a:rPr lang="en-US" sz="2400" b="1" dirty="0">
                <a:effectLst/>
              </a:rPr>
              <a:t>Withdraw Type Approval Request</a:t>
            </a:r>
          </a:p>
          <a:p>
            <a:pPr lvl="1"/>
            <a:r>
              <a:rPr lang="en-US" sz="2400" b="1" dirty="0">
                <a:effectLst/>
              </a:rPr>
              <a:t>Edit Type Approval Request</a:t>
            </a:r>
          </a:p>
          <a:p>
            <a:pPr lvl="1"/>
            <a:r>
              <a:rPr lang="en-US" sz="2400" b="1" dirty="0">
                <a:effectLst/>
              </a:rPr>
              <a:t>Approve Type Approval Request</a:t>
            </a:r>
          </a:p>
          <a:p>
            <a:pPr lvl="1"/>
            <a:r>
              <a:rPr lang="en-US" sz="2400" b="1" dirty="0">
                <a:effectLst/>
              </a:rPr>
              <a:t>Reject Type Approval Request</a:t>
            </a:r>
          </a:p>
          <a:p>
            <a:pPr lvl="1"/>
            <a:endParaRPr lang="en-US" sz="2400" b="1" dirty="0">
              <a:effectLst/>
            </a:endParaRPr>
          </a:p>
          <a:p>
            <a:pPr marL="0" indent="0">
              <a:buNone/>
            </a:pPr>
            <a:endParaRPr lang="en-IN" sz="2400" dirty="0"/>
          </a:p>
          <a:p>
            <a:pPr marL="0" indent="0">
              <a:buNone/>
            </a:pPr>
            <a:endParaRPr lang="en-IN" sz="2400" b="1" dirty="0">
              <a:effectLst/>
            </a:endParaRPr>
          </a:p>
          <a:p>
            <a:pPr marL="0" indent="0" fontAlgn="base">
              <a:buNone/>
            </a:pPr>
            <a:endParaRPr lang="en-IN" sz="2400" b="1" dirty="0">
              <a:effectLst/>
            </a:endParaRPr>
          </a:p>
        </p:txBody>
      </p:sp>
    </p:spTree>
    <p:extLst>
      <p:ext uri="{BB962C8B-B14F-4D97-AF65-F5344CB8AC3E}">
        <p14:creationId xmlns:p14="http://schemas.microsoft.com/office/powerpoint/2010/main" val="39864674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System Processing</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p:cNvSpPr/>
          <p:nvPr/>
        </p:nvSpPr>
        <p:spPr>
          <a:xfrm>
            <a:off x="558799" y="1345673"/>
            <a:ext cx="10486479" cy="4154984"/>
          </a:xfrm>
          <a:prstGeom prst="rect">
            <a:avLst/>
          </a:prstGeom>
        </p:spPr>
        <p:txBody>
          <a:bodyPr wrap="square">
            <a:spAutoFit/>
          </a:bodyPr>
          <a:lstStyle/>
          <a:p>
            <a:pPr marL="342900" lvl="1" indent="-342900">
              <a:buFont typeface="Arial"/>
              <a:buChar char="•"/>
            </a:pPr>
            <a:r>
              <a:rPr lang="en-US" sz="2200" dirty="0">
                <a:latin typeface="Arial" panose="020B0604020202020204" pitchFamily="34" charset="0"/>
                <a:cs typeface="Arial" panose="020B0604020202020204" pitchFamily="34" charset="0"/>
              </a:rPr>
              <a:t>All NEW request will be processed in FIFO order  by the system</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starts, the status is changed to PROCESSING to indicate that Work is in progress</a:t>
            </a:r>
          </a:p>
          <a:p>
            <a:pPr lvl="1" indent="0"/>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Once the processing is complete, the status is changed to either </a:t>
            </a:r>
            <a:r>
              <a:rPr lang="en-US" sz="2200" b="1" dirty="0">
                <a:latin typeface="Arial" panose="020B0604020202020204" pitchFamily="34" charset="0"/>
                <a:cs typeface="Arial" panose="020B0604020202020204" pitchFamily="34" charset="0"/>
              </a:rPr>
              <a:t>REJECTED_BY_SYSTEM </a:t>
            </a:r>
            <a:r>
              <a:rPr lang="en-US" sz="2200" dirty="0">
                <a:latin typeface="Arial" panose="020B0604020202020204" pitchFamily="34" charset="0"/>
                <a:cs typeface="Arial" panose="020B0604020202020204" pitchFamily="34" charset="0"/>
              </a:rPr>
              <a:t>or SUCCESS (</a:t>
            </a:r>
            <a:r>
              <a:rPr lang="en-US" sz="2200" b="1" dirty="0">
                <a:latin typeface="Arial" panose="020B0604020202020204" pitchFamily="34" charset="0"/>
                <a:cs typeface="Arial" panose="020B0604020202020204" pitchFamily="34" charset="0"/>
              </a:rPr>
              <a:t>PENDING_APPROVAL_FROM_CEIR_ADMIN</a:t>
            </a:r>
            <a:r>
              <a:rPr lang="en-US" sz="2200" dirty="0">
                <a:latin typeface="Arial" panose="020B0604020202020204" pitchFamily="34" charset="0"/>
                <a:cs typeface="Arial" panose="020B0604020202020204" pitchFamily="34" charset="0"/>
              </a:rPr>
              <a:t>)</a:t>
            </a:r>
          </a:p>
          <a:p>
            <a:pPr marL="342900" lvl="1" indent="-342900">
              <a:buFont typeface="Arial"/>
              <a:buChar char="•"/>
            </a:pPr>
            <a:endParaRPr lang="en-US" sz="2200" dirty="0">
              <a:latin typeface="Arial" panose="020B0604020202020204" pitchFamily="34" charset="0"/>
              <a:cs typeface="Arial" panose="020B0604020202020204" pitchFamily="34" charset="0"/>
            </a:endParaRPr>
          </a:p>
          <a:p>
            <a:pPr marL="342900" lvl="1" indent="-342900">
              <a:buFont typeface="Arial"/>
              <a:buChar char="•"/>
            </a:pPr>
            <a:r>
              <a:rPr lang="en-US" sz="2200" dirty="0">
                <a:latin typeface="Arial" panose="020B0604020202020204" pitchFamily="34" charset="0"/>
                <a:cs typeface="Arial" panose="020B0604020202020204" pitchFamily="34" charset="0"/>
              </a:rPr>
              <a:t>Post processing an e-mail notification is sent to Importer/TRC in case of REJECTED_BY_SYSTEM and in case of SUCCESS email is sent to both Importer or TRC and CEIR Admin.</a:t>
            </a:r>
            <a:endParaRPr lang="en-US" sz="2400" dirty="0"/>
          </a:p>
        </p:txBody>
      </p:sp>
    </p:spTree>
    <p:extLst>
      <p:ext uri="{BB962C8B-B14F-4D97-AF65-F5344CB8AC3E}">
        <p14:creationId xmlns:p14="http://schemas.microsoft.com/office/powerpoint/2010/main" val="176515654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Type Approval Request Withdrawn By Importer/TRC</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66ED917E-1232-4843-87D7-0A056330632A}"/>
              </a:ext>
            </a:extLst>
          </p:cNvPr>
          <p:cNvSpPr/>
          <p:nvPr/>
        </p:nvSpPr>
        <p:spPr>
          <a:xfrm>
            <a:off x="9150143" y="1164688"/>
            <a:ext cx="2896900" cy="163121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Importer/TRC can withdraw request in two states only</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New</a:t>
            </a:r>
          </a:p>
          <a:p>
            <a:pPr marL="342900" indent="-342900">
              <a:buFont typeface="Wingdings" panose="05000000000000000000" pitchFamily="2" charset="2"/>
              <a:buChar char="v"/>
            </a:pPr>
            <a:r>
              <a:rPr lang="en-US" sz="2000" dirty="0">
                <a:latin typeface="Arial" panose="020B0604020202020204" pitchFamily="34" charset="0"/>
                <a:cs typeface="Arial" panose="020B0604020202020204" pitchFamily="34" charset="0"/>
              </a:rPr>
              <a:t>Rejected by System</a:t>
            </a:r>
          </a:p>
        </p:txBody>
      </p:sp>
      <p:pic>
        <p:nvPicPr>
          <p:cNvPr id="6" name="Picture 5">
            <a:extLst>
              <a:ext uri="{FF2B5EF4-FFF2-40B4-BE49-F238E27FC236}">
                <a16:creationId xmlns:a16="http://schemas.microsoft.com/office/drawing/2014/main" id="{7A4C5B39-27A3-45D2-92E1-6BB2755BD803}"/>
              </a:ext>
            </a:extLst>
          </p:cNvPr>
          <p:cNvPicPr>
            <a:picLocks noChangeAspect="1"/>
          </p:cNvPicPr>
          <p:nvPr/>
        </p:nvPicPr>
        <p:blipFill>
          <a:blip r:embed="rId2"/>
          <a:stretch>
            <a:fillRect/>
          </a:stretch>
        </p:blipFill>
        <p:spPr>
          <a:xfrm>
            <a:off x="463639" y="1182979"/>
            <a:ext cx="8121763" cy="3741486"/>
          </a:xfrm>
          <a:prstGeom prst="rect">
            <a:avLst/>
          </a:prstGeom>
        </p:spPr>
      </p:pic>
    </p:spTree>
    <p:extLst>
      <p:ext uri="{BB962C8B-B14F-4D97-AF65-F5344CB8AC3E}">
        <p14:creationId xmlns:p14="http://schemas.microsoft.com/office/powerpoint/2010/main" val="227167195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Type Approval Request - Approved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Rectangle 6">
            <a:extLst>
              <a:ext uri="{FF2B5EF4-FFF2-40B4-BE49-F238E27FC236}">
                <a16:creationId xmlns:a16="http://schemas.microsoft.com/office/drawing/2014/main" id="{EB79D122-8066-4CBC-8140-3E88689CEE42}"/>
              </a:ext>
            </a:extLst>
          </p:cNvPr>
          <p:cNvSpPr/>
          <p:nvPr/>
        </p:nvSpPr>
        <p:spPr>
          <a:xfrm>
            <a:off x="463639" y="4873522"/>
            <a:ext cx="9377464" cy="1015663"/>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Type approval request after successful processing are sent to the CEIR Admin queue for Approval / Rejection.</a:t>
            </a:r>
          </a:p>
          <a:p>
            <a:r>
              <a:rPr lang="en-US" sz="2000" dirty="0">
                <a:latin typeface="Arial" panose="020B0604020202020204" pitchFamily="34" charset="0"/>
                <a:cs typeface="Arial" panose="020B0604020202020204" pitchFamily="34" charset="0"/>
              </a:rPr>
              <a:t>On Rejection, Type approval Request are sent back to the Importer queue.</a:t>
            </a:r>
          </a:p>
        </p:txBody>
      </p:sp>
      <p:pic>
        <p:nvPicPr>
          <p:cNvPr id="8" name="Picture 7">
            <a:extLst>
              <a:ext uri="{FF2B5EF4-FFF2-40B4-BE49-F238E27FC236}">
                <a16:creationId xmlns:a16="http://schemas.microsoft.com/office/drawing/2014/main" id="{2205F40D-5A5E-4CBC-82A2-07ABC1976A68}"/>
              </a:ext>
            </a:extLst>
          </p:cNvPr>
          <p:cNvPicPr>
            <a:picLocks noChangeAspect="1"/>
          </p:cNvPicPr>
          <p:nvPr/>
        </p:nvPicPr>
        <p:blipFill>
          <a:blip r:embed="rId2"/>
          <a:stretch>
            <a:fillRect/>
          </a:stretch>
        </p:blipFill>
        <p:spPr>
          <a:xfrm>
            <a:off x="463639" y="1222753"/>
            <a:ext cx="9880653" cy="3391082"/>
          </a:xfrm>
          <a:prstGeom prst="rect">
            <a:avLst/>
          </a:prstGeom>
        </p:spPr>
      </p:pic>
    </p:spTree>
    <p:extLst>
      <p:ext uri="{BB962C8B-B14F-4D97-AF65-F5344CB8AC3E}">
        <p14:creationId xmlns:p14="http://schemas.microsoft.com/office/powerpoint/2010/main" val="105060523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Type Approval Request - Rejected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Rectangle 5">
            <a:extLst>
              <a:ext uri="{FF2B5EF4-FFF2-40B4-BE49-F238E27FC236}">
                <a16:creationId xmlns:a16="http://schemas.microsoft.com/office/drawing/2014/main" id="{A5041943-8441-44F1-BFCB-634384DDC87C}"/>
              </a:ext>
            </a:extLst>
          </p:cNvPr>
          <p:cNvSpPr/>
          <p:nvPr/>
        </p:nvSpPr>
        <p:spPr>
          <a:xfrm>
            <a:off x="463639" y="5228561"/>
            <a:ext cx="10136221"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reject any request. Remarks have to be updated for the same.</a:t>
            </a:r>
          </a:p>
        </p:txBody>
      </p:sp>
      <p:pic>
        <p:nvPicPr>
          <p:cNvPr id="7" name="Picture 6">
            <a:extLst>
              <a:ext uri="{FF2B5EF4-FFF2-40B4-BE49-F238E27FC236}">
                <a16:creationId xmlns:a16="http://schemas.microsoft.com/office/drawing/2014/main" id="{9F8719C0-E195-4B61-8381-E7C52BF2B1EB}"/>
              </a:ext>
            </a:extLst>
          </p:cNvPr>
          <p:cNvPicPr>
            <a:picLocks noChangeAspect="1"/>
          </p:cNvPicPr>
          <p:nvPr/>
        </p:nvPicPr>
        <p:blipFill>
          <a:blip r:embed="rId2"/>
          <a:stretch>
            <a:fillRect/>
          </a:stretch>
        </p:blipFill>
        <p:spPr>
          <a:xfrm>
            <a:off x="463639" y="1157926"/>
            <a:ext cx="10972800" cy="3944525"/>
          </a:xfrm>
          <a:prstGeom prst="rect">
            <a:avLst/>
          </a:prstGeom>
        </p:spPr>
      </p:pic>
    </p:spTree>
    <p:extLst>
      <p:ext uri="{BB962C8B-B14F-4D97-AF65-F5344CB8AC3E}">
        <p14:creationId xmlns:p14="http://schemas.microsoft.com/office/powerpoint/2010/main" val="317614960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Type Approval Request - Withdrawn By CEIR Admin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24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3" name="Picture 2">
            <a:extLst>
              <a:ext uri="{FF2B5EF4-FFF2-40B4-BE49-F238E27FC236}">
                <a16:creationId xmlns:a16="http://schemas.microsoft.com/office/drawing/2014/main" id="{2FEA6F4B-0556-46D7-8DEF-2310207214BE}"/>
              </a:ext>
            </a:extLst>
          </p:cNvPr>
          <p:cNvPicPr>
            <a:picLocks noChangeAspect="1"/>
          </p:cNvPicPr>
          <p:nvPr/>
        </p:nvPicPr>
        <p:blipFill>
          <a:blip r:embed="rId2"/>
          <a:stretch>
            <a:fillRect/>
          </a:stretch>
        </p:blipFill>
        <p:spPr>
          <a:xfrm>
            <a:off x="463639" y="1099937"/>
            <a:ext cx="10398868" cy="3690937"/>
          </a:xfrm>
          <a:prstGeom prst="rect">
            <a:avLst/>
          </a:prstGeom>
        </p:spPr>
      </p:pic>
      <p:sp>
        <p:nvSpPr>
          <p:cNvPr id="6" name="Rectangle 5">
            <a:extLst>
              <a:ext uri="{FF2B5EF4-FFF2-40B4-BE49-F238E27FC236}">
                <a16:creationId xmlns:a16="http://schemas.microsoft.com/office/drawing/2014/main" id="{01C8AA2D-A0CB-425B-A7C8-31CBC49CE274}"/>
              </a:ext>
            </a:extLst>
          </p:cNvPr>
          <p:cNvSpPr/>
          <p:nvPr/>
        </p:nvSpPr>
        <p:spPr>
          <a:xfrm>
            <a:off x="463639" y="5228561"/>
            <a:ext cx="10499433" cy="707886"/>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CEIR Admin has the authority to withdraw any request. Remarks have to be updated for the same.</a:t>
            </a:r>
          </a:p>
        </p:txBody>
      </p:sp>
    </p:spTree>
    <p:extLst>
      <p:ext uri="{BB962C8B-B14F-4D97-AF65-F5344CB8AC3E}">
        <p14:creationId xmlns:p14="http://schemas.microsoft.com/office/powerpoint/2010/main" val="363998475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D814-6513-4875-9BBD-F88CC8C0FFB5}"/>
              </a:ext>
            </a:extLst>
          </p:cNvPr>
          <p:cNvSpPr>
            <a:spLocks noGrp="1"/>
          </p:cNvSpPr>
          <p:nvPr>
            <p:ph type="title"/>
          </p:nvPr>
        </p:nvSpPr>
        <p:spPr>
          <a:xfrm>
            <a:off x="463639" y="230266"/>
            <a:ext cx="9070253" cy="800554"/>
          </a:xfrm>
        </p:spPr>
        <p:txBody>
          <a:bodyPr/>
          <a:lstStyle/>
          <a:p>
            <a:r>
              <a:rPr lang="en-IN" dirty="0"/>
              <a:t>Filter Type Approval Request</a:t>
            </a:r>
          </a:p>
        </p:txBody>
      </p:sp>
      <p:sp>
        <p:nvSpPr>
          <p:cNvPr id="3" name="Text Placeholder 2">
            <a:extLst>
              <a:ext uri="{FF2B5EF4-FFF2-40B4-BE49-F238E27FC236}">
                <a16:creationId xmlns:a16="http://schemas.microsoft.com/office/drawing/2014/main" id="{75ABD7D3-F183-4E14-A18B-C2068DF4DDC3}"/>
              </a:ext>
            </a:extLst>
          </p:cNvPr>
          <p:cNvSpPr>
            <a:spLocks noGrp="1"/>
          </p:cNvSpPr>
          <p:nvPr>
            <p:ph type="body" sz="quarter" idx="10"/>
          </p:nvPr>
        </p:nvSpPr>
        <p:spPr>
          <a:xfrm>
            <a:off x="463639" y="1199252"/>
            <a:ext cx="10683430" cy="4260850"/>
          </a:xfrm>
        </p:spPr>
        <p:txBody>
          <a:bodyPr/>
          <a:lstStyle/>
          <a:p>
            <a:r>
              <a:rPr lang="en-IN" dirty="0"/>
              <a:t>Type Approval Request can be filtered on the basis of </a:t>
            </a:r>
          </a:p>
          <a:p>
            <a:pPr lvl="1"/>
            <a:r>
              <a:rPr lang="en-IN" dirty="0"/>
              <a:t>Date filters</a:t>
            </a:r>
          </a:p>
          <a:p>
            <a:pPr lvl="1"/>
            <a:r>
              <a:rPr lang="en-IN" dirty="0"/>
              <a:t>Transaction ID</a:t>
            </a:r>
          </a:p>
          <a:p>
            <a:pPr lvl="1"/>
            <a:r>
              <a:rPr lang="en-IN" dirty="0"/>
              <a:t>Type Approval Status</a:t>
            </a:r>
          </a:p>
          <a:p>
            <a:endParaRPr lang="en-IN" dirty="0"/>
          </a:p>
          <a:p>
            <a:r>
              <a:rPr lang="en-IN" dirty="0"/>
              <a:t>The User ( Importer/ CEIR Admin/ TRC) can also use a combination of more than one filters to filter the requests.</a:t>
            </a:r>
          </a:p>
          <a:p>
            <a:r>
              <a:rPr lang="en-IN" dirty="0"/>
              <a:t>Users  can view old Type Approved request using the date filter. </a:t>
            </a:r>
          </a:p>
          <a:p>
            <a:endParaRPr lang="en-IN" dirty="0"/>
          </a:p>
        </p:txBody>
      </p:sp>
      <p:sp>
        <p:nvSpPr>
          <p:cNvPr id="4" name="Slide Number Placeholder 3">
            <a:extLst>
              <a:ext uri="{FF2B5EF4-FFF2-40B4-BE49-F238E27FC236}">
                <a16:creationId xmlns:a16="http://schemas.microsoft.com/office/drawing/2014/main" id="{44912C13-0721-42C6-A9E6-1E99328FF5E1}"/>
              </a:ext>
            </a:extLst>
          </p:cNvPr>
          <p:cNvSpPr>
            <a:spLocks noGrp="1"/>
          </p:cNvSpPr>
          <p:nvPr>
            <p:ph type="sldNum" sz="quarter" idx="2"/>
          </p:nvPr>
        </p:nvSpPr>
        <p:spPr/>
        <p:txBody>
          <a:bodyPr/>
          <a:lstStyle/>
          <a:p>
            <a:fld id="{86CB4B4D-7CA3-9044-876B-883B54F8677D}" type="slidenum">
              <a:rPr lang="en-IN" smtClean="0"/>
              <a:pPr/>
              <a:t>25</a:t>
            </a:fld>
            <a:endParaRPr lang="en-IN"/>
          </a:p>
        </p:txBody>
      </p:sp>
      <p:sp>
        <p:nvSpPr>
          <p:cNvPr id="5" name="Footer Placeholder 4">
            <a:extLst>
              <a:ext uri="{FF2B5EF4-FFF2-40B4-BE49-F238E27FC236}">
                <a16:creationId xmlns:a16="http://schemas.microsoft.com/office/drawing/2014/main" id="{D287A191-1F33-4510-AB31-6B2D4A8C47A5}"/>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EB6FFF06-9E4C-4ADE-A563-E3E83A7A3F5C}"/>
              </a:ext>
            </a:extLst>
          </p:cNvPr>
          <p:cNvPicPr>
            <a:picLocks noChangeAspect="1"/>
          </p:cNvPicPr>
          <p:nvPr/>
        </p:nvPicPr>
        <p:blipFill>
          <a:blip r:embed="rId2"/>
          <a:stretch>
            <a:fillRect/>
          </a:stretch>
        </p:blipFill>
        <p:spPr>
          <a:xfrm>
            <a:off x="638364" y="4577006"/>
            <a:ext cx="9549049" cy="557791"/>
          </a:xfrm>
          <a:prstGeom prst="rect">
            <a:avLst/>
          </a:prstGeom>
        </p:spPr>
      </p:pic>
    </p:spTree>
    <p:extLst>
      <p:ext uri="{BB962C8B-B14F-4D97-AF65-F5344CB8AC3E}">
        <p14:creationId xmlns:p14="http://schemas.microsoft.com/office/powerpoint/2010/main" val="350297935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62514-10C6-460D-905D-DBB4274BB863}"/>
              </a:ext>
            </a:extLst>
          </p:cNvPr>
          <p:cNvSpPr>
            <a:spLocks noGrp="1"/>
          </p:cNvSpPr>
          <p:nvPr>
            <p:ph type="title"/>
          </p:nvPr>
        </p:nvSpPr>
        <p:spPr/>
        <p:txBody>
          <a:bodyPr/>
          <a:lstStyle/>
          <a:p>
            <a:r>
              <a:rPr lang="en-IN" dirty="0"/>
              <a:t>Export Type Approval Request</a:t>
            </a:r>
          </a:p>
        </p:txBody>
      </p:sp>
      <p:sp>
        <p:nvSpPr>
          <p:cNvPr id="3" name="Text Placeholder 2">
            <a:extLst>
              <a:ext uri="{FF2B5EF4-FFF2-40B4-BE49-F238E27FC236}">
                <a16:creationId xmlns:a16="http://schemas.microsoft.com/office/drawing/2014/main" id="{7C468088-2DD1-451D-9EF0-DF58DF821A7A}"/>
              </a:ext>
            </a:extLst>
          </p:cNvPr>
          <p:cNvSpPr>
            <a:spLocks noGrp="1"/>
          </p:cNvSpPr>
          <p:nvPr>
            <p:ph type="body" sz="quarter" idx="10"/>
          </p:nvPr>
        </p:nvSpPr>
        <p:spPr>
          <a:xfrm>
            <a:off x="463639" y="1298575"/>
            <a:ext cx="10683430" cy="4260850"/>
          </a:xfrm>
        </p:spPr>
        <p:txBody>
          <a:bodyPr/>
          <a:lstStyle/>
          <a:p>
            <a:r>
              <a:rPr lang="en-IN" dirty="0"/>
              <a:t>Type approved request can be exported in a .csv file using the export button.</a:t>
            </a:r>
          </a:p>
          <a:p>
            <a:pPr lvl="1"/>
            <a:r>
              <a:rPr lang="en-IN" dirty="0"/>
              <a:t>User ( Importer/ CEIR Admin/TRC ) can export all type approved requests assigned to the respective user. </a:t>
            </a:r>
          </a:p>
          <a:p>
            <a:pPr lvl="1"/>
            <a:r>
              <a:rPr lang="en-IN" dirty="0"/>
              <a:t>User ( Importer/ CEIR Admin/TRC) can export filtered type approved request.</a:t>
            </a:r>
          </a:p>
        </p:txBody>
      </p:sp>
      <p:sp>
        <p:nvSpPr>
          <p:cNvPr id="4" name="Slide Number Placeholder 3">
            <a:extLst>
              <a:ext uri="{FF2B5EF4-FFF2-40B4-BE49-F238E27FC236}">
                <a16:creationId xmlns:a16="http://schemas.microsoft.com/office/drawing/2014/main" id="{B602CF5C-8173-44E6-BBCC-A8CCC1855962}"/>
              </a:ext>
            </a:extLst>
          </p:cNvPr>
          <p:cNvSpPr>
            <a:spLocks noGrp="1"/>
          </p:cNvSpPr>
          <p:nvPr>
            <p:ph type="sldNum" sz="quarter" idx="2"/>
          </p:nvPr>
        </p:nvSpPr>
        <p:spPr/>
        <p:txBody>
          <a:bodyPr/>
          <a:lstStyle/>
          <a:p>
            <a:fld id="{86CB4B4D-7CA3-9044-876B-883B54F8677D}" type="slidenum">
              <a:rPr lang="en-IN" smtClean="0"/>
              <a:pPr/>
              <a:t>26</a:t>
            </a:fld>
            <a:endParaRPr lang="en-IN"/>
          </a:p>
        </p:txBody>
      </p:sp>
      <p:sp>
        <p:nvSpPr>
          <p:cNvPr id="5" name="Footer Placeholder 4">
            <a:extLst>
              <a:ext uri="{FF2B5EF4-FFF2-40B4-BE49-F238E27FC236}">
                <a16:creationId xmlns:a16="http://schemas.microsoft.com/office/drawing/2014/main" id="{ECBA57F9-93EB-4215-994B-63B274394AAA}"/>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7" name="Picture 6">
            <a:extLst>
              <a:ext uri="{FF2B5EF4-FFF2-40B4-BE49-F238E27FC236}">
                <a16:creationId xmlns:a16="http://schemas.microsoft.com/office/drawing/2014/main" id="{335957A7-0121-4A78-BE1A-EA5A989F63E8}"/>
              </a:ext>
            </a:extLst>
          </p:cNvPr>
          <p:cNvPicPr>
            <a:picLocks noChangeAspect="1"/>
          </p:cNvPicPr>
          <p:nvPr/>
        </p:nvPicPr>
        <p:blipFill>
          <a:blip r:embed="rId2"/>
          <a:stretch>
            <a:fillRect/>
          </a:stretch>
        </p:blipFill>
        <p:spPr>
          <a:xfrm>
            <a:off x="695325" y="3152634"/>
            <a:ext cx="10132620" cy="1724511"/>
          </a:xfrm>
          <a:prstGeom prst="rect">
            <a:avLst/>
          </a:prstGeom>
        </p:spPr>
      </p:pic>
    </p:spTree>
    <p:extLst>
      <p:ext uri="{BB962C8B-B14F-4D97-AF65-F5344CB8AC3E}">
        <p14:creationId xmlns:p14="http://schemas.microsoft.com/office/powerpoint/2010/main" val="46538080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0DEDF-1EDC-424D-B544-E24FEA0F04C1}"/>
              </a:ext>
            </a:extLst>
          </p:cNvPr>
          <p:cNvSpPr>
            <a:spLocks noGrp="1"/>
          </p:cNvSpPr>
          <p:nvPr>
            <p:ph type="title"/>
          </p:nvPr>
        </p:nvSpPr>
        <p:spPr/>
        <p:txBody>
          <a:bodyPr/>
          <a:lstStyle/>
          <a:p>
            <a:r>
              <a:rPr lang="en-IN" dirty="0"/>
              <a:t>Policy	</a:t>
            </a:r>
          </a:p>
        </p:txBody>
      </p:sp>
      <p:sp>
        <p:nvSpPr>
          <p:cNvPr id="3" name="Text Placeholder 2">
            <a:extLst>
              <a:ext uri="{FF2B5EF4-FFF2-40B4-BE49-F238E27FC236}">
                <a16:creationId xmlns:a16="http://schemas.microsoft.com/office/drawing/2014/main" id="{2C5AF06B-0155-4562-923B-1AA2D2FF23DA}"/>
              </a:ext>
            </a:extLst>
          </p:cNvPr>
          <p:cNvSpPr>
            <a:spLocks noGrp="1"/>
          </p:cNvSpPr>
          <p:nvPr>
            <p:ph type="body" sz="quarter" idx="10"/>
          </p:nvPr>
        </p:nvSpPr>
        <p:spPr/>
        <p:txBody>
          <a:bodyPr/>
          <a:lstStyle/>
          <a:p>
            <a:r>
              <a:rPr lang="en-IN" dirty="0"/>
              <a:t>Policy for grace and post grace period will be same for registering type approved request</a:t>
            </a:r>
          </a:p>
          <a:p>
            <a:endParaRPr lang="en-IN" dirty="0"/>
          </a:p>
          <a:p>
            <a:r>
              <a:rPr lang="en-IN" dirty="0"/>
              <a:t>Type Approved Request generates a TAC type Approved DB, which is then used to apply policies</a:t>
            </a:r>
          </a:p>
          <a:p>
            <a:pPr marL="0" indent="0">
              <a:buNone/>
            </a:pPr>
            <a:endParaRPr lang="en-IN" dirty="0"/>
          </a:p>
          <a:p>
            <a:r>
              <a:rPr lang="en-IN" dirty="0"/>
              <a:t>More details on same would be discussed in the “Policy Management” Training session</a:t>
            </a:r>
          </a:p>
        </p:txBody>
      </p:sp>
      <p:sp>
        <p:nvSpPr>
          <p:cNvPr id="4" name="Slide Number Placeholder 3">
            <a:extLst>
              <a:ext uri="{FF2B5EF4-FFF2-40B4-BE49-F238E27FC236}">
                <a16:creationId xmlns:a16="http://schemas.microsoft.com/office/drawing/2014/main" id="{34B424DE-5C4B-44A3-BF26-49EF843BF2E1}"/>
              </a:ext>
            </a:extLst>
          </p:cNvPr>
          <p:cNvSpPr>
            <a:spLocks noGrp="1"/>
          </p:cNvSpPr>
          <p:nvPr>
            <p:ph type="sldNum" sz="quarter" idx="2"/>
          </p:nvPr>
        </p:nvSpPr>
        <p:spPr/>
        <p:txBody>
          <a:bodyPr/>
          <a:lstStyle/>
          <a:p>
            <a:fld id="{86CB4B4D-7CA3-9044-876B-883B54F8677D}" type="slidenum">
              <a:rPr lang="en-IN" smtClean="0"/>
              <a:pPr/>
              <a:t>27</a:t>
            </a:fld>
            <a:endParaRPr lang="en-IN"/>
          </a:p>
        </p:txBody>
      </p:sp>
      <p:sp>
        <p:nvSpPr>
          <p:cNvPr id="5" name="Footer Placeholder 4">
            <a:extLst>
              <a:ext uri="{FF2B5EF4-FFF2-40B4-BE49-F238E27FC236}">
                <a16:creationId xmlns:a16="http://schemas.microsoft.com/office/drawing/2014/main" id="{8628686B-9AA2-4AAE-A9D9-E5DFD6FC183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137441757"/>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52A2-A500-410A-B5A6-F3711CDD2E83}"/>
              </a:ext>
            </a:extLst>
          </p:cNvPr>
          <p:cNvSpPr>
            <a:spLocks noGrp="1"/>
          </p:cNvSpPr>
          <p:nvPr>
            <p:ph type="title"/>
          </p:nvPr>
        </p:nvSpPr>
        <p:spPr/>
        <p:txBody>
          <a:bodyPr/>
          <a:lstStyle/>
          <a:p>
            <a:r>
              <a:rPr lang="en-IN" dirty="0"/>
              <a:t>What next after Approval of Type Approval?</a:t>
            </a:r>
          </a:p>
        </p:txBody>
      </p:sp>
      <p:sp>
        <p:nvSpPr>
          <p:cNvPr id="3" name="Text Placeholder 2">
            <a:extLst>
              <a:ext uri="{FF2B5EF4-FFF2-40B4-BE49-F238E27FC236}">
                <a16:creationId xmlns:a16="http://schemas.microsoft.com/office/drawing/2014/main" id="{4B435C14-CCDE-49B0-998F-5D80CB30A965}"/>
              </a:ext>
            </a:extLst>
          </p:cNvPr>
          <p:cNvSpPr>
            <a:spLocks noGrp="1"/>
          </p:cNvSpPr>
          <p:nvPr>
            <p:ph type="body" sz="quarter" idx="10"/>
          </p:nvPr>
        </p:nvSpPr>
        <p:spPr/>
        <p:txBody>
          <a:bodyPr/>
          <a:lstStyle/>
          <a:p>
            <a:r>
              <a:rPr lang="en-IN" dirty="0"/>
              <a:t>Importer can register the consignment on the CEIR portal</a:t>
            </a:r>
          </a:p>
        </p:txBody>
      </p:sp>
      <p:sp>
        <p:nvSpPr>
          <p:cNvPr id="4" name="Slide Number Placeholder 3">
            <a:extLst>
              <a:ext uri="{FF2B5EF4-FFF2-40B4-BE49-F238E27FC236}">
                <a16:creationId xmlns:a16="http://schemas.microsoft.com/office/drawing/2014/main" id="{4A61F92D-39A3-45EC-BAB8-292BB3FD0EBF}"/>
              </a:ext>
            </a:extLst>
          </p:cNvPr>
          <p:cNvSpPr>
            <a:spLocks noGrp="1"/>
          </p:cNvSpPr>
          <p:nvPr>
            <p:ph type="sldNum" sz="quarter" idx="2"/>
          </p:nvPr>
        </p:nvSpPr>
        <p:spPr/>
        <p:txBody>
          <a:bodyPr/>
          <a:lstStyle/>
          <a:p>
            <a:fld id="{86CB4B4D-7CA3-9044-876B-883B54F8677D}" type="slidenum">
              <a:rPr lang="en-IN" smtClean="0"/>
              <a:pPr/>
              <a:t>28</a:t>
            </a:fld>
            <a:endParaRPr lang="en-IN"/>
          </a:p>
        </p:txBody>
      </p:sp>
      <p:sp>
        <p:nvSpPr>
          <p:cNvPr id="5" name="Footer Placeholder 4">
            <a:extLst>
              <a:ext uri="{FF2B5EF4-FFF2-40B4-BE49-F238E27FC236}">
                <a16:creationId xmlns:a16="http://schemas.microsoft.com/office/drawing/2014/main" id="{B7C71709-5983-4096-8927-8D8E45B95587}"/>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633890072"/>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29</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Feature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63639" y="3404661"/>
            <a:ext cx="5873661" cy="2232917"/>
          </a:xfrm>
        </p:spPr>
        <p:txBody>
          <a:bodyPr>
            <a:normAutofit/>
          </a:bodyPr>
          <a:lstStyle/>
          <a:p>
            <a:pPr marL="0" indent="0">
              <a:buNone/>
            </a:pPr>
            <a:endParaRPr lang="en-IN" sz="2400" b="1" dirty="0">
              <a:effectLst/>
            </a:endParaRPr>
          </a:p>
          <a:p>
            <a:pPr marL="0" indent="0" fontAlgn="base">
              <a:buNone/>
            </a:pPr>
            <a:endParaRPr lang="en-IN" sz="2400" b="1" dirty="0">
              <a:effectLst/>
            </a:endParaRPr>
          </a:p>
        </p:txBody>
      </p:sp>
      <p:sp>
        <p:nvSpPr>
          <p:cNvPr id="9" name="Text Placeholder 5">
            <a:extLst>
              <a:ext uri="{FF2B5EF4-FFF2-40B4-BE49-F238E27FC236}">
                <a16:creationId xmlns:a16="http://schemas.microsoft.com/office/drawing/2014/main" id="{EF07E304-BE3C-EE44-91AB-CDEF382B607B}"/>
              </a:ext>
            </a:extLst>
          </p:cNvPr>
          <p:cNvSpPr txBox="1">
            <a:spLocks/>
          </p:cNvSpPr>
          <p:nvPr/>
        </p:nvSpPr>
        <p:spPr>
          <a:xfrm>
            <a:off x="431889" y="1220422"/>
            <a:ext cx="5873661" cy="5231178"/>
          </a:xfrm>
          <a:prstGeom prst="rect">
            <a:avLst/>
          </a:prstGeom>
          <a:effectLst/>
        </p:spPr>
        <p:txBody>
          <a:bodyPr vert="horz" lIns="91440" tIns="45720" rIns="91440" bIns="45720" rtlCol="0" anchor="t">
            <a:normAutofit fontScale="85000" lnSpcReduction="20000"/>
          </a:bodyPr>
          <a:lst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0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a:lstStyle>
          <a:p>
            <a:pPr marL="0" indent="0" algn="just">
              <a:buNone/>
            </a:pPr>
            <a:r>
              <a:rPr lang="en-US" sz="2200" dirty="0">
                <a:effectLst/>
              </a:rPr>
              <a:t>Type Approval Feature allows importer to register SIM based devices with TRC so that these devices can be then be sold in the Cambodian market. The details for device that need to be approved can be uploaded using this feature</a:t>
            </a:r>
          </a:p>
          <a:p>
            <a:pPr marL="0" indent="0" algn="just">
              <a:buNone/>
            </a:pPr>
            <a:endParaRPr lang="en-US" sz="2200" dirty="0">
              <a:effectLst/>
            </a:endParaRPr>
          </a:p>
          <a:p>
            <a:pPr marL="0" indent="0" algn="just">
              <a:buNone/>
            </a:pPr>
            <a:r>
              <a:rPr lang="en-US" sz="2200" dirty="0">
                <a:effectLst/>
              </a:rPr>
              <a:t>TRC can also update Type Approved TAC in the system</a:t>
            </a:r>
          </a:p>
          <a:p>
            <a:pPr marL="0" indent="0" algn="just">
              <a:buNone/>
            </a:pPr>
            <a:endParaRPr lang="en-US" dirty="0">
              <a:effectLst/>
            </a:endParaRPr>
          </a:p>
          <a:p>
            <a:pPr marL="0" indent="0">
              <a:buNone/>
            </a:pPr>
            <a:r>
              <a:rPr lang="en-US" sz="2200" dirty="0">
                <a:effectLst/>
              </a:rPr>
              <a:t>Typical flow is as follows:</a:t>
            </a:r>
          </a:p>
          <a:p>
            <a:r>
              <a:rPr lang="en-US" sz="2200" dirty="0">
                <a:effectLst/>
              </a:rPr>
              <a:t>Importer register with TRC</a:t>
            </a:r>
          </a:p>
          <a:p>
            <a:r>
              <a:rPr lang="en-US" sz="2200" dirty="0">
                <a:effectLst/>
              </a:rPr>
              <a:t>Importer seek permission to import SIM based devices from TRC</a:t>
            </a:r>
          </a:p>
          <a:p>
            <a:r>
              <a:rPr lang="en-US" sz="2200" dirty="0">
                <a:effectLst/>
              </a:rPr>
              <a:t>TRC approve the import of certain SIM based devices</a:t>
            </a:r>
          </a:p>
          <a:p>
            <a:r>
              <a:rPr lang="en-US" sz="2200" dirty="0">
                <a:effectLst/>
              </a:rPr>
              <a:t>Importer upload the document along with the permission certificate on the CEIR portal</a:t>
            </a:r>
          </a:p>
          <a:p>
            <a:r>
              <a:rPr lang="en-US" sz="2200" dirty="0">
                <a:effectLst/>
              </a:rPr>
              <a:t>CEIR Admin approves the request</a:t>
            </a:r>
          </a:p>
          <a:p>
            <a:r>
              <a:rPr lang="en-US" sz="2200" dirty="0">
                <a:effectLst/>
              </a:rPr>
              <a:t>Importer consignment process flow from here on.</a:t>
            </a:r>
            <a:endParaRPr lang="en-US" sz="1800" dirty="0">
              <a:effectLst/>
            </a:endParaRPr>
          </a:p>
        </p:txBody>
      </p:sp>
      <p:pic>
        <p:nvPicPr>
          <p:cNvPr id="10" name="Picture 9"/>
          <p:cNvPicPr>
            <a:picLocks noChangeAspect="1"/>
          </p:cNvPicPr>
          <p:nvPr/>
        </p:nvPicPr>
        <p:blipFill>
          <a:blip r:embed="rId2"/>
          <a:stretch>
            <a:fillRect/>
          </a:stretch>
        </p:blipFill>
        <p:spPr>
          <a:xfrm>
            <a:off x="7186305" y="1518430"/>
            <a:ext cx="783412" cy="783412"/>
          </a:xfrm>
          <a:prstGeom prst="rect">
            <a:avLst/>
          </a:prstGeom>
        </p:spPr>
      </p:pic>
      <p:pic>
        <p:nvPicPr>
          <p:cNvPr id="11" name="Picture 10"/>
          <p:cNvPicPr>
            <a:picLocks noChangeAspect="1"/>
          </p:cNvPicPr>
          <p:nvPr/>
        </p:nvPicPr>
        <p:blipFill>
          <a:blip r:embed="rId3"/>
          <a:stretch>
            <a:fillRect/>
          </a:stretch>
        </p:blipFill>
        <p:spPr>
          <a:xfrm>
            <a:off x="8913307" y="5167360"/>
            <a:ext cx="775359" cy="775359"/>
          </a:xfrm>
          <a:prstGeom prst="rect">
            <a:avLst/>
          </a:prstGeom>
        </p:spPr>
      </p:pic>
      <p:pic>
        <p:nvPicPr>
          <p:cNvPr id="12" name="Picture 11"/>
          <p:cNvPicPr>
            <a:picLocks noChangeAspect="1"/>
          </p:cNvPicPr>
          <p:nvPr/>
        </p:nvPicPr>
        <p:blipFill>
          <a:blip r:embed="rId2"/>
          <a:stretch>
            <a:fillRect/>
          </a:stretch>
        </p:blipFill>
        <p:spPr>
          <a:xfrm>
            <a:off x="10417380" y="1421957"/>
            <a:ext cx="783412" cy="783412"/>
          </a:xfrm>
          <a:prstGeom prst="rect">
            <a:avLst/>
          </a:prstGeom>
        </p:spPr>
      </p:pic>
      <p:sp>
        <p:nvSpPr>
          <p:cNvPr id="15" name="TextBox 14"/>
          <p:cNvSpPr txBox="1"/>
          <p:nvPr/>
        </p:nvSpPr>
        <p:spPr>
          <a:xfrm>
            <a:off x="10324020" y="2190428"/>
            <a:ext cx="1234708" cy="307777"/>
          </a:xfrm>
          <a:prstGeom prst="rect">
            <a:avLst/>
          </a:prstGeom>
          <a:noFill/>
        </p:spPr>
        <p:txBody>
          <a:bodyPr wrap="none" rtlCol="0">
            <a:spAutoFit/>
          </a:bodyPr>
          <a:lstStyle/>
          <a:p>
            <a:r>
              <a:rPr lang="en-US" sz="1400" dirty="0"/>
              <a:t>TRC Personnel</a:t>
            </a:r>
          </a:p>
        </p:txBody>
      </p:sp>
      <p:cxnSp>
        <p:nvCxnSpPr>
          <p:cNvPr id="16" name="Straight Arrow Connector 15"/>
          <p:cNvCxnSpPr/>
          <p:nvPr/>
        </p:nvCxnSpPr>
        <p:spPr>
          <a:xfrm flipV="1">
            <a:off x="9300987" y="4375356"/>
            <a:ext cx="0" cy="68079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7126088" y="2267470"/>
            <a:ext cx="838691" cy="307777"/>
          </a:xfrm>
          <a:prstGeom prst="rect">
            <a:avLst/>
          </a:prstGeom>
          <a:noFill/>
        </p:spPr>
        <p:txBody>
          <a:bodyPr wrap="none" rtlCol="0">
            <a:spAutoFit/>
          </a:bodyPr>
          <a:lstStyle/>
          <a:p>
            <a:r>
              <a:rPr lang="en-US" sz="1400" dirty="0"/>
              <a:t>Importer </a:t>
            </a:r>
          </a:p>
        </p:txBody>
      </p:sp>
      <p:sp>
        <p:nvSpPr>
          <p:cNvPr id="18" name="Rectangle 17"/>
          <p:cNvSpPr/>
          <p:nvPr/>
        </p:nvSpPr>
        <p:spPr>
          <a:xfrm>
            <a:off x="7126088" y="3402332"/>
            <a:ext cx="4088738" cy="923328"/>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CEIR System</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err="1">
              <a:ln>
                <a:noFill/>
              </a:ln>
              <a:solidFill>
                <a:srgbClr val="000000"/>
              </a:solidFill>
              <a:effectLst/>
              <a:uFillTx/>
              <a:latin typeface="+mn-lt"/>
              <a:ea typeface="+mn-ea"/>
              <a:cs typeface="+mn-cs"/>
              <a:sym typeface="Calibri"/>
            </a:endParaRPr>
          </a:p>
        </p:txBody>
      </p:sp>
      <p:cxnSp>
        <p:nvCxnSpPr>
          <p:cNvPr id="19" name="Straight Arrow Connector 18"/>
          <p:cNvCxnSpPr/>
          <p:nvPr/>
        </p:nvCxnSpPr>
        <p:spPr>
          <a:xfrm>
            <a:off x="7694361" y="2692816"/>
            <a:ext cx="0" cy="52785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20" name="Straight Arrow Connector 19"/>
          <p:cNvCxnSpPr/>
          <p:nvPr/>
        </p:nvCxnSpPr>
        <p:spPr>
          <a:xfrm>
            <a:off x="8120696" y="1762149"/>
            <a:ext cx="2088358"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21" name="Straight Arrow Connector 20"/>
          <p:cNvCxnSpPr/>
          <p:nvPr/>
        </p:nvCxnSpPr>
        <p:spPr>
          <a:xfrm>
            <a:off x="10954194" y="2692816"/>
            <a:ext cx="0" cy="52785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22" name="TextBox 21"/>
          <p:cNvSpPr txBox="1"/>
          <p:nvPr/>
        </p:nvSpPr>
        <p:spPr>
          <a:xfrm>
            <a:off x="6699944" y="2676915"/>
            <a:ext cx="1031678" cy="523220"/>
          </a:xfrm>
          <a:prstGeom prst="rect">
            <a:avLst/>
          </a:prstGeom>
          <a:noFill/>
        </p:spPr>
        <p:txBody>
          <a:bodyPr wrap="none" rtlCol="0">
            <a:spAutoFit/>
          </a:bodyPr>
          <a:lstStyle/>
          <a:p>
            <a:r>
              <a:rPr lang="en-US" sz="1400" dirty="0"/>
              <a:t>Upload TRC </a:t>
            </a:r>
          </a:p>
          <a:p>
            <a:r>
              <a:rPr lang="en-US" sz="1400" dirty="0"/>
              <a:t>Document</a:t>
            </a:r>
          </a:p>
        </p:txBody>
      </p:sp>
      <p:sp>
        <p:nvSpPr>
          <p:cNvPr id="23" name="TextBox 22"/>
          <p:cNvSpPr txBox="1"/>
          <p:nvPr/>
        </p:nvSpPr>
        <p:spPr>
          <a:xfrm>
            <a:off x="11099379" y="2632092"/>
            <a:ext cx="1031678" cy="523220"/>
          </a:xfrm>
          <a:prstGeom prst="rect">
            <a:avLst/>
          </a:prstGeom>
          <a:noFill/>
        </p:spPr>
        <p:txBody>
          <a:bodyPr wrap="none" rtlCol="0">
            <a:spAutoFit/>
          </a:bodyPr>
          <a:lstStyle/>
          <a:p>
            <a:r>
              <a:rPr lang="en-US" sz="1400" dirty="0"/>
              <a:t>Upload TRC </a:t>
            </a:r>
          </a:p>
          <a:p>
            <a:r>
              <a:rPr lang="en-US" sz="1400" dirty="0"/>
              <a:t>Document</a:t>
            </a:r>
          </a:p>
        </p:txBody>
      </p:sp>
      <p:sp>
        <p:nvSpPr>
          <p:cNvPr id="24" name="TextBox 23"/>
          <p:cNvSpPr txBox="1"/>
          <p:nvPr/>
        </p:nvSpPr>
        <p:spPr>
          <a:xfrm>
            <a:off x="8177628" y="1407016"/>
            <a:ext cx="1553882" cy="307777"/>
          </a:xfrm>
          <a:prstGeom prst="rect">
            <a:avLst/>
          </a:prstGeom>
          <a:noFill/>
        </p:spPr>
        <p:txBody>
          <a:bodyPr wrap="square" rtlCol="0">
            <a:spAutoFit/>
          </a:bodyPr>
          <a:lstStyle/>
          <a:p>
            <a:r>
              <a:rPr lang="en-US" sz="1400" dirty="0"/>
              <a:t>Register with TRC</a:t>
            </a:r>
          </a:p>
        </p:txBody>
      </p:sp>
      <p:sp>
        <p:nvSpPr>
          <p:cNvPr id="27" name="TextBox 26"/>
          <p:cNvSpPr txBox="1"/>
          <p:nvPr/>
        </p:nvSpPr>
        <p:spPr>
          <a:xfrm>
            <a:off x="9429236" y="4476269"/>
            <a:ext cx="1329385" cy="523220"/>
          </a:xfrm>
          <a:prstGeom prst="rect">
            <a:avLst/>
          </a:prstGeom>
          <a:noFill/>
        </p:spPr>
        <p:txBody>
          <a:bodyPr wrap="none" rtlCol="0">
            <a:spAutoFit/>
          </a:bodyPr>
          <a:lstStyle/>
          <a:p>
            <a:r>
              <a:rPr lang="en-US" sz="1400" dirty="0"/>
              <a:t>Approve/Reject</a:t>
            </a:r>
          </a:p>
          <a:p>
            <a:r>
              <a:rPr lang="en-US" sz="1400" dirty="0"/>
              <a:t>Request</a:t>
            </a:r>
          </a:p>
        </p:txBody>
      </p:sp>
      <p:cxnSp>
        <p:nvCxnSpPr>
          <p:cNvPr id="29" name="Straight Arrow Connector 28"/>
          <p:cNvCxnSpPr/>
          <p:nvPr/>
        </p:nvCxnSpPr>
        <p:spPr>
          <a:xfrm>
            <a:off x="8120696" y="2168546"/>
            <a:ext cx="2106289"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30" name="TextBox 29"/>
          <p:cNvSpPr txBox="1"/>
          <p:nvPr/>
        </p:nvSpPr>
        <p:spPr>
          <a:xfrm>
            <a:off x="8120696" y="1813413"/>
            <a:ext cx="2088358" cy="307777"/>
          </a:xfrm>
          <a:prstGeom prst="rect">
            <a:avLst/>
          </a:prstGeom>
          <a:noFill/>
        </p:spPr>
        <p:txBody>
          <a:bodyPr wrap="square" rtlCol="0">
            <a:spAutoFit/>
          </a:bodyPr>
          <a:lstStyle/>
          <a:p>
            <a:r>
              <a:rPr lang="en-US" sz="1400" dirty="0"/>
              <a:t>Seek Permission to Import</a:t>
            </a:r>
          </a:p>
        </p:txBody>
      </p:sp>
      <p:sp>
        <p:nvSpPr>
          <p:cNvPr id="33" name="TextBox 32"/>
          <p:cNvSpPr txBox="1"/>
          <p:nvPr/>
        </p:nvSpPr>
        <p:spPr>
          <a:xfrm>
            <a:off x="8683633" y="5939132"/>
            <a:ext cx="1028522" cy="307777"/>
          </a:xfrm>
          <a:prstGeom prst="rect">
            <a:avLst/>
          </a:prstGeom>
          <a:noFill/>
        </p:spPr>
        <p:txBody>
          <a:bodyPr wrap="none" rtlCol="0">
            <a:spAutoFit/>
          </a:bodyPr>
          <a:lstStyle/>
          <a:p>
            <a:r>
              <a:rPr lang="en-US" sz="1400" dirty="0"/>
              <a:t>CEIR Admin </a:t>
            </a:r>
          </a:p>
        </p:txBody>
      </p:sp>
    </p:spTree>
    <p:extLst>
      <p:ext uri="{BB962C8B-B14F-4D97-AF65-F5344CB8AC3E}">
        <p14:creationId xmlns:p14="http://schemas.microsoft.com/office/powerpoint/2010/main" val="184595360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30</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31</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6B35-83D9-4D15-A930-80BC88016A59}"/>
              </a:ext>
            </a:extLst>
          </p:cNvPr>
          <p:cNvSpPr>
            <a:spLocks noGrp="1"/>
          </p:cNvSpPr>
          <p:nvPr>
            <p:ph type="title"/>
          </p:nvPr>
        </p:nvSpPr>
        <p:spPr/>
        <p:txBody>
          <a:bodyPr/>
          <a:lstStyle/>
          <a:p>
            <a:r>
              <a:rPr lang="en-IN" dirty="0"/>
              <a:t>Feature Impact</a:t>
            </a:r>
          </a:p>
        </p:txBody>
      </p:sp>
      <p:sp>
        <p:nvSpPr>
          <p:cNvPr id="3" name="Text Placeholder 2">
            <a:extLst>
              <a:ext uri="{FF2B5EF4-FFF2-40B4-BE49-F238E27FC236}">
                <a16:creationId xmlns:a16="http://schemas.microsoft.com/office/drawing/2014/main" id="{D05F8AAE-8C84-437F-8310-E559984404F3}"/>
              </a:ext>
            </a:extLst>
          </p:cNvPr>
          <p:cNvSpPr>
            <a:spLocks noGrp="1"/>
          </p:cNvSpPr>
          <p:nvPr>
            <p:ph type="body" sz="quarter" idx="10"/>
          </p:nvPr>
        </p:nvSpPr>
        <p:spPr>
          <a:xfrm>
            <a:off x="463639" y="1207719"/>
            <a:ext cx="10683430" cy="4260850"/>
          </a:xfrm>
        </p:spPr>
        <p:txBody>
          <a:bodyPr>
            <a:normAutofit fontScale="85000" lnSpcReduction="10000"/>
          </a:bodyPr>
          <a:lstStyle/>
          <a:p>
            <a:pPr marL="0" indent="0">
              <a:buNone/>
            </a:pPr>
            <a:r>
              <a:rPr lang="en-IN" dirty="0"/>
              <a:t>Importance of this feature for the CEIR System</a:t>
            </a:r>
          </a:p>
          <a:p>
            <a:pPr marL="0" indent="0">
              <a:buNone/>
            </a:pPr>
            <a:endParaRPr lang="en-IN" dirty="0"/>
          </a:p>
          <a:p>
            <a:pPr>
              <a:buFont typeface="Wingdings" panose="05000000000000000000" pitchFamily="2" charset="2"/>
              <a:buChar char="v"/>
            </a:pPr>
            <a:r>
              <a:rPr lang="en-IN" dirty="0"/>
              <a:t> Type Approved TAC list cannot be prepared</a:t>
            </a:r>
          </a:p>
          <a:p>
            <a:pPr>
              <a:buFont typeface="Wingdings" panose="05000000000000000000" pitchFamily="2" charset="2"/>
              <a:buChar char="v"/>
            </a:pPr>
            <a:r>
              <a:rPr lang="en-IN" dirty="0"/>
              <a:t> Impact is Low as the system is integrated with GSMA which provide approved TAC list that are valid to be used</a:t>
            </a:r>
          </a:p>
          <a:p>
            <a:pPr>
              <a:buFont typeface="Wingdings" panose="05000000000000000000" pitchFamily="2" charset="2"/>
              <a:buChar char="v"/>
            </a:pPr>
            <a:r>
              <a:rPr lang="en-IN" dirty="0"/>
              <a:t>This Type Approved TAC list indicate which devices are approved to be sold in Cambodian market</a:t>
            </a:r>
          </a:p>
          <a:p>
            <a:pPr>
              <a:buFont typeface="Wingdings" panose="05000000000000000000" pitchFamily="2" charset="2"/>
              <a:buChar char="v"/>
            </a:pPr>
            <a:endParaRPr lang="en-IN" dirty="0"/>
          </a:p>
          <a:p>
            <a:pPr marL="0" indent="0">
              <a:buNone/>
            </a:pPr>
            <a:r>
              <a:rPr lang="en-IN" dirty="0"/>
              <a:t>Production of SIM based Devices by manufacturer would need a TAC that is provided by GSMA. </a:t>
            </a:r>
          </a:p>
          <a:p>
            <a:pPr marL="2743200" lvl="6" indent="0">
              <a:buNone/>
            </a:pPr>
            <a:r>
              <a:rPr lang="en-IN" dirty="0"/>
              <a:t>		</a:t>
            </a:r>
          </a:p>
          <a:p>
            <a:pPr marL="2743200" lvl="6" indent="0">
              <a:buNone/>
            </a:pPr>
            <a:r>
              <a:rPr lang="en-IN" dirty="0"/>
              <a:t>		VS</a:t>
            </a:r>
          </a:p>
          <a:p>
            <a:pPr marL="0" indent="0">
              <a:buNone/>
            </a:pPr>
            <a:endParaRPr lang="en-IN" dirty="0"/>
          </a:p>
          <a:p>
            <a:pPr marL="0" indent="0">
              <a:buNone/>
            </a:pPr>
            <a:r>
              <a:rPr lang="en-IN" dirty="0"/>
              <a:t> Selling of SIM based Devices by importer in Cambodia would need a TAC that is approved by TRC. </a:t>
            </a:r>
          </a:p>
          <a:p>
            <a:pPr>
              <a:buFont typeface="Wingdings" panose="05000000000000000000" pitchFamily="2" charset="2"/>
              <a:buChar char="v"/>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207FC305-472B-4F37-81E8-64D8C68BF7F5}"/>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66408838-76E5-47F9-AEEF-659D00986F8D}"/>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340509882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Stakeholder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820182748"/>
              </p:ext>
            </p:extLst>
          </p:nvPr>
        </p:nvGraphicFramePr>
        <p:xfrm>
          <a:off x="674688" y="1708150"/>
          <a:ext cx="8108950" cy="2522538"/>
        </p:xfrm>
        <a:graphic>
          <a:graphicData uri="http://schemas.openxmlformats.org/presentationml/2006/ole">
            <mc:AlternateContent xmlns:mc="http://schemas.openxmlformats.org/markup-compatibility/2006">
              <mc:Choice xmlns:v="urn:schemas-microsoft-com:vml" Requires="v">
                <p:oleObj spid="_x0000_s1203" name="Document" r:id="rId3" imgW="5511800" imgH="1714500" progId="Word.Document.12">
                  <p:embed/>
                </p:oleObj>
              </mc:Choice>
              <mc:Fallback>
                <p:oleObj name="Document" r:id="rId3" imgW="5511800" imgH="1714500" progId="Word.Document.12">
                  <p:embed/>
                  <p:pic>
                    <p:nvPicPr>
                      <p:cNvPr id="0" name=""/>
                      <p:cNvPicPr/>
                      <p:nvPr/>
                    </p:nvPicPr>
                    <p:blipFill>
                      <a:blip r:embed="rId4"/>
                      <a:stretch>
                        <a:fillRect/>
                      </a:stretch>
                    </p:blipFill>
                    <p:spPr>
                      <a:xfrm>
                        <a:off x="674688" y="1708150"/>
                        <a:ext cx="8108950" cy="2522538"/>
                      </a:xfrm>
                      <a:prstGeom prst="rect">
                        <a:avLst/>
                      </a:prstGeom>
                    </p:spPr>
                  </p:pic>
                </p:oleObj>
              </mc:Fallback>
            </mc:AlternateContent>
          </a:graphicData>
        </a:graphic>
      </p:graphicFrame>
    </p:spTree>
    <p:extLst>
      <p:ext uri="{BB962C8B-B14F-4D97-AF65-F5344CB8AC3E}">
        <p14:creationId xmlns:p14="http://schemas.microsoft.com/office/powerpoint/2010/main" val="290032958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 – Type Approval</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14" name="Oval 113"/>
          <p:cNvSpPr/>
          <p:nvPr/>
        </p:nvSpPr>
        <p:spPr>
          <a:xfrm>
            <a:off x="830635" y="1703086"/>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pPr algn="ctr"/>
            <a:r>
              <a:rPr lang="en-US" sz="800" dirty="0">
                <a:solidFill>
                  <a:srgbClr val="000000"/>
                </a:solidFill>
              </a:rPr>
              <a:t>INIT</a:t>
            </a:r>
          </a:p>
          <a:p>
            <a:endParaRPr lang="en-US" sz="800" dirty="0">
              <a:solidFill>
                <a:srgbClr val="000000"/>
              </a:solidFill>
            </a:endParaRPr>
          </a:p>
        </p:txBody>
      </p:sp>
      <p:sp>
        <p:nvSpPr>
          <p:cNvPr id="115" name="Oval 114"/>
          <p:cNvSpPr/>
          <p:nvPr/>
        </p:nvSpPr>
        <p:spPr>
          <a:xfrm>
            <a:off x="2582039" y="1682932"/>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endParaRPr lang="en-US" sz="800" dirty="0">
              <a:solidFill>
                <a:srgbClr val="000000"/>
              </a:solidFill>
            </a:endParaRPr>
          </a:p>
          <a:p>
            <a:r>
              <a:rPr lang="en-US" sz="800" dirty="0">
                <a:solidFill>
                  <a:srgbClr val="000000"/>
                </a:solidFill>
              </a:rPr>
              <a:t>PROCESSING</a:t>
            </a:r>
          </a:p>
          <a:p>
            <a:endParaRPr lang="en-US" sz="800" dirty="0">
              <a:solidFill>
                <a:srgbClr val="000000"/>
              </a:solidFill>
            </a:endParaRPr>
          </a:p>
        </p:txBody>
      </p:sp>
      <p:sp>
        <p:nvSpPr>
          <p:cNvPr id="116" name="Oval 115"/>
          <p:cNvSpPr/>
          <p:nvPr/>
        </p:nvSpPr>
        <p:spPr>
          <a:xfrm>
            <a:off x="4285680" y="1685295"/>
            <a:ext cx="914400" cy="649185"/>
          </a:xfrm>
          <a:prstGeom prst="ellipse">
            <a:avLst/>
          </a:prstGeom>
          <a:ln/>
        </p:spPr>
        <p:style>
          <a:lnRef idx="2">
            <a:schemeClr val="accent6">
              <a:shade val="50000"/>
            </a:schemeClr>
          </a:lnRef>
          <a:fillRef idx="1">
            <a:schemeClr val="accent6"/>
          </a:fillRef>
          <a:effectRef idx="0">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Pending for CEIR  Approval</a:t>
            </a:r>
          </a:p>
        </p:txBody>
      </p:sp>
      <p:sp>
        <p:nvSpPr>
          <p:cNvPr id="117" name="Oval 116"/>
          <p:cNvSpPr/>
          <p:nvPr/>
        </p:nvSpPr>
        <p:spPr>
          <a:xfrm>
            <a:off x="2540000" y="2760325"/>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lang="en-US" sz="800" dirty="0">
                <a:solidFill>
                  <a:srgbClr val="000000"/>
                </a:solidFill>
              </a:rPr>
              <a:t>Rejected by System</a:t>
            </a:r>
          </a:p>
        </p:txBody>
      </p:sp>
      <p:sp>
        <p:nvSpPr>
          <p:cNvPr id="118" name="Oval 117"/>
          <p:cNvSpPr/>
          <p:nvPr/>
        </p:nvSpPr>
        <p:spPr>
          <a:xfrm>
            <a:off x="4258439" y="3351224"/>
            <a:ext cx="914400" cy="476069"/>
          </a:xfrm>
          <a:prstGeom prst="ellipse">
            <a:avLst/>
          </a:prstGeom>
          <a:solidFill>
            <a:srgbClr val="C0504D"/>
          </a:solidFill>
          <a:ln/>
        </p:spPr>
        <p:style>
          <a:lnRef idx="2">
            <a:schemeClr val="accent6"/>
          </a:lnRef>
          <a:fillRef idx="1">
            <a:schemeClr val="lt1"/>
          </a:fillRef>
          <a:effectRef idx="0">
            <a:schemeClr val="accent6"/>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Rejected</a:t>
            </a:r>
            <a:r>
              <a:rPr kumimoji="0" lang="en-US" sz="800" b="0" i="0" u="none" strike="noStrike" cap="none" spc="0" normalizeH="0" dirty="0">
                <a:ln>
                  <a:noFill/>
                </a:ln>
                <a:solidFill>
                  <a:srgbClr val="000000"/>
                </a:solidFill>
                <a:effectLst/>
                <a:uFillTx/>
                <a:latin typeface="+mn-lt"/>
                <a:ea typeface="+mn-ea"/>
                <a:cs typeface="+mn-cs"/>
                <a:sym typeface="Calibri"/>
              </a:rPr>
              <a:t> by </a:t>
            </a:r>
          </a:p>
          <a:p>
            <a:pPr marL="0" marR="0" indent="0" algn="l" defTabSz="914400" rtl="0" fontAlgn="auto" latinLnBrk="0" hangingPunct="0">
              <a:lnSpc>
                <a:spcPct val="100000"/>
              </a:lnSpc>
              <a:spcBef>
                <a:spcPts val="0"/>
              </a:spcBef>
              <a:spcAft>
                <a:spcPts val="0"/>
              </a:spcAft>
              <a:buClrTx/>
              <a:buSzTx/>
              <a:buFontTx/>
              <a:buNone/>
              <a:tabLst/>
            </a:pPr>
            <a:r>
              <a:rPr lang="en-US" sz="800" baseline="0" dirty="0"/>
              <a:t>CEIR</a:t>
            </a:r>
            <a:r>
              <a:rPr lang="en-US" sz="800" dirty="0"/>
              <a:t> Admin</a:t>
            </a: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19" name="Straight Arrow Connector 118"/>
          <p:cNvCxnSpPr/>
          <p:nvPr/>
        </p:nvCxnSpPr>
        <p:spPr>
          <a:xfrm>
            <a:off x="1816743" y="20225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0" name="TextBox 119"/>
          <p:cNvSpPr txBox="1"/>
          <p:nvPr/>
        </p:nvSpPr>
        <p:spPr>
          <a:xfrm>
            <a:off x="1906963" y="1998716"/>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21" name="Straight Arrow Connector 120"/>
          <p:cNvCxnSpPr/>
          <p:nvPr/>
        </p:nvCxnSpPr>
        <p:spPr>
          <a:xfrm>
            <a:off x="3009901" y="2222500"/>
            <a:ext cx="0" cy="514408"/>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2" name="TextBox 121"/>
          <p:cNvSpPr txBox="1"/>
          <p:nvPr/>
        </p:nvSpPr>
        <p:spPr>
          <a:xfrm>
            <a:off x="3047380" y="223494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sp>
        <p:nvSpPr>
          <p:cNvPr id="123" name="TextBox 122"/>
          <p:cNvSpPr txBox="1"/>
          <p:nvPr/>
        </p:nvSpPr>
        <p:spPr>
          <a:xfrm>
            <a:off x="5294926" y="2078001"/>
            <a:ext cx="535348"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Approve</a:t>
            </a:r>
          </a:p>
        </p:txBody>
      </p:sp>
      <p:sp>
        <p:nvSpPr>
          <p:cNvPr id="124" name="TextBox 123"/>
          <p:cNvSpPr txBox="1"/>
          <p:nvPr/>
        </p:nvSpPr>
        <p:spPr>
          <a:xfrm>
            <a:off x="3693378" y="2043528"/>
            <a:ext cx="518254"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 Process</a:t>
            </a:r>
          </a:p>
        </p:txBody>
      </p:sp>
      <p:cxnSp>
        <p:nvCxnSpPr>
          <p:cNvPr id="125" name="Straight Arrow Connector 124"/>
          <p:cNvCxnSpPr/>
          <p:nvPr/>
        </p:nvCxnSpPr>
        <p:spPr>
          <a:xfrm>
            <a:off x="4737805" y="2334480"/>
            <a:ext cx="0" cy="1014925"/>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26" name="TextBox 125"/>
          <p:cNvSpPr txBox="1"/>
          <p:nvPr/>
        </p:nvSpPr>
        <p:spPr>
          <a:xfrm>
            <a:off x="4791582" y="2613798"/>
            <a:ext cx="496424"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Reject</a:t>
            </a:r>
          </a:p>
        </p:txBody>
      </p:sp>
      <p:cxnSp>
        <p:nvCxnSpPr>
          <p:cNvPr id="127" name="Straight Connector 126"/>
          <p:cNvCxnSpPr/>
          <p:nvPr/>
        </p:nvCxnSpPr>
        <p:spPr>
          <a:xfrm>
            <a:off x="3911600" y="1193800"/>
            <a:ext cx="0" cy="48006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128" name="Straight Connector 127"/>
          <p:cNvCxnSpPr/>
          <p:nvPr/>
        </p:nvCxnSpPr>
        <p:spPr>
          <a:xfrm>
            <a:off x="5702300" y="1180575"/>
            <a:ext cx="0" cy="4813825"/>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cxnSp>
        <p:nvCxnSpPr>
          <p:cNvPr id="129" name="Straight Arrow Connector 128"/>
          <p:cNvCxnSpPr/>
          <p:nvPr/>
        </p:nvCxnSpPr>
        <p:spPr>
          <a:xfrm>
            <a:off x="4038600" y="1371600"/>
            <a:ext cx="1524000" cy="254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sp>
        <p:nvSpPr>
          <p:cNvPr id="130" name="TextBox 129"/>
          <p:cNvSpPr txBox="1"/>
          <p:nvPr/>
        </p:nvSpPr>
        <p:spPr>
          <a:xfrm>
            <a:off x="4362128"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CEIR Admin</a:t>
            </a:r>
          </a:p>
        </p:txBody>
      </p:sp>
      <p:sp>
        <p:nvSpPr>
          <p:cNvPr id="131" name="TextBox 130"/>
          <p:cNvSpPr txBox="1"/>
          <p:nvPr/>
        </p:nvSpPr>
        <p:spPr>
          <a:xfrm>
            <a:off x="2425217" y="3427185"/>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
        <p:nvSpPr>
          <p:cNvPr id="132" name="TextBox 131"/>
          <p:cNvSpPr txBox="1"/>
          <p:nvPr/>
        </p:nvSpPr>
        <p:spPr>
          <a:xfrm>
            <a:off x="3306507" y="3103186"/>
            <a:ext cx="951541"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 by Importer</a:t>
            </a:r>
          </a:p>
        </p:txBody>
      </p:sp>
      <p:cxnSp>
        <p:nvCxnSpPr>
          <p:cNvPr id="133" name="Straight Arrow Connector 132"/>
          <p:cNvCxnSpPr/>
          <p:nvPr/>
        </p:nvCxnSpPr>
        <p:spPr>
          <a:xfrm flipV="1">
            <a:off x="2235200" y="1384300"/>
            <a:ext cx="1547078" cy="12700"/>
          </a:xfrm>
          <a:prstGeom prst="straightConnector1">
            <a:avLst/>
          </a:prstGeom>
          <a:ln>
            <a:headEnd type="arrow"/>
            <a:tailEnd type="arrow"/>
          </a:ln>
        </p:spPr>
        <p:style>
          <a:lnRef idx="1">
            <a:schemeClr val="accent2"/>
          </a:lnRef>
          <a:fillRef idx="0">
            <a:schemeClr val="accent2"/>
          </a:fillRef>
          <a:effectRef idx="0">
            <a:schemeClr val="accent2"/>
          </a:effectRef>
          <a:fontRef idx="minor">
            <a:schemeClr val="tx1"/>
          </a:fontRef>
        </p:style>
      </p:cxnSp>
      <p:cxnSp>
        <p:nvCxnSpPr>
          <p:cNvPr id="134" name="Straight Connector 133"/>
          <p:cNvCxnSpPr/>
          <p:nvPr/>
        </p:nvCxnSpPr>
        <p:spPr>
          <a:xfrm>
            <a:off x="2184400" y="1244600"/>
            <a:ext cx="0" cy="4749800"/>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sp>
        <p:nvSpPr>
          <p:cNvPr id="135" name="TextBox 134"/>
          <p:cNvSpPr txBox="1"/>
          <p:nvPr/>
        </p:nvSpPr>
        <p:spPr>
          <a:xfrm>
            <a:off x="2758865" y="1099981"/>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System</a:t>
            </a:r>
          </a:p>
        </p:txBody>
      </p:sp>
      <p:sp>
        <p:nvSpPr>
          <p:cNvPr id="136" name="TextBox 135"/>
          <p:cNvSpPr txBox="1"/>
          <p:nvPr/>
        </p:nvSpPr>
        <p:spPr>
          <a:xfrm>
            <a:off x="879265" y="1095565"/>
            <a:ext cx="1152735"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User</a:t>
            </a:r>
          </a:p>
        </p:txBody>
      </p:sp>
      <p:sp>
        <p:nvSpPr>
          <p:cNvPr id="137" name="Oval 136"/>
          <p:cNvSpPr/>
          <p:nvPr/>
        </p:nvSpPr>
        <p:spPr>
          <a:xfrm>
            <a:off x="6059412" y="1684098"/>
            <a:ext cx="914400" cy="649185"/>
          </a:xfrm>
          <a:prstGeom prst="ellipse">
            <a:avLst/>
          </a:prstGeom>
          <a:ln/>
        </p:spPr>
        <p:style>
          <a:lnRef idx="3">
            <a:schemeClr val="lt1"/>
          </a:lnRef>
          <a:fillRef idx="1">
            <a:schemeClr val="accent6"/>
          </a:fillRef>
          <a:effectRef idx="1">
            <a:schemeClr val="accent6"/>
          </a:effectRef>
          <a:fontRef idx="minor">
            <a:schemeClr val="lt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a:p>
            <a:pPr marL="0" marR="0" indent="0" algn="ctr" defTabSz="914400" rtl="0" fontAlgn="auto" latinLnBrk="0" hangingPunct="0">
              <a:lnSpc>
                <a:spcPct val="100000"/>
              </a:lnSpc>
              <a:spcBef>
                <a:spcPts val="0"/>
              </a:spcBef>
              <a:spcAft>
                <a:spcPts val="0"/>
              </a:spcAft>
              <a:buClrTx/>
              <a:buSzTx/>
              <a:buFontTx/>
              <a:buNone/>
              <a:tabLst/>
            </a:pPr>
            <a:r>
              <a:rPr kumimoji="0" lang="en-US" sz="800" b="0" i="0" u="none" strike="noStrike" cap="none" spc="0" normalizeH="0" baseline="0" dirty="0">
                <a:ln>
                  <a:noFill/>
                </a:ln>
                <a:solidFill>
                  <a:srgbClr val="000000"/>
                </a:solidFill>
                <a:effectLst/>
                <a:uFillTx/>
                <a:latin typeface="+mn-lt"/>
                <a:ea typeface="+mn-ea"/>
                <a:cs typeface="+mn-cs"/>
                <a:sym typeface="Calibri"/>
              </a:rPr>
              <a:t>Approved</a:t>
            </a:r>
          </a:p>
          <a:p>
            <a:pPr marL="0" marR="0" indent="0" algn="l" defTabSz="914400" rtl="0" fontAlgn="auto" latinLnBrk="0" hangingPunct="0">
              <a:lnSpc>
                <a:spcPct val="100000"/>
              </a:lnSpc>
              <a:spcBef>
                <a:spcPts val="0"/>
              </a:spcBef>
              <a:spcAft>
                <a:spcPts val="0"/>
              </a:spcAft>
              <a:buClrTx/>
              <a:buSzTx/>
              <a:buFontTx/>
              <a:buNone/>
              <a:tabLst/>
            </a:pPr>
            <a:endParaRPr kumimoji="0" lang="en-US" sz="800" b="0" i="0" u="none" strike="noStrike" cap="none" spc="0" normalizeH="0" baseline="0" dirty="0">
              <a:ln>
                <a:noFill/>
              </a:ln>
              <a:solidFill>
                <a:srgbClr val="000000"/>
              </a:solidFill>
              <a:effectLst/>
              <a:uFillTx/>
              <a:latin typeface="+mn-lt"/>
              <a:ea typeface="+mn-ea"/>
              <a:cs typeface="+mn-cs"/>
              <a:sym typeface="Calibri"/>
            </a:endParaRPr>
          </a:p>
        </p:txBody>
      </p:sp>
      <p:sp>
        <p:nvSpPr>
          <p:cNvPr id="138" name="TextBox 137"/>
          <p:cNvSpPr txBox="1"/>
          <p:nvPr/>
        </p:nvSpPr>
        <p:spPr>
          <a:xfrm>
            <a:off x="1510817" y="2703078"/>
            <a:ext cx="91440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Edit</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cxnSp>
        <p:nvCxnSpPr>
          <p:cNvPr id="139" name="Straight Arrow Connector 138"/>
          <p:cNvCxnSpPr/>
          <p:nvPr/>
        </p:nvCxnSpPr>
        <p:spPr>
          <a:xfrm>
            <a:off x="3518543" y="2009887"/>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40" name="Straight Arrow Connector 139"/>
          <p:cNvCxnSpPr/>
          <p:nvPr/>
        </p:nvCxnSpPr>
        <p:spPr>
          <a:xfrm>
            <a:off x="5252978" y="1971514"/>
            <a:ext cx="739896" cy="1"/>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41" name="Elbow Connector 140"/>
          <p:cNvCxnSpPr/>
          <p:nvPr/>
        </p:nvCxnSpPr>
        <p:spPr>
          <a:xfrm rot="10800000">
            <a:off x="1300535" y="2204554"/>
            <a:ext cx="1137382" cy="818046"/>
          </a:xfrm>
          <a:prstGeom prst="bentConnector2">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cxnSp>
        <p:nvCxnSpPr>
          <p:cNvPr id="142" name="Elbow Connector 141"/>
          <p:cNvCxnSpPr/>
          <p:nvPr/>
        </p:nvCxnSpPr>
        <p:spPr>
          <a:xfrm rot="10800000">
            <a:off x="1313235" y="3022602"/>
            <a:ext cx="2890543" cy="655479"/>
          </a:xfrm>
          <a:prstGeom prst="bentConnector3">
            <a:avLst>
              <a:gd name="adj1" fmla="val 100527"/>
            </a:avLst>
          </a:prstGeom>
          <a:no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cxnSp>
      <p:cxnSp>
        <p:nvCxnSpPr>
          <p:cNvPr id="143" name="Straight Connector 142"/>
          <p:cNvCxnSpPr/>
          <p:nvPr/>
        </p:nvCxnSpPr>
        <p:spPr>
          <a:xfrm>
            <a:off x="7162800" y="1221717"/>
            <a:ext cx="0" cy="4772683"/>
          </a:xfrm>
          <a:prstGeom prst="line">
            <a:avLst/>
          </a:prstGeom>
          <a:noFill/>
          <a:ln w="12700" cap="flat">
            <a:solidFill>
              <a:schemeClr val="accent1"/>
            </a:solidFill>
            <a:prstDash val="sysDash"/>
            <a:miter lim="800000"/>
          </a:ln>
          <a:effectLst/>
          <a:sp3d/>
        </p:spPr>
        <p:style>
          <a:lnRef idx="0">
            <a:scrgbClr r="0" g="0" b="0"/>
          </a:lnRef>
          <a:fillRef idx="0">
            <a:scrgbClr r="0" g="0" b="0"/>
          </a:fillRef>
          <a:effectRef idx="0">
            <a:scrgbClr r="0" g="0" b="0"/>
          </a:effectRef>
          <a:fontRef idx="none"/>
        </p:style>
      </p:cxnSp>
      <p:sp>
        <p:nvSpPr>
          <p:cNvPr id="149" name="Line Callout 1 148"/>
          <p:cNvSpPr/>
          <p:nvPr/>
        </p:nvSpPr>
        <p:spPr>
          <a:xfrm>
            <a:off x="8318499" y="1981971"/>
            <a:ext cx="2439147" cy="923328"/>
          </a:xfrm>
          <a:prstGeom prst="borderCallout1">
            <a:avLst>
              <a:gd name="adj1" fmla="val 18750"/>
              <a:gd name="adj2" fmla="val -8333"/>
              <a:gd name="adj3" fmla="val 35800"/>
              <a:gd name="adj4" fmla="val -7907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fromWordArt="0" anchor="ctr" anchorCtr="0" forceAA="0" compatLnSpc="1">
            <a:prstTxWarp prst="textNoShape">
              <a:avLst/>
            </a:prstTxWarp>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TAC Request  State</a:t>
            </a:r>
            <a:r>
              <a:rPr kumimoji="0" lang="en-US" sz="1800" b="0" i="0" u="none" strike="noStrike" cap="none" spc="0" normalizeH="0" dirty="0">
                <a:ln>
                  <a:noFill/>
                </a:ln>
                <a:solidFill>
                  <a:srgbClr val="000000"/>
                </a:solidFill>
                <a:effectLst/>
                <a:uFillTx/>
                <a:latin typeface="+mn-lt"/>
                <a:ea typeface="+mn-ea"/>
                <a:cs typeface="+mn-cs"/>
                <a:sym typeface="Calibri"/>
              </a:rPr>
              <a:t> under various Stakeholder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151" name="Straight Arrow Connector 150"/>
          <p:cNvCxnSpPr/>
          <p:nvPr/>
        </p:nvCxnSpPr>
        <p:spPr>
          <a:xfrm>
            <a:off x="127000" y="2019300"/>
            <a:ext cx="647700" cy="0"/>
          </a:xfrm>
          <a:prstGeom prst="straightConnector1">
            <a:avLst/>
          </a:prstGeom>
          <a:noFill/>
          <a:ln w="12700" cap="flat">
            <a:solidFill>
              <a:schemeClr val="accent1"/>
            </a:solidFill>
            <a:prstDash val="solid"/>
            <a:miter lim="800000"/>
            <a:tailEnd type="arrow"/>
          </a:ln>
          <a:effectLst/>
          <a:sp3d/>
        </p:spPr>
        <p:style>
          <a:lnRef idx="0">
            <a:scrgbClr r="0" g="0" b="0"/>
          </a:lnRef>
          <a:fillRef idx="0">
            <a:scrgbClr r="0" g="0" b="0"/>
          </a:fillRef>
          <a:effectRef idx="0">
            <a:scrgbClr r="0" g="0" b="0"/>
          </a:effectRef>
          <a:fontRef idx="none"/>
        </p:style>
      </p:cxnSp>
      <p:sp>
        <p:nvSpPr>
          <p:cNvPr id="152" name="TextBox 151"/>
          <p:cNvSpPr txBox="1"/>
          <p:nvPr/>
        </p:nvSpPr>
        <p:spPr>
          <a:xfrm>
            <a:off x="127000" y="2080321"/>
            <a:ext cx="467847"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Calibri"/>
              </a:rPr>
              <a:t>Upload</a:t>
            </a:r>
          </a:p>
          <a:p>
            <a:pPr marL="0" marR="0" indent="0" algn="l" defTabSz="914400" rtl="0" fontAlgn="auto" latinLnBrk="0" hangingPunct="0">
              <a:lnSpc>
                <a:spcPct val="100000"/>
              </a:lnSpc>
              <a:spcBef>
                <a:spcPts val="0"/>
              </a:spcBef>
              <a:spcAft>
                <a:spcPts val="0"/>
              </a:spcAft>
              <a:buClrTx/>
              <a:buSzTx/>
              <a:buFontTx/>
              <a:buNone/>
              <a:tabLst/>
            </a:pPr>
            <a:endParaRPr kumimoji="0" lang="en-US" sz="10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67500515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State Transition - Overview</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A9A2FBFD-D3D7-41F3-B0B5-DC02DDBE9FF2}"/>
              </a:ext>
            </a:extLst>
          </p:cNvPr>
          <p:cNvGraphicFramePr>
            <a:graphicFrameLocks noGrp="1"/>
          </p:cNvGraphicFramePr>
          <p:nvPr>
            <p:extLst>
              <p:ext uri="{D42A27DB-BD31-4B8C-83A1-F6EECF244321}">
                <p14:modId xmlns:p14="http://schemas.microsoft.com/office/powerpoint/2010/main" val="2878394352"/>
              </p:ext>
            </p:extLst>
          </p:nvPr>
        </p:nvGraphicFramePr>
        <p:xfrm>
          <a:off x="465667" y="1318406"/>
          <a:ext cx="10126134" cy="3434783"/>
        </p:xfrm>
        <a:graphic>
          <a:graphicData uri="http://schemas.openxmlformats.org/drawingml/2006/table">
            <a:tbl>
              <a:tblPr firstRow="1" firstCol="1" bandRow="1">
                <a:tableStyleId>{5940675A-B579-460E-94D1-54222C63F5DA}</a:tableStyleId>
              </a:tblPr>
              <a:tblGrid>
                <a:gridCol w="2827076">
                  <a:extLst>
                    <a:ext uri="{9D8B030D-6E8A-4147-A177-3AD203B41FA5}">
                      <a16:colId xmlns:a16="http://schemas.microsoft.com/office/drawing/2014/main" val="3359402432"/>
                    </a:ext>
                  </a:extLst>
                </a:gridCol>
                <a:gridCol w="7299058">
                  <a:extLst>
                    <a:ext uri="{9D8B030D-6E8A-4147-A177-3AD203B41FA5}">
                      <a16:colId xmlns:a16="http://schemas.microsoft.com/office/drawing/2014/main" val="2526775773"/>
                    </a:ext>
                  </a:extLst>
                </a:gridCol>
              </a:tblGrid>
              <a:tr h="177800">
                <a:tc>
                  <a:txBody>
                    <a:bodyPr/>
                    <a:lstStyle/>
                    <a:p>
                      <a:pPr>
                        <a:lnSpc>
                          <a:spcPct val="107000"/>
                        </a:lnSpc>
                        <a:spcAft>
                          <a:spcPts val="0"/>
                        </a:spcAft>
                        <a:tabLst>
                          <a:tab pos="981075" algn="l"/>
                        </a:tabLst>
                      </a:pPr>
                      <a:r>
                        <a:rPr lang="en-IN" sz="2400" b="1" dirty="0">
                          <a:effectLst/>
                          <a:latin typeface="Arial" panose="020B0604020202020204" pitchFamily="34" charset="0"/>
                          <a:cs typeface="Arial" panose="020B0604020202020204" pitchFamily="34" charset="0"/>
                        </a:rPr>
                        <a:t>TAC  State</a:t>
                      </a:r>
                      <a:endParaRPr lang="en-IN" sz="2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solidFill>
                      <a:srgbClr val="1B47B6"/>
                    </a:solidFill>
                  </a:tcPr>
                </a:tc>
                <a:tc>
                  <a:txBody>
                    <a:bodyPr/>
                    <a:lstStyle/>
                    <a:p>
                      <a:pPr>
                        <a:lnSpc>
                          <a:spcPct val="107000"/>
                        </a:lnSpc>
                        <a:spcAft>
                          <a:spcPts val="0"/>
                        </a:spcAft>
                      </a:pPr>
                      <a:r>
                        <a:rPr lang="en-IN" sz="2400" b="1" dirty="0">
                          <a:effectLst/>
                          <a:latin typeface="Arial" panose="020B0604020202020204" pitchFamily="34" charset="0"/>
                          <a:cs typeface="Arial" panose="020B0604020202020204" pitchFamily="34" charset="0"/>
                        </a:rPr>
                        <a:t>Meaning</a:t>
                      </a:r>
                      <a:endParaRPr lang="en-IN" sz="2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b">
                    <a:solidFill>
                      <a:srgbClr val="1B47B6"/>
                    </a:solidFill>
                  </a:tcPr>
                </a:tc>
                <a:extLst>
                  <a:ext uri="{0D108BD9-81ED-4DB2-BD59-A6C34878D82A}">
                    <a16:rowId xmlns:a16="http://schemas.microsoft.com/office/drawing/2014/main" val="3559836973"/>
                  </a:ext>
                </a:extLst>
              </a:tr>
              <a:tr h="2032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New</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Importer has registered a new TAC for Type Approval </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83265251"/>
                  </a:ext>
                </a:extLst>
              </a:tr>
              <a:tr h="177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Processing</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The system has started the processing of this request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260874180"/>
                  </a:ext>
                </a:extLst>
              </a:tr>
              <a:tr h="177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Rejected by system</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The system has found an error, most likely, policy-based errors </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01139084"/>
                  </a:ext>
                </a:extLst>
              </a:tr>
              <a:tr h="17780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Pending approval from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The request processing is successful, request is accepted and now it is sent to CEIR Admin for approval</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93476094"/>
                  </a:ext>
                </a:extLst>
              </a:tr>
              <a:tr h="177800">
                <a:tc>
                  <a:txBody>
                    <a:bodyPr/>
                    <a:lstStyle/>
                    <a:p>
                      <a:pPr>
                        <a:lnSpc>
                          <a:spcPct val="107000"/>
                        </a:lnSpc>
                        <a:spcAft>
                          <a:spcPts val="0"/>
                        </a:spcAft>
                        <a:tabLst>
                          <a:tab pos="981075" algn="l"/>
                        </a:tabLst>
                      </a:pPr>
                      <a:r>
                        <a:rPr lang="en-IN" sz="2000" dirty="0">
                          <a:effectLst/>
                          <a:latin typeface="Arial" panose="020B0604020202020204" pitchFamily="34" charset="0"/>
                          <a:cs typeface="Arial" panose="020B0604020202020204" pitchFamily="34" charset="0"/>
                        </a:rPr>
                        <a:t>Rejected by CEIR Admin</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CEIR Admin has rejected the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29945418"/>
                  </a:ext>
                </a:extLst>
              </a:tr>
              <a:tr h="177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Approved</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CEIR Admin has approved the request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72514249"/>
                  </a:ext>
                </a:extLst>
              </a:tr>
              <a:tr h="177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Withdrawn by User</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a:effectLst/>
                          <a:latin typeface="Arial" panose="020B0604020202020204" pitchFamily="34" charset="0"/>
                          <a:cs typeface="Arial" panose="020B0604020202020204" pitchFamily="34" charset="0"/>
                        </a:rPr>
                        <a:t>User has withdrawn the request.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42398977"/>
                  </a:ext>
                </a:extLst>
              </a:tr>
              <a:tr h="177800">
                <a:tc>
                  <a:txBody>
                    <a:bodyPr/>
                    <a:lstStyle/>
                    <a:p>
                      <a:pPr>
                        <a:lnSpc>
                          <a:spcPct val="107000"/>
                        </a:lnSpc>
                        <a:spcAft>
                          <a:spcPts val="0"/>
                        </a:spcAft>
                        <a:tabLst>
                          <a:tab pos="981075" algn="l"/>
                        </a:tabLst>
                      </a:pPr>
                      <a:r>
                        <a:rPr lang="en-IN" sz="2000">
                          <a:effectLst/>
                          <a:latin typeface="Arial" panose="020B0604020202020204" pitchFamily="34" charset="0"/>
                          <a:cs typeface="Arial" panose="020B0604020202020204" pitchFamily="34" charset="0"/>
                        </a:rPr>
                        <a:t>Withdrawn by CEIR</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a:lnSpc>
                          <a:spcPct val="107000"/>
                        </a:lnSpc>
                        <a:spcAft>
                          <a:spcPts val="0"/>
                        </a:spcAft>
                      </a:pPr>
                      <a:r>
                        <a:rPr lang="en-IN" sz="2000" dirty="0">
                          <a:effectLst/>
                          <a:latin typeface="Arial" panose="020B0604020202020204" pitchFamily="34" charset="0"/>
                          <a:cs typeface="Arial" panose="020B0604020202020204" pitchFamily="34" charset="0"/>
                        </a:rPr>
                        <a:t>CEIR Admin has withdrawn the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62644073"/>
                  </a:ext>
                </a:extLst>
              </a:tr>
            </a:tbl>
          </a:graphicData>
        </a:graphic>
      </p:graphicFrame>
    </p:spTree>
    <p:extLst>
      <p:ext uri="{BB962C8B-B14F-4D97-AF65-F5344CB8AC3E}">
        <p14:creationId xmlns:p14="http://schemas.microsoft.com/office/powerpoint/2010/main" val="298065616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UI – Overview - Feature</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Table 2">
            <a:extLst>
              <a:ext uri="{FF2B5EF4-FFF2-40B4-BE49-F238E27FC236}">
                <a16:creationId xmlns:a16="http://schemas.microsoft.com/office/drawing/2014/main" id="{37C12D63-8B24-49B9-8729-BEF931B40C5C}"/>
              </a:ext>
            </a:extLst>
          </p:cNvPr>
          <p:cNvGraphicFramePr>
            <a:graphicFrameLocks noGrp="1"/>
          </p:cNvGraphicFramePr>
          <p:nvPr>
            <p:extLst>
              <p:ext uri="{D42A27DB-BD31-4B8C-83A1-F6EECF244321}">
                <p14:modId xmlns:p14="http://schemas.microsoft.com/office/powerpoint/2010/main" val="2839201933"/>
              </p:ext>
            </p:extLst>
          </p:nvPr>
        </p:nvGraphicFramePr>
        <p:xfrm>
          <a:off x="543654" y="1292881"/>
          <a:ext cx="10216751" cy="3045337"/>
        </p:xfrm>
        <a:graphic>
          <a:graphicData uri="http://schemas.openxmlformats.org/drawingml/2006/table">
            <a:tbl>
              <a:tblPr firstRow="1" firstCol="1" bandRow="1">
                <a:tableStyleId>{5940675A-B579-460E-94D1-54222C63F5DA}</a:tableStyleId>
              </a:tblPr>
              <a:tblGrid>
                <a:gridCol w="1142233">
                  <a:extLst>
                    <a:ext uri="{9D8B030D-6E8A-4147-A177-3AD203B41FA5}">
                      <a16:colId xmlns:a16="http://schemas.microsoft.com/office/drawing/2014/main" val="3767667589"/>
                    </a:ext>
                  </a:extLst>
                </a:gridCol>
                <a:gridCol w="3841498">
                  <a:extLst>
                    <a:ext uri="{9D8B030D-6E8A-4147-A177-3AD203B41FA5}">
                      <a16:colId xmlns:a16="http://schemas.microsoft.com/office/drawing/2014/main" val="3003783293"/>
                    </a:ext>
                  </a:extLst>
                </a:gridCol>
                <a:gridCol w="5233020">
                  <a:extLst>
                    <a:ext uri="{9D8B030D-6E8A-4147-A177-3AD203B41FA5}">
                      <a16:colId xmlns:a16="http://schemas.microsoft.com/office/drawing/2014/main" val="2461756633"/>
                    </a:ext>
                  </a:extLst>
                </a:gridCol>
              </a:tblGrid>
              <a:tr h="193675">
                <a:tc>
                  <a:txBody>
                    <a:bodyPr/>
                    <a:lstStyle/>
                    <a:p>
                      <a:pPr algn="ctr">
                        <a:lnSpc>
                          <a:spcPct val="107000"/>
                        </a:lnSpc>
                        <a:spcAft>
                          <a:spcPts val="800"/>
                        </a:spcAft>
                      </a:pPr>
                      <a:r>
                        <a:rPr lang="en-IN" sz="2400" b="1">
                          <a:effectLst/>
                          <a:latin typeface="Arial" panose="020B0604020202020204" pitchFamily="34" charset="0"/>
                          <a:cs typeface="Arial" panose="020B0604020202020204" pitchFamily="34" charset="0"/>
                        </a:rPr>
                        <a:t>S.No.</a:t>
                      </a:r>
                      <a:endParaRPr lang="en-IN" sz="2400" b="1">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B47B6"/>
                    </a:solidFill>
                  </a:tcPr>
                </a:tc>
                <a:tc>
                  <a:txBody>
                    <a:bodyPr/>
                    <a:lstStyle/>
                    <a:p>
                      <a:pPr algn="ctr">
                        <a:lnSpc>
                          <a:spcPct val="107000"/>
                        </a:lnSpc>
                        <a:spcAft>
                          <a:spcPts val="800"/>
                        </a:spcAft>
                      </a:pPr>
                      <a:r>
                        <a:rPr lang="en-IN" sz="2400" b="1" dirty="0">
                          <a:effectLst/>
                          <a:latin typeface="Arial" panose="020B0604020202020204" pitchFamily="34" charset="0"/>
                          <a:cs typeface="Arial" panose="020B0604020202020204" pitchFamily="34" charset="0"/>
                        </a:rPr>
                        <a:t>Feature</a:t>
                      </a:r>
                      <a:endParaRPr lang="en-IN" sz="2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solidFill>
                      <a:srgbClr val="1B47B6"/>
                    </a:solidFill>
                  </a:tcPr>
                </a:tc>
                <a:tc>
                  <a:txBody>
                    <a:bodyPr/>
                    <a:lstStyle/>
                    <a:p>
                      <a:pPr algn="ctr">
                        <a:lnSpc>
                          <a:spcPct val="107000"/>
                        </a:lnSpc>
                        <a:spcAft>
                          <a:spcPts val="800"/>
                        </a:spcAft>
                      </a:pPr>
                      <a:r>
                        <a:rPr lang="en-IN" sz="2400" b="1" dirty="0">
                          <a:effectLst/>
                          <a:latin typeface="Arial" panose="020B0604020202020204" pitchFamily="34" charset="0"/>
                          <a:cs typeface="Arial" panose="020B0604020202020204" pitchFamily="34" charset="0"/>
                        </a:rPr>
                        <a:t>Stakeholder</a:t>
                      </a:r>
                      <a:endParaRPr lang="en-IN" sz="2400" b="1"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rgbClr val="1B47B6"/>
                    </a:solidFill>
                  </a:tcPr>
                </a:tc>
                <a:extLst>
                  <a:ext uri="{0D108BD9-81ED-4DB2-BD59-A6C34878D82A}">
                    <a16:rowId xmlns:a16="http://schemas.microsoft.com/office/drawing/2014/main" val="696016808"/>
                  </a:ext>
                </a:extLst>
              </a:tr>
              <a:tr h="151130">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1</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View all Type Approval Request</a:t>
                      </a:r>
                    </a:p>
                    <a:p>
                      <a:pPr>
                        <a:lnSpc>
                          <a:spcPct val="107000"/>
                        </a:lnSpc>
                        <a:spcAft>
                          <a:spcPts val="800"/>
                        </a:spcAft>
                      </a:pPr>
                      <a:r>
                        <a:rPr lang="en-IN" sz="1400" dirty="0">
                          <a:effectLst/>
                          <a:latin typeface="Arial" panose="020B0604020202020204" pitchFamily="34" charset="0"/>
                          <a:cs typeface="Arial" panose="020B0604020202020204" pitchFamily="34" charset="0"/>
                        </a:rPr>
                        <a:t>(Only those that are pending for approval from CEIR . All in case of Importer and TRC)</a:t>
                      </a:r>
                      <a:endParaRPr lang="en-IN" sz="14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Importer, CEIR Admin, TRC</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97985306"/>
                  </a:ext>
                </a:extLst>
              </a:tr>
              <a:tr h="209550">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2</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Register Type Approval Request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Importer, TRC</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836166585"/>
                  </a:ext>
                </a:extLst>
              </a:tr>
              <a:tr h="18605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3</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Approve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CEIR Admin</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728995987"/>
                  </a:ext>
                </a:extLst>
              </a:tr>
              <a:tr h="15430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4</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Reject Request</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System, CEIR Admin</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37084357"/>
                  </a:ext>
                </a:extLst>
              </a:tr>
              <a:tr h="12255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5</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Edit</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Importer, TRC</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56765892"/>
                  </a:ext>
                </a:extLst>
              </a:tr>
              <a:tr h="18986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6</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Delete (Withdraw)</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Importer, CEIR Admin, TRC</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285711008"/>
                  </a:ext>
                </a:extLst>
              </a:tr>
              <a:tr h="257175">
                <a:tc>
                  <a:txBody>
                    <a:bodyPr/>
                    <a:lstStyle/>
                    <a:p>
                      <a:pPr algn="ctr">
                        <a:lnSpc>
                          <a:spcPct val="107000"/>
                        </a:lnSpc>
                        <a:spcAft>
                          <a:spcPts val="800"/>
                        </a:spcAft>
                      </a:pPr>
                      <a:r>
                        <a:rPr lang="en-IN" sz="2000">
                          <a:effectLst/>
                          <a:latin typeface="Arial" panose="020B0604020202020204" pitchFamily="34" charset="0"/>
                          <a:cs typeface="Arial" panose="020B0604020202020204" pitchFamily="34" charset="0"/>
                        </a:rPr>
                        <a:t>7</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a:effectLst/>
                          <a:latin typeface="Arial" panose="020B0604020202020204" pitchFamily="34" charset="0"/>
                          <a:cs typeface="Arial" panose="020B0604020202020204" pitchFamily="34" charset="0"/>
                        </a:rPr>
                        <a:t>View</a:t>
                      </a:r>
                      <a:endParaRPr lang="en-IN" sz="20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nSpc>
                          <a:spcPct val="107000"/>
                        </a:lnSpc>
                        <a:spcAft>
                          <a:spcPts val="800"/>
                        </a:spcAft>
                      </a:pPr>
                      <a:r>
                        <a:rPr lang="en-IN" sz="2000" dirty="0">
                          <a:effectLst/>
                          <a:latin typeface="Arial" panose="020B0604020202020204" pitchFamily="34" charset="0"/>
                          <a:cs typeface="Arial" panose="020B0604020202020204" pitchFamily="34" charset="0"/>
                        </a:rPr>
                        <a:t>Importer, CEIR Admin, TRC</a:t>
                      </a:r>
                      <a:endParaRPr lang="en-IN" sz="20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4121020022"/>
                  </a:ext>
                </a:extLst>
              </a:tr>
            </a:tbl>
          </a:graphicData>
        </a:graphic>
      </p:graphicFrame>
    </p:spTree>
    <p:extLst>
      <p:ext uri="{BB962C8B-B14F-4D97-AF65-F5344CB8AC3E}">
        <p14:creationId xmlns:p14="http://schemas.microsoft.com/office/powerpoint/2010/main" val="36058032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0C9B68-4949-434B-A594-BD7595E14CB5}"/>
              </a:ext>
            </a:extLst>
          </p:cNvPr>
          <p:cNvPicPr>
            <a:picLocks noChangeAspect="1"/>
          </p:cNvPicPr>
          <p:nvPr/>
        </p:nvPicPr>
        <p:blipFill>
          <a:blip r:embed="rId2"/>
          <a:stretch>
            <a:fillRect/>
          </a:stretch>
        </p:blipFill>
        <p:spPr>
          <a:xfrm>
            <a:off x="463639" y="1455386"/>
            <a:ext cx="9635119" cy="3947228"/>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View All Type Approval Request</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6" name="Oval Callout 5"/>
          <p:cNvSpPr/>
          <p:nvPr/>
        </p:nvSpPr>
        <p:spPr>
          <a:xfrm>
            <a:off x="9401952" y="680752"/>
            <a:ext cx="1261108" cy="519348"/>
          </a:xfrm>
          <a:prstGeom prst="wedgeEllipseCallout">
            <a:avLst>
              <a:gd name="adj1" fmla="val -52028"/>
              <a:gd name="adj2" fmla="val 111635"/>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Report </a:t>
            </a:r>
          </a:p>
        </p:txBody>
      </p:sp>
      <p:sp>
        <p:nvSpPr>
          <p:cNvPr id="8" name="Oval Callout 7"/>
          <p:cNvSpPr/>
          <p:nvPr/>
        </p:nvSpPr>
        <p:spPr>
          <a:xfrm>
            <a:off x="4733292" y="1013886"/>
            <a:ext cx="1261108"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8"/>
          <p:cNvSpPr/>
          <p:nvPr/>
        </p:nvSpPr>
        <p:spPr>
          <a:xfrm>
            <a:off x="10443564" y="1272181"/>
            <a:ext cx="1261108" cy="519348"/>
          </a:xfrm>
          <a:prstGeom prst="wedgeEllipseCallout">
            <a:avLst>
              <a:gd name="adj1" fmla="val -88305"/>
              <a:gd name="adj2" fmla="val 7717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0" name="Oval Callout 9"/>
          <p:cNvSpPr/>
          <p:nvPr/>
        </p:nvSpPr>
        <p:spPr>
          <a:xfrm>
            <a:off x="10098758" y="2795265"/>
            <a:ext cx="1882918" cy="519348"/>
          </a:xfrm>
          <a:prstGeom prst="wedgeEllipseCallout">
            <a:avLst>
              <a:gd name="adj1" fmla="val -61115"/>
              <a:gd name="adj2" fmla="val 3315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Callout 10"/>
          <p:cNvSpPr/>
          <p:nvPr/>
        </p:nvSpPr>
        <p:spPr>
          <a:xfrm>
            <a:off x="10657803" y="4363915"/>
            <a:ext cx="1389240" cy="2077400"/>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 Edit</a:t>
            </a:r>
            <a:r>
              <a:rPr kumimoji="0" lang="en-US" sz="1800" b="0" i="0" u="none" strike="noStrike" cap="none" spc="0" normalizeH="0" dirty="0">
                <a:ln>
                  <a:noFill/>
                </a:ln>
                <a:solidFill>
                  <a:srgbClr val="000000"/>
                </a:solidFill>
                <a:effectLst/>
                <a:uFillTx/>
                <a:latin typeface="+mn-lt"/>
                <a:ea typeface="+mn-ea"/>
                <a:cs typeface="+mn-cs"/>
                <a:sym typeface="Calibri"/>
              </a:rPr>
              <a:t> Delete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57221062"/>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20905</TotalTime>
  <Words>1705</Words>
  <Application>Microsoft Office PowerPoint</Application>
  <PresentationFormat>Widescreen</PresentationFormat>
  <Paragraphs>311</Paragraphs>
  <Slides>31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7" baseType="lpstr">
      <vt:lpstr>Arial</vt:lpstr>
      <vt:lpstr>Calibri</vt:lpstr>
      <vt:lpstr>Calibri Light</vt:lpstr>
      <vt:lpstr>Wingdings</vt:lpstr>
      <vt:lpstr>White Theme</vt:lpstr>
      <vt:lpstr>Document</vt:lpstr>
      <vt:lpstr>CEIR   Type Approval Feature -Training Manual</vt:lpstr>
      <vt:lpstr>PowerPoint Presentation</vt:lpstr>
      <vt:lpstr>Feature Overview</vt:lpstr>
      <vt:lpstr>Feature Impact</vt:lpstr>
      <vt:lpstr>Stakeholder Overview</vt:lpstr>
      <vt:lpstr>State Transition – Overview – Type Approval</vt:lpstr>
      <vt:lpstr>State Transition - Overview</vt:lpstr>
      <vt:lpstr>UI – Overview - Feature</vt:lpstr>
      <vt:lpstr>View All Type Approval Request</vt:lpstr>
      <vt:lpstr>Action List</vt:lpstr>
      <vt:lpstr>Actions Enabled/ Disabled for Importer / TRC </vt:lpstr>
      <vt:lpstr>CEIR Admin Portal</vt:lpstr>
      <vt:lpstr>CEIR Admin Portal (contd.)</vt:lpstr>
      <vt:lpstr>Type Approval Flow</vt:lpstr>
      <vt:lpstr>Type Approval Request Flow ( contd..)</vt:lpstr>
      <vt:lpstr>Email samples</vt:lpstr>
      <vt:lpstr>Register Type Approval Details</vt:lpstr>
      <vt:lpstr>Edit Type Approval Request</vt:lpstr>
      <vt:lpstr>View Type Approval Request</vt:lpstr>
      <vt:lpstr>System Processing</vt:lpstr>
      <vt:lpstr>Type Approval Request Withdrawn By Importer/TRC</vt:lpstr>
      <vt:lpstr>Type Approval Request - Approved by CEIR Admin</vt:lpstr>
      <vt:lpstr>Type Approval Request - Rejected by CEIR Admin</vt:lpstr>
      <vt:lpstr>Type Approval Request - Withdrawn By CEIR Admin</vt:lpstr>
      <vt:lpstr>Filter Type Approval Request</vt:lpstr>
      <vt:lpstr>Export Type Approval Request</vt:lpstr>
      <vt:lpstr>Policy </vt:lpstr>
      <vt:lpstr>What next after Approval of Type Approval?</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gaurav</cp:lastModifiedBy>
  <cp:revision>520</cp:revision>
  <dcterms:created xsi:type="dcterms:W3CDTF">2019-04-20T15:44:52Z</dcterms:created>
  <dcterms:modified xsi:type="dcterms:W3CDTF">2020-04-14T06:29:28Z</dcterms:modified>
</cp:coreProperties>
</file>