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4"/>
  </p:notesMasterIdLst>
  <p:sldIdLst>
    <p:sldId id="329" r:id="rId2"/>
    <p:sldId id="286" r:id="rId3"/>
    <p:sldId id="290" r:id="rId4"/>
    <p:sldId id="386" r:id="rId5"/>
    <p:sldId id="285" r:id="rId6"/>
    <p:sldId id="303" r:id="rId7"/>
    <p:sldId id="288" r:id="rId8"/>
    <p:sldId id="292" r:id="rId9"/>
    <p:sldId id="293" r:id="rId10"/>
    <p:sldId id="294" r:id="rId11"/>
    <p:sldId id="373" r:id="rId12"/>
    <p:sldId id="384" r:id="rId13"/>
    <p:sldId id="389" r:id="rId14"/>
    <p:sldId id="374" r:id="rId15"/>
    <p:sldId id="380" r:id="rId16"/>
    <p:sldId id="375" r:id="rId17"/>
    <p:sldId id="295" r:id="rId18"/>
    <p:sldId id="296" r:id="rId19"/>
    <p:sldId id="297" r:id="rId20"/>
    <p:sldId id="314" r:id="rId21"/>
    <p:sldId id="298" r:id="rId22"/>
    <p:sldId id="330" r:id="rId23"/>
    <p:sldId id="299" r:id="rId24"/>
    <p:sldId id="331" r:id="rId25"/>
    <p:sldId id="377" r:id="rId26"/>
    <p:sldId id="390" r:id="rId27"/>
    <p:sldId id="378" r:id="rId28"/>
    <p:sldId id="381" r:id="rId29"/>
    <p:sldId id="388" r:id="rId30"/>
    <p:sldId id="372" r:id="rId31"/>
    <p:sldId id="371"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7B6"/>
    <a:srgbClr val="4B1FBF"/>
    <a:srgbClr val="1A47C5"/>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86436"/>
  </p:normalViewPr>
  <p:slideViewPr>
    <p:cSldViewPr snapToGrid="0" snapToObjects="1">
      <p:cViewPr>
        <p:scale>
          <a:sx n="107" d="100"/>
          <a:sy n="107" d="100"/>
        </p:scale>
        <p:origin x="828" y="15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14 April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14 April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png"/><Relationship Id="rId2" Type="http://schemas.openxmlformats.org/officeDocument/2006/relationships/package" Target="../embeddings/Microsoft_Word_Document2.docx"/><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Type Approval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566454695"/>
              </p:ext>
            </p:extLst>
          </p:nvPr>
        </p:nvGraphicFramePr>
        <p:xfrm>
          <a:off x="466725" y="1212850"/>
          <a:ext cx="8313738" cy="4235450"/>
        </p:xfrm>
        <a:graphic>
          <a:graphicData uri="http://schemas.openxmlformats.org/presentationml/2006/ole">
            <mc:AlternateContent xmlns:mc="http://schemas.openxmlformats.org/markup-compatibility/2006">
              <mc:Choice xmlns:v="urn:schemas-microsoft-com:vml" Requires="v">
                <p:oleObj name="Document" r:id="rId2" imgW="6167955" imgH="3324584" progId="Word.Document.12">
                  <p:embed/>
                </p:oleObj>
              </mc:Choice>
              <mc:Fallback>
                <p:oleObj name="Document" r:id="rId2" imgW="6167955" imgH="3324584" progId="Word.Document.12">
                  <p:embed/>
                  <p:pic>
                    <p:nvPicPr>
                      <p:cNvPr id="0" name=""/>
                      <p:cNvPicPr/>
                      <p:nvPr/>
                    </p:nvPicPr>
                    <p:blipFill>
                      <a:blip r:embed="rId3"/>
                      <a:stretch>
                        <a:fillRect/>
                      </a:stretch>
                    </p:blipFill>
                    <p:spPr>
                      <a:xfrm>
                        <a:off x="466725" y="1212850"/>
                        <a:ext cx="8313738" cy="4235450"/>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Importer / TRC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4095732044"/>
              </p:ext>
            </p:extLst>
          </p:nvPr>
        </p:nvGraphicFramePr>
        <p:xfrm>
          <a:off x="268876" y="1261409"/>
          <a:ext cx="10658475" cy="4476750"/>
        </p:xfrm>
        <a:graphic>
          <a:graphicData uri="http://schemas.openxmlformats.org/presentationml/2006/ole">
            <mc:AlternateContent xmlns:mc="http://schemas.openxmlformats.org/markup-compatibility/2006">
              <mc:Choice xmlns:v="urn:schemas-microsoft-com:vml" Requires="v">
                <p:oleObj name="Document" r:id="rId2" imgW="7009268" imgH="2960433" progId="Word.Document.12">
                  <p:embed/>
                </p:oleObj>
              </mc:Choice>
              <mc:Fallback>
                <p:oleObj name="Document" r:id="rId2" imgW="7009268" imgH="2960433" progId="Word.Document.12">
                  <p:embed/>
                  <p:pic>
                    <p:nvPicPr>
                      <p:cNvPr id="12" name="Object 11"/>
                      <p:cNvPicPr/>
                      <p:nvPr/>
                    </p:nvPicPr>
                    <p:blipFill>
                      <a:blip r:embed="rId3"/>
                      <a:stretch>
                        <a:fillRect/>
                      </a:stretch>
                    </p:blipFill>
                    <p:spPr>
                      <a:xfrm>
                        <a:off x="268876" y="1261409"/>
                        <a:ext cx="10658475" cy="4476750"/>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7C2F8712-5A86-4288-9C3D-D7712963352D}"/>
              </a:ext>
            </a:extLst>
          </p:cNvPr>
          <p:cNvPicPr>
            <a:picLocks noChangeAspect="1"/>
          </p:cNvPicPr>
          <p:nvPr/>
        </p:nvPicPr>
        <p:blipFill>
          <a:blip r:embed="rId4"/>
          <a:stretch>
            <a:fillRect/>
          </a:stretch>
        </p:blipFill>
        <p:spPr>
          <a:xfrm>
            <a:off x="8259234" y="1760642"/>
            <a:ext cx="1143000" cy="381000"/>
          </a:xfrm>
          <a:prstGeom prst="rect">
            <a:avLst/>
          </a:prstGeom>
        </p:spPr>
      </p:pic>
      <p:pic>
        <p:nvPicPr>
          <p:cNvPr id="6" name="Picture 5">
            <a:extLst>
              <a:ext uri="{FF2B5EF4-FFF2-40B4-BE49-F238E27FC236}">
                <a16:creationId xmlns:a16="http://schemas.microsoft.com/office/drawing/2014/main" id="{AC58FA09-DE7B-4DA4-8F1B-389435F8A45F}"/>
              </a:ext>
            </a:extLst>
          </p:cNvPr>
          <p:cNvPicPr>
            <a:picLocks noChangeAspect="1"/>
          </p:cNvPicPr>
          <p:nvPr/>
        </p:nvPicPr>
        <p:blipFill>
          <a:blip r:embed="rId4"/>
          <a:stretch>
            <a:fillRect/>
          </a:stretch>
        </p:blipFill>
        <p:spPr>
          <a:xfrm>
            <a:off x="8259234" y="3118784"/>
            <a:ext cx="1143000" cy="381000"/>
          </a:xfrm>
          <a:prstGeom prst="rect">
            <a:avLst/>
          </a:prstGeom>
        </p:spPr>
      </p:pic>
      <p:pic>
        <p:nvPicPr>
          <p:cNvPr id="7" name="Picture 6">
            <a:extLst>
              <a:ext uri="{FF2B5EF4-FFF2-40B4-BE49-F238E27FC236}">
                <a16:creationId xmlns:a16="http://schemas.microsoft.com/office/drawing/2014/main" id="{F7BD40C2-8FAC-4A24-8FE6-E11C28194026}"/>
              </a:ext>
            </a:extLst>
          </p:cNvPr>
          <p:cNvPicPr>
            <a:picLocks noChangeAspect="1"/>
          </p:cNvPicPr>
          <p:nvPr/>
        </p:nvPicPr>
        <p:blipFill>
          <a:blip r:embed="rId5"/>
          <a:stretch>
            <a:fillRect/>
          </a:stretch>
        </p:blipFill>
        <p:spPr>
          <a:xfrm>
            <a:off x="8202084" y="2187944"/>
            <a:ext cx="1257300" cy="390525"/>
          </a:xfrm>
          <a:prstGeom prst="rect">
            <a:avLst/>
          </a:prstGeom>
        </p:spPr>
      </p:pic>
      <p:pic>
        <p:nvPicPr>
          <p:cNvPr id="8" name="Picture 7">
            <a:extLst>
              <a:ext uri="{FF2B5EF4-FFF2-40B4-BE49-F238E27FC236}">
                <a16:creationId xmlns:a16="http://schemas.microsoft.com/office/drawing/2014/main" id="{B7ED7370-10D1-44DE-83B1-973F51362B18}"/>
              </a:ext>
            </a:extLst>
          </p:cNvPr>
          <p:cNvPicPr>
            <a:picLocks noChangeAspect="1"/>
          </p:cNvPicPr>
          <p:nvPr/>
        </p:nvPicPr>
        <p:blipFill>
          <a:blip r:embed="rId5"/>
          <a:stretch>
            <a:fillRect/>
          </a:stretch>
        </p:blipFill>
        <p:spPr>
          <a:xfrm>
            <a:off x="8202084" y="4420596"/>
            <a:ext cx="1257300" cy="390525"/>
          </a:xfrm>
          <a:prstGeom prst="rect">
            <a:avLst/>
          </a:prstGeom>
        </p:spPr>
      </p:pic>
      <p:pic>
        <p:nvPicPr>
          <p:cNvPr id="9" name="Picture 8">
            <a:extLst>
              <a:ext uri="{FF2B5EF4-FFF2-40B4-BE49-F238E27FC236}">
                <a16:creationId xmlns:a16="http://schemas.microsoft.com/office/drawing/2014/main" id="{3BECE260-88B8-4C19-A643-5AF241806917}"/>
              </a:ext>
            </a:extLst>
          </p:cNvPr>
          <p:cNvPicPr>
            <a:picLocks noChangeAspect="1"/>
          </p:cNvPicPr>
          <p:nvPr/>
        </p:nvPicPr>
        <p:blipFill>
          <a:blip r:embed="rId5"/>
          <a:stretch>
            <a:fillRect/>
          </a:stretch>
        </p:blipFill>
        <p:spPr>
          <a:xfrm>
            <a:off x="8202084" y="4881001"/>
            <a:ext cx="1257300" cy="390525"/>
          </a:xfrm>
          <a:prstGeom prst="rect">
            <a:avLst/>
          </a:prstGeom>
        </p:spPr>
      </p:pic>
      <p:pic>
        <p:nvPicPr>
          <p:cNvPr id="10" name="Picture 9">
            <a:extLst>
              <a:ext uri="{FF2B5EF4-FFF2-40B4-BE49-F238E27FC236}">
                <a16:creationId xmlns:a16="http://schemas.microsoft.com/office/drawing/2014/main" id="{97B84623-7707-48D7-B42B-55AD9BEF0F4F}"/>
              </a:ext>
            </a:extLst>
          </p:cNvPr>
          <p:cNvPicPr>
            <a:picLocks noChangeAspect="1"/>
          </p:cNvPicPr>
          <p:nvPr/>
        </p:nvPicPr>
        <p:blipFill>
          <a:blip r:embed="rId6"/>
          <a:stretch>
            <a:fillRect/>
          </a:stretch>
        </p:blipFill>
        <p:spPr>
          <a:xfrm>
            <a:off x="8221134" y="3983769"/>
            <a:ext cx="1181100" cy="381000"/>
          </a:xfrm>
          <a:prstGeom prst="rect">
            <a:avLst/>
          </a:prstGeom>
        </p:spPr>
      </p:pic>
      <p:pic>
        <p:nvPicPr>
          <p:cNvPr id="11" name="Picture 10">
            <a:extLst>
              <a:ext uri="{FF2B5EF4-FFF2-40B4-BE49-F238E27FC236}">
                <a16:creationId xmlns:a16="http://schemas.microsoft.com/office/drawing/2014/main" id="{555D76AC-9C05-4F47-B05F-2C327EF3E12E}"/>
              </a:ext>
            </a:extLst>
          </p:cNvPr>
          <p:cNvPicPr>
            <a:picLocks noChangeAspect="1"/>
          </p:cNvPicPr>
          <p:nvPr/>
        </p:nvPicPr>
        <p:blipFill>
          <a:blip r:embed="rId6"/>
          <a:stretch>
            <a:fillRect/>
          </a:stretch>
        </p:blipFill>
        <p:spPr>
          <a:xfrm>
            <a:off x="8221134" y="3536561"/>
            <a:ext cx="1181100" cy="381000"/>
          </a:xfrm>
          <a:prstGeom prst="rect">
            <a:avLst/>
          </a:prstGeom>
        </p:spPr>
      </p:pic>
      <p:pic>
        <p:nvPicPr>
          <p:cNvPr id="13" name="Picture 12">
            <a:extLst>
              <a:ext uri="{FF2B5EF4-FFF2-40B4-BE49-F238E27FC236}">
                <a16:creationId xmlns:a16="http://schemas.microsoft.com/office/drawing/2014/main" id="{1F891047-56A2-4411-BCE3-FDCF36F7F9F7}"/>
              </a:ext>
            </a:extLst>
          </p:cNvPr>
          <p:cNvPicPr>
            <a:picLocks noChangeAspect="1"/>
          </p:cNvPicPr>
          <p:nvPr/>
        </p:nvPicPr>
        <p:blipFill>
          <a:blip r:embed="rId5"/>
          <a:stretch>
            <a:fillRect/>
          </a:stretch>
        </p:blipFill>
        <p:spPr>
          <a:xfrm>
            <a:off x="8202084" y="2652274"/>
            <a:ext cx="1257300" cy="390525"/>
          </a:xfrm>
          <a:prstGeom prst="rect">
            <a:avLst/>
          </a:prstGeom>
        </p:spPr>
      </p:pic>
      <p:pic>
        <p:nvPicPr>
          <p:cNvPr id="14" name="Picture 13">
            <a:extLst>
              <a:ext uri="{FF2B5EF4-FFF2-40B4-BE49-F238E27FC236}">
                <a16:creationId xmlns:a16="http://schemas.microsoft.com/office/drawing/2014/main" id="{4E5838CF-19D0-40E0-A447-FDF16EE0A41D}"/>
              </a:ext>
            </a:extLst>
          </p:cNvPr>
          <p:cNvPicPr/>
          <p:nvPr/>
        </p:nvPicPr>
        <p:blipFill>
          <a:blip r:embed="rId7"/>
          <a:stretch>
            <a:fillRect/>
          </a:stretch>
        </p:blipFill>
        <p:spPr>
          <a:xfrm>
            <a:off x="9402234" y="1811201"/>
            <a:ext cx="266700" cy="295275"/>
          </a:xfrm>
          <a:prstGeom prst="rect">
            <a:avLst/>
          </a:prstGeom>
        </p:spPr>
      </p:pic>
      <p:pic>
        <p:nvPicPr>
          <p:cNvPr id="16" name="Picture 15">
            <a:extLst>
              <a:ext uri="{FF2B5EF4-FFF2-40B4-BE49-F238E27FC236}">
                <a16:creationId xmlns:a16="http://schemas.microsoft.com/office/drawing/2014/main" id="{10D095BF-1DDB-45FC-9DA6-A5A4FFE1ECC1}"/>
              </a:ext>
            </a:extLst>
          </p:cNvPr>
          <p:cNvPicPr/>
          <p:nvPr/>
        </p:nvPicPr>
        <p:blipFill>
          <a:blip r:embed="rId7"/>
          <a:stretch>
            <a:fillRect/>
          </a:stretch>
        </p:blipFill>
        <p:spPr>
          <a:xfrm>
            <a:off x="9433233" y="4911401"/>
            <a:ext cx="266700" cy="295275"/>
          </a:xfrm>
          <a:prstGeom prst="rect">
            <a:avLst/>
          </a:prstGeom>
        </p:spPr>
      </p:pic>
      <p:pic>
        <p:nvPicPr>
          <p:cNvPr id="17" name="Picture 16">
            <a:extLst>
              <a:ext uri="{FF2B5EF4-FFF2-40B4-BE49-F238E27FC236}">
                <a16:creationId xmlns:a16="http://schemas.microsoft.com/office/drawing/2014/main" id="{A9294CC0-BA5E-41F1-869C-9A131F0B7F61}"/>
              </a:ext>
            </a:extLst>
          </p:cNvPr>
          <p:cNvPicPr/>
          <p:nvPr/>
        </p:nvPicPr>
        <p:blipFill>
          <a:blip r:embed="rId7"/>
          <a:stretch>
            <a:fillRect/>
          </a:stretch>
        </p:blipFill>
        <p:spPr>
          <a:xfrm>
            <a:off x="9423525" y="4446836"/>
            <a:ext cx="266700" cy="295275"/>
          </a:xfrm>
          <a:prstGeom prst="rect">
            <a:avLst/>
          </a:prstGeom>
        </p:spPr>
      </p:pic>
      <p:pic>
        <p:nvPicPr>
          <p:cNvPr id="18" name="Picture 17">
            <a:extLst>
              <a:ext uri="{FF2B5EF4-FFF2-40B4-BE49-F238E27FC236}">
                <a16:creationId xmlns:a16="http://schemas.microsoft.com/office/drawing/2014/main" id="{1AEA5D26-7DB7-489E-9644-220B6E8AFAC0}"/>
              </a:ext>
            </a:extLst>
          </p:cNvPr>
          <p:cNvPicPr/>
          <p:nvPr/>
        </p:nvPicPr>
        <p:blipFill>
          <a:blip r:embed="rId7"/>
          <a:stretch>
            <a:fillRect/>
          </a:stretch>
        </p:blipFill>
        <p:spPr>
          <a:xfrm>
            <a:off x="9411199" y="4012671"/>
            <a:ext cx="266700" cy="295275"/>
          </a:xfrm>
          <a:prstGeom prst="rect">
            <a:avLst/>
          </a:prstGeom>
        </p:spPr>
      </p:pic>
      <p:pic>
        <p:nvPicPr>
          <p:cNvPr id="19" name="Picture 18">
            <a:extLst>
              <a:ext uri="{FF2B5EF4-FFF2-40B4-BE49-F238E27FC236}">
                <a16:creationId xmlns:a16="http://schemas.microsoft.com/office/drawing/2014/main" id="{FB7A51C3-6A4C-4E51-B411-DCF758DF0149}"/>
              </a:ext>
            </a:extLst>
          </p:cNvPr>
          <p:cNvPicPr/>
          <p:nvPr/>
        </p:nvPicPr>
        <p:blipFill>
          <a:blip r:embed="rId7"/>
          <a:stretch>
            <a:fillRect/>
          </a:stretch>
        </p:blipFill>
        <p:spPr>
          <a:xfrm>
            <a:off x="9410078" y="3541814"/>
            <a:ext cx="266700" cy="295275"/>
          </a:xfrm>
          <a:prstGeom prst="rect">
            <a:avLst/>
          </a:prstGeom>
        </p:spPr>
      </p:pic>
      <p:pic>
        <p:nvPicPr>
          <p:cNvPr id="20" name="Picture 19">
            <a:extLst>
              <a:ext uri="{FF2B5EF4-FFF2-40B4-BE49-F238E27FC236}">
                <a16:creationId xmlns:a16="http://schemas.microsoft.com/office/drawing/2014/main" id="{7ADB1465-57BE-4B54-9DB2-99F892AED860}"/>
              </a:ext>
            </a:extLst>
          </p:cNvPr>
          <p:cNvPicPr/>
          <p:nvPr/>
        </p:nvPicPr>
        <p:blipFill>
          <a:blip r:embed="rId7"/>
          <a:stretch>
            <a:fillRect/>
          </a:stretch>
        </p:blipFill>
        <p:spPr>
          <a:xfrm>
            <a:off x="9410078" y="3145479"/>
            <a:ext cx="266700" cy="295275"/>
          </a:xfrm>
          <a:prstGeom prst="rect">
            <a:avLst/>
          </a:prstGeom>
        </p:spPr>
      </p:pic>
      <p:pic>
        <p:nvPicPr>
          <p:cNvPr id="21" name="Picture 20">
            <a:extLst>
              <a:ext uri="{FF2B5EF4-FFF2-40B4-BE49-F238E27FC236}">
                <a16:creationId xmlns:a16="http://schemas.microsoft.com/office/drawing/2014/main" id="{BE5B98EF-FD07-487B-A8BD-3E72321CCB92}"/>
              </a:ext>
            </a:extLst>
          </p:cNvPr>
          <p:cNvPicPr/>
          <p:nvPr/>
        </p:nvPicPr>
        <p:blipFill>
          <a:blip r:embed="rId7"/>
          <a:stretch>
            <a:fillRect/>
          </a:stretch>
        </p:blipFill>
        <p:spPr>
          <a:xfrm>
            <a:off x="9410078" y="2677712"/>
            <a:ext cx="266700" cy="295275"/>
          </a:xfrm>
          <a:prstGeom prst="rect">
            <a:avLst/>
          </a:prstGeom>
        </p:spPr>
      </p:pic>
      <p:pic>
        <p:nvPicPr>
          <p:cNvPr id="22" name="Picture 21">
            <a:extLst>
              <a:ext uri="{FF2B5EF4-FFF2-40B4-BE49-F238E27FC236}">
                <a16:creationId xmlns:a16="http://schemas.microsoft.com/office/drawing/2014/main" id="{DFD071EF-EA86-47E5-9AE4-CBCC3C5E35A9}"/>
              </a:ext>
            </a:extLst>
          </p:cNvPr>
          <p:cNvPicPr/>
          <p:nvPr/>
        </p:nvPicPr>
        <p:blipFill>
          <a:blip r:embed="rId7"/>
          <a:stretch>
            <a:fillRect/>
          </a:stretch>
        </p:blipFill>
        <p:spPr>
          <a:xfrm>
            <a:off x="9402234" y="2231737"/>
            <a:ext cx="266700" cy="295275"/>
          </a:xfrm>
          <a:prstGeom prst="rect">
            <a:avLst/>
          </a:prstGeom>
        </p:spPr>
      </p:pic>
    </p:spTree>
    <p:extLst>
      <p:ext uri="{BB962C8B-B14F-4D97-AF65-F5344CB8AC3E}">
        <p14:creationId xmlns:p14="http://schemas.microsoft.com/office/powerpoint/2010/main" val="1586534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79012"/>
            <a:ext cx="9805776" cy="601201"/>
          </a:xfrm>
        </p:spPr>
        <p:txBody>
          <a:bodyPr>
            <a:normAutofit/>
          </a:bodyPr>
          <a:lstStyle/>
          <a:p>
            <a:pPr marL="342900" indent="-342900"/>
            <a:r>
              <a:rPr lang="en-IN" sz="1600" dirty="0"/>
              <a:t>By default, request with status “Approval pending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525072" y="4880524"/>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request in any other state, they can use the filter options to display the same.</a:t>
            </a:r>
          </a:p>
        </p:txBody>
      </p:sp>
      <p:pic>
        <p:nvPicPr>
          <p:cNvPr id="8" name="Picture 7">
            <a:extLst>
              <a:ext uri="{FF2B5EF4-FFF2-40B4-BE49-F238E27FC236}">
                <a16:creationId xmlns:a16="http://schemas.microsoft.com/office/drawing/2014/main" id="{4C78A1FD-D3B4-4EEB-993A-CC6D71F20EB1}"/>
              </a:ext>
            </a:extLst>
          </p:cNvPr>
          <p:cNvPicPr>
            <a:picLocks noChangeAspect="1"/>
          </p:cNvPicPr>
          <p:nvPr/>
        </p:nvPicPr>
        <p:blipFill>
          <a:blip r:embed="rId2"/>
          <a:stretch>
            <a:fillRect/>
          </a:stretch>
        </p:blipFill>
        <p:spPr>
          <a:xfrm>
            <a:off x="1193078" y="1546834"/>
            <a:ext cx="8340814" cy="3333690"/>
          </a:xfrm>
          <a:prstGeom prst="rect">
            <a:avLst/>
          </a:prstGeom>
        </p:spPr>
      </p:pic>
      <p:pic>
        <p:nvPicPr>
          <p:cNvPr id="10" name="Picture 9">
            <a:extLst>
              <a:ext uri="{FF2B5EF4-FFF2-40B4-BE49-F238E27FC236}">
                <a16:creationId xmlns:a16="http://schemas.microsoft.com/office/drawing/2014/main" id="{6BFA7A7B-4256-45EA-B5F3-5AB54009A329}"/>
              </a:ext>
            </a:extLst>
          </p:cNvPr>
          <p:cNvPicPr>
            <a:picLocks noChangeAspect="1"/>
          </p:cNvPicPr>
          <p:nvPr/>
        </p:nvPicPr>
        <p:blipFill>
          <a:blip r:embed="rId3"/>
          <a:stretch>
            <a:fillRect/>
          </a:stretch>
        </p:blipFill>
        <p:spPr>
          <a:xfrm>
            <a:off x="1923418" y="5311166"/>
            <a:ext cx="7610474" cy="1383121"/>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7979850" y="1279300"/>
            <a:ext cx="3584620" cy="4386394"/>
          </a:xfrm>
        </p:spPr>
        <p:txBody>
          <a:bodyPr>
            <a:normAutofit/>
          </a:bodyPr>
          <a:lstStyle/>
          <a:p>
            <a:pPr marL="342900" indent="-342900"/>
            <a:r>
              <a:rPr lang="en-IN" sz="1600" dirty="0"/>
              <a:t>For status </a:t>
            </a:r>
            <a:r>
              <a:rPr lang="en-IN" sz="1600" b="1" dirty="0"/>
              <a:t>APPROVAL PENDING FROM CEIR ADMIN</a:t>
            </a:r>
            <a:r>
              <a:rPr lang="en-IN" sz="1600" dirty="0"/>
              <a:t>, actions like View, Approve, Reject and Withdraw will be enabled for CEIR Admin.</a:t>
            </a:r>
          </a:p>
          <a:p>
            <a:pPr marL="342900" indent="-342900"/>
            <a:r>
              <a:rPr lang="en-IN" sz="1600" dirty="0"/>
              <a:t>For status as </a:t>
            </a:r>
            <a:r>
              <a:rPr lang="en-IN" sz="1600" b="1" dirty="0"/>
              <a:t>REJECTED BY CEIR ADMIN </a:t>
            </a:r>
            <a:r>
              <a:rPr lang="en-IN" sz="1600" dirty="0"/>
              <a:t>, actions like View, Approve and Withdraw will be enabled for CEIR Admin.</a:t>
            </a:r>
          </a:p>
          <a:p>
            <a:pPr marL="342900" indent="-342900"/>
            <a:r>
              <a:rPr lang="en-IN" sz="1600" dirty="0"/>
              <a:t>For status as </a:t>
            </a:r>
            <a:r>
              <a:rPr lang="en-IN" sz="1600" b="1" dirty="0"/>
              <a:t>WITHDRAWN BY CEIR</a:t>
            </a:r>
            <a:r>
              <a:rPr lang="en-IN" sz="1600" dirty="0"/>
              <a:t>, only View option will be enabled for CEIR Admin.</a:t>
            </a:r>
          </a:p>
          <a:p>
            <a:pPr marL="342900" indent="-342900"/>
            <a:r>
              <a:rPr lang="en-IN" sz="1600" dirty="0"/>
              <a:t>All other states will have only View option enabled for CEIR Admin.</a:t>
            </a:r>
          </a:p>
        </p:txBody>
      </p:sp>
      <p:pic>
        <p:nvPicPr>
          <p:cNvPr id="6" name="Picture 5">
            <a:extLst>
              <a:ext uri="{FF2B5EF4-FFF2-40B4-BE49-F238E27FC236}">
                <a16:creationId xmlns:a16="http://schemas.microsoft.com/office/drawing/2014/main" id="{42EB6A1A-08DA-4BF7-9D19-C1760369AD9D}"/>
              </a:ext>
            </a:extLst>
          </p:cNvPr>
          <p:cNvPicPr>
            <a:picLocks noChangeAspect="1"/>
          </p:cNvPicPr>
          <p:nvPr/>
        </p:nvPicPr>
        <p:blipFill>
          <a:blip r:embed="rId2"/>
          <a:stretch>
            <a:fillRect/>
          </a:stretch>
        </p:blipFill>
        <p:spPr>
          <a:xfrm>
            <a:off x="365028" y="1013886"/>
            <a:ext cx="6421255" cy="2662598"/>
          </a:xfrm>
          <a:prstGeom prst="rect">
            <a:avLst/>
          </a:prstGeom>
        </p:spPr>
      </p:pic>
      <p:pic>
        <p:nvPicPr>
          <p:cNvPr id="11" name="Picture 10">
            <a:extLst>
              <a:ext uri="{FF2B5EF4-FFF2-40B4-BE49-F238E27FC236}">
                <a16:creationId xmlns:a16="http://schemas.microsoft.com/office/drawing/2014/main" id="{61BF69A3-A5B5-4197-956A-16E53ED791C4}"/>
              </a:ext>
            </a:extLst>
          </p:cNvPr>
          <p:cNvPicPr>
            <a:picLocks noChangeAspect="1"/>
          </p:cNvPicPr>
          <p:nvPr/>
        </p:nvPicPr>
        <p:blipFill>
          <a:blip r:embed="rId3"/>
          <a:stretch>
            <a:fillRect/>
          </a:stretch>
        </p:blipFill>
        <p:spPr>
          <a:xfrm>
            <a:off x="463639" y="3752857"/>
            <a:ext cx="6287216" cy="2576226"/>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Type Approval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92500" lnSpcReduction="20000"/>
          </a:bodyPr>
          <a:lstStyle/>
          <a:p>
            <a:pPr>
              <a:lnSpc>
                <a:spcPct val="120000"/>
              </a:lnSpc>
              <a:spcBef>
                <a:spcPts val="0"/>
              </a:spcBef>
            </a:pPr>
            <a:r>
              <a:rPr lang="en-IN" sz="2200" dirty="0"/>
              <a:t>Importer report a type approved devices. </a:t>
            </a:r>
          </a:p>
          <a:p>
            <a:pPr marL="0" indent="0">
              <a:lnSpc>
                <a:spcPct val="120000"/>
              </a:lnSpc>
              <a:spcBef>
                <a:spcPts val="0"/>
              </a:spcBef>
              <a:buNone/>
            </a:pPr>
            <a:r>
              <a:rPr lang="en-IN" sz="2200" i="1" dirty="0"/>
              <a:t>      In order to report a type approved devics , an Importer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Trademark, 				</a:t>
            </a:r>
            <a:r>
              <a:rPr lang="en-IN" sz="2200" i="1" dirty="0">
                <a:sym typeface="Wingdings" panose="05000000000000000000" pitchFamily="2" charset="2"/>
              </a:rPr>
              <a:t> Brand</a:t>
            </a:r>
            <a:r>
              <a:rPr lang="en-IN" sz="2200" i="1" dirty="0"/>
              <a:t> Name</a:t>
            </a:r>
          </a:p>
          <a:p>
            <a:pPr marL="457200" lvl="1" indent="0">
              <a:lnSpc>
                <a:spcPct val="120000"/>
              </a:lnSpc>
              <a:spcBef>
                <a:spcPts val="0"/>
              </a:spcBef>
              <a:buNone/>
            </a:pPr>
            <a:r>
              <a:rPr lang="en-IN" sz="2200" i="1" dirty="0">
                <a:sym typeface="Wingdings" panose="05000000000000000000" pitchFamily="2" charset="2"/>
              </a:rPr>
              <a:t> </a:t>
            </a:r>
            <a:r>
              <a:rPr lang="en-IN" sz="2200" i="1" dirty="0"/>
              <a:t>Model Name				</a:t>
            </a:r>
            <a:r>
              <a:rPr lang="en-IN" sz="2200" i="1" dirty="0">
                <a:sym typeface="Wingdings" panose="05000000000000000000" pitchFamily="2" charset="2"/>
              </a:rPr>
              <a:t> Manufacturer </a:t>
            </a:r>
            <a:r>
              <a:rPr lang="en-IN" sz="2200" i="1" dirty="0"/>
              <a:t>Country, </a:t>
            </a:r>
          </a:p>
          <a:p>
            <a:pPr marL="457200" lvl="1" indent="0">
              <a:lnSpc>
                <a:spcPct val="120000"/>
              </a:lnSpc>
              <a:spcBef>
                <a:spcPts val="0"/>
              </a:spcBef>
              <a:buNone/>
            </a:pPr>
            <a:r>
              <a:rPr lang="en-IN" sz="2200" i="1" dirty="0">
                <a:sym typeface="Wingdings" panose="05000000000000000000" pitchFamily="2" charset="2"/>
              </a:rPr>
              <a:t> Frequency Range</a:t>
            </a:r>
            <a:r>
              <a:rPr lang="en-IN" sz="2200" i="1" dirty="0"/>
              <a:t>			</a:t>
            </a:r>
            <a:r>
              <a:rPr lang="en-IN" sz="2200" i="1" dirty="0">
                <a:sym typeface="Wingdings" panose="05000000000000000000" pitchFamily="2" charset="2"/>
              </a:rPr>
              <a:t>TAC</a:t>
            </a:r>
            <a:r>
              <a:rPr lang="en-IN" sz="2200" i="1" dirty="0"/>
              <a:t>, </a:t>
            </a:r>
          </a:p>
          <a:p>
            <a:pPr marL="457200" lvl="1" indent="0">
              <a:lnSpc>
                <a:spcPct val="120000"/>
              </a:lnSpc>
              <a:spcBef>
                <a:spcPts val="0"/>
              </a:spcBef>
              <a:buNone/>
            </a:pPr>
            <a:r>
              <a:rPr lang="en-IN" sz="2200" i="1" dirty="0">
                <a:sym typeface="Wingdings" panose="05000000000000000000" pitchFamily="2" charset="2"/>
              </a:rPr>
              <a:t> </a:t>
            </a:r>
            <a:r>
              <a:rPr lang="en-IN" sz="2200" i="1" dirty="0"/>
              <a:t>Document Type			  	</a:t>
            </a:r>
            <a:r>
              <a:rPr lang="en-IN" sz="2200" i="1" dirty="0">
                <a:sym typeface="Wingdings" panose="05000000000000000000" pitchFamily="2" charset="2"/>
              </a:rPr>
              <a:t> </a:t>
            </a:r>
            <a:r>
              <a:rPr lang="en-IN" sz="2200" i="1" dirty="0"/>
              <a:t>Upload Supporting Document</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reported. This transaction id can be used in future for raising grievance (if any) regarding the request. The transaction ID will be used for tracking the request at any state. Status = </a:t>
            </a:r>
            <a:r>
              <a:rPr lang="en-IN" sz="2200" b="1" dirty="0"/>
              <a:t>NEW</a:t>
            </a:r>
          </a:p>
          <a:p>
            <a:pPr marL="0"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requestis rejected by system. Status = </a:t>
            </a:r>
            <a:r>
              <a:rPr lang="en-IN" sz="2200" b="1" dirty="0"/>
              <a:t>REJECTED BY SYSTEM</a:t>
            </a:r>
          </a:p>
          <a:p>
            <a:pPr lvl="1">
              <a:lnSpc>
                <a:spcPct val="120000"/>
              </a:lnSpc>
              <a:spcBef>
                <a:spcPts val="0"/>
              </a:spcBef>
            </a:pPr>
            <a:r>
              <a:rPr lang="en-IN" sz="2200" dirty="0"/>
              <a:t>System rejects the request in case there is some issue with the any parameters or any policy violation is done. </a:t>
            </a: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Type Approval Request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Importer/TRC. </a:t>
            </a:r>
            <a:r>
              <a:rPr lang="en-IN" b="1" dirty="0">
                <a:solidFill>
                  <a:srgbClr val="4B1FBF"/>
                </a:solidFill>
              </a:rPr>
              <a:t>Notifications</a:t>
            </a:r>
            <a:r>
              <a:rPr lang="en-IN" dirty="0"/>
              <a:t> is also displayed on the Importer/TRC dashboard.</a:t>
            </a:r>
            <a:endParaRPr lang="en-IN" b="1" dirty="0"/>
          </a:p>
          <a:p>
            <a:pPr lvl="1">
              <a:lnSpc>
                <a:spcPct val="120000"/>
              </a:lnSpc>
              <a:spcBef>
                <a:spcPts val="0"/>
              </a:spcBef>
            </a:pPr>
            <a:r>
              <a:rPr lang="en-IN" dirty="0"/>
              <a:t>CEIR Admin can also withdraw request. Status = </a:t>
            </a:r>
            <a:r>
              <a:rPr lang="en-IN" b="1" dirty="0"/>
              <a:t>WITHDRAWN BY CEIR. </a:t>
            </a:r>
            <a:r>
              <a:rPr lang="en-IN" dirty="0"/>
              <a:t>This can be done in scenarios like request is rejected by CEIR admin and importer has not rectiified it.</a:t>
            </a:r>
          </a:p>
          <a:p>
            <a:pPr>
              <a:lnSpc>
                <a:spcPct val="120000"/>
              </a:lnSpc>
              <a:spcBef>
                <a:spcPts val="0"/>
              </a:spcBef>
            </a:pPr>
            <a:r>
              <a:rPr lang="en-IN" dirty="0"/>
              <a:t>CEIR Authority approves the request.. Status = </a:t>
            </a:r>
            <a:r>
              <a:rPr lang="en-IN" b="1" dirty="0"/>
              <a:t>APPROVED</a:t>
            </a:r>
            <a:r>
              <a:rPr lang="en-IN" dirty="0"/>
              <a:t>. </a:t>
            </a:r>
            <a:r>
              <a:rPr lang="en-IN" b="1" dirty="0">
                <a:solidFill>
                  <a:srgbClr val="4B1FBF"/>
                </a:solidFill>
              </a:rPr>
              <a:t>Email</a:t>
            </a:r>
            <a:r>
              <a:rPr lang="en-IN" dirty="0"/>
              <a:t> is sent to Importer/TRC. </a:t>
            </a:r>
            <a:r>
              <a:rPr lang="en-IN" b="1" dirty="0">
                <a:solidFill>
                  <a:srgbClr val="4B1FBF"/>
                </a:solidFill>
              </a:rPr>
              <a:t>Notifications</a:t>
            </a:r>
            <a:r>
              <a:rPr lang="en-IN" dirty="0"/>
              <a:t> are also displayed on the Importer / TRC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Importer/TRC can also withdraw request when it is in either NEW/ REJECTED BY SYSTEM state. Status = </a:t>
            </a:r>
            <a:r>
              <a:rPr lang="en-IN" b="1" dirty="0"/>
              <a:t>WITHDRAWN BY USER</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gd name="adj1" fmla="val -23837"/>
              <a:gd name="adj2" fmla="val 9184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gd name="adj1" fmla="val -28509"/>
              <a:gd name="adj2" fmla="val 10162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42644" y="4447094"/>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9" name="Picture 8">
            <a:extLst>
              <a:ext uri="{FF2B5EF4-FFF2-40B4-BE49-F238E27FC236}">
                <a16:creationId xmlns:a16="http://schemas.microsoft.com/office/drawing/2014/main" id="{6580FA34-C258-4648-B48C-AD81BE681662}"/>
              </a:ext>
            </a:extLst>
          </p:cNvPr>
          <p:cNvPicPr>
            <a:picLocks noChangeAspect="1"/>
          </p:cNvPicPr>
          <p:nvPr/>
        </p:nvPicPr>
        <p:blipFill>
          <a:blip r:embed="rId2"/>
          <a:stretch>
            <a:fillRect/>
          </a:stretch>
        </p:blipFill>
        <p:spPr>
          <a:xfrm>
            <a:off x="463639" y="1878622"/>
            <a:ext cx="4178830" cy="1940821"/>
          </a:xfrm>
          <a:prstGeom prst="rect">
            <a:avLst/>
          </a:prstGeom>
        </p:spPr>
      </p:pic>
      <p:sp>
        <p:nvSpPr>
          <p:cNvPr id="11" name="Rectangle 10">
            <a:extLst>
              <a:ext uri="{FF2B5EF4-FFF2-40B4-BE49-F238E27FC236}">
                <a16:creationId xmlns:a16="http://schemas.microsoft.com/office/drawing/2014/main" id="{48744CF3-2AE7-439B-8446-727353D9AFAD}"/>
              </a:ext>
            </a:extLst>
          </p:cNvPr>
          <p:cNvSpPr/>
          <p:nvPr/>
        </p:nvSpPr>
        <p:spPr>
          <a:xfrm>
            <a:off x="463639" y="1878622"/>
            <a:ext cx="4178830" cy="19408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4" name="Picture 13">
            <a:extLst>
              <a:ext uri="{FF2B5EF4-FFF2-40B4-BE49-F238E27FC236}">
                <a16:creationId xmlns:a16="http://schemas.microsoft.com/office/drawing/2014/main" id="{C5CD14C7-7BA7-4315-9F6C-E9345FFD6203}"/>
              </a:ext>
            </a:extLst>
          </p:cNvPr>
          <p:cNvPicPr>
            <a:picLocks noChangeAspect="1"/>
          </p:cNvPicPr>
          <p:nvPr/>
        </p:nvPicPr>
        <p:blipFill>
          <a:blip r:embed="rId3"/>
          <a:stretch>
            <a:fillRect/>
          </a:stretch>
        </p:blipFill>
        <p:spPr>
          <a:xfrm>
            <a:off x="6349470" y="1813426"/>
            <a:ext cx="4310063" cy="1970315"/>
          </a:xfrm>
          <a:prstGeom prst="rect">
            <a:avLst/>
          </a:prstGeom>
        </p:spPr>
      </p:pic>
      <p:sp>
        <p:nvSpPr>
          <p:cNvPr id="15" name="Rectangle 14">
            <a:extLst>
              <a:ext uri="{FF2B5EF4-FFF2-40B4-BE49-F238E27FC236}">
                <a16:creationId xmlns:a16="http://schemas.microsoft.com/office/drawing/2014/main" id="{5B2FC459-7611-43EB-A93A-1920ECAA04C4}"/>
              </a:ext>
            </a:extLst>
          </p:cNvPr>
          <p:cNvSpPr/>
          <p:nvPr/>
        </p:nvSpPr>
        <p:spPr>
          <a:xfrm>
            <a:off x="6349470" y="1813426"/>
            <a:ext cx="4310063" cy="1970315"/>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Type Approval Details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F566B1B9-0398-4737-9A76-6E7951293A37}"/>
              </a:ext>
            </a:extLst>
          </p:cNvPr>
          <p:cNvPicPr>
            <a:picLocks noChangeAspect="1"/>
          </p:cNvPicPr>
          <p:nvPr/>
        </p:nvPicPr>
        <p:blipFill>
          <a:blip r:embed="rId2"/>
          <a:stretch>
            <a:fillRect/>
          </a:stretch>
        </p:blipFill>
        <p:spPr>
          <a:xfrm>
            <a:off x="463638" y="1149228"/>
            <a:ext cx="10060753" cy="4586520"/>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694494" y="4481692"/>
            <a:ext cx="4006118" cy="115735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607300" y="1447801"/>
            <a:ext cx="4006118" cy="125151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Update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136892" y="1787511"/>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051677" y="1637598"/>
            <a:ext cx="826503"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508888"/>
            <a:ext cx="2044700"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 TRC</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 name="Picture 9">
            <a:extLst>
              <a:ext uri="{FF2B5EF4-FFF2-40B4-BE49-F238E27FC236}">
                <a16:creationId xmlns:a16="http://schemas.microsoft.com/office/drawing/2014/main" id="{CD8B2D09-911D-4513-B5E0-4DE9E9018088}"/>
              </a:ext>
            </a:extLst>
          </p:cNvPr>
          <p:cNvPicPr>
            <a:picLocks noChangeAspect="1"/>
          </p:cNvPicPr>
          <p:nvPr/>
        </p:nvPicPr>
        <p:blipFill>
          <a:blip r:embed="rId2"/>
          <a:stretch>
            <a:fillRect/>
          </a:stretch>
        </p:blipFill>
        <p:spPr>
          <a:xfrm>
            <a:off x="440055" y="1120755"/>
            <a:ext cx="6949441" cy="4414742"/>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D423F-B7F1-43CA-ADD8-4F5C94793F80}"/>
              </a:ext>
            </a:extLst>
          </p:cNvPr>
          <p:cNvPicPr>
            <a:picLocks noChangeAspect="1"/>
          </p:cNvPicPr>
          <p:nvPr/>
        </p:nvPicPr>
        <p:blipFill>
          <a:blip r:embed="rId2"/>
          <a:stretch>
            <a:fillRect/>
          </a:stretch>
        </p:blipFill>
        <p:spPr>
          <a:xfrm>
            <a:off x="499498" y="1171776"/>
            <a:ext cx="7308761" cy="394497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562251" y="5681984"/>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Importer or TRC user.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3046988"/>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Type approved TAC?</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TRC</a:t>
            </a:r>
          </a:p>
        </p:txBody>
      </p:sp>
    </p:spTree>
    <p:extLst>
      <p:ext uri="{BB962C8B-B14F-4D97-AF65-F5344CB8AC3E}">
        <p14:creationId xmlns:p14="http://schemas.microsoft.com/office/powerpoint/2010/main" val="8380094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85000" lnSpcReduction="20000"/>
          </a:bodyPr>
          <a:lstStyle/>
          <a:p>
            <a:pPr marL="0" indent="0">
              <a:buNone/>
            </a:pPr>
            <a:r>
              <a:rPr lang="en-US" sz="2900" b="1" dirty="0">
                <a:effectLst/>
              </a:rPr>
              <a:t>Agenda</a:t>
            </a:r>
          </a:p>
          <a:p>
            <a:pPr marL="0" indent="0">
              <a:buNone/>
            </a:pPr>
            <a:endParaRPr lang="en-US" sz="2400" b="1" dirty="0">
              <a:effectLst/>
            </a:endParaRPr>
          </a:p>
          <a:p>
            <a:r>
              <a:rPr lang="en-US" sz="2400" b="1" dirty="0">
                <a:effectLst/>
              </a:rPr>
              <a:t>Feature  Overview</a:t>
            </a:r>
          </a:p>
          <a:p>
            <a:r>
              <a:rPr lang="en-US" sz="2400" b="1" dirty="0">
                <a:effectLst/>
              </a:rPr>
              <a:t>Stakeholder Overview</a:t>
            </a:r>
          </a:p>
          <a:p>
            <a:r>
              <a:rPr lang="en-US" sz="2400" b="1" dirty="0">
                <a:effectLst/>
              </a:rPr>
              <a:t>State Diagram</a:t>
            </a:r>
          </a:p>
          <a:p>
            <a:r>
              <a:rPr lang="en-US" sz="2400" b="1" dirty="0">
                <a:effectLst/>
              </a:rPr>
              <a:t>UI Walk Thru</a:t>
            </a:r>
          </a:p>
          <a:p>
            <a:pPr lvl="1"/>
            <a:r>
              <a:rPr lang="en-US" sz="2400" b="1" dirty="0">
                <a:effectLst/>
              </a:rPr>
              <a:t>View All Type Approval Request</a:t>
            </a:r>
          </a:p>
          <a:p>
            <a:pPr lvl="1"/>
            <a:r>
              <a:rPr lang="en-US" sz="2400" b="1" dirty="0">
                <a:effectLst/>
              </a:rPr>
              <a:t>View A Type Approval Request</a:t>
            </a:r>
          </a:p>
          <a:p>
            <a:pPr lvl="1"/>
            <a:r>
              <a:rPr lang="en-US" sz="2400" b="1" dirty="0">
                <a:effectLst/>
              </a:rPr>
              <a:t>Request Type Approval </a:t>
            </a:r>
          </a:p>
          <a:p>
            <a:pPr lvl="1"/>
            <a:r>
              <a:rPr lang="en-US" sz="2400" b="1" dirty="0">
                <a:effectLst/>
              </a:rPr>
              <a:t>Withdraw Type Approval Request</a:t>
            </a:r>
          </a:p>
          <a:p>
            <a:pPr lvl="1"/>
            <a:r>
              <a:rPr lang="en-US" sz="2400" b="1" dirty="0">
                <a:effectLst/>
              </a:rPr>
              <a:t>Edit Type Approval Request</a:t>
            </a:r>
          </a:p>
          <a:p>
            <a:pPr lvl="1"/>
            <a:r>
              <a:rPr lang="en-US" sz="2400" b="1" dirty="0">
                <a:effectLst/>
              </a:rPr>
              <a:t>Approve Type Approval Request</a:t>
            </a:r>
          </a:p>
          <a:p>
            <a:pPr lvl="1"/>
            <a:r>
              <a:rPr lang="en-US" sz="2400" b="1" dirty="0">
                <a:effectLst/>
              </a:rPr>
              <a:t>Reject Type Approval Request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Importer/TRC in case of REJECTED_BY_SYSTEM and in case of SUCCESS email is sent to both Importer or TRC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Withdrawn By Importer/TRC</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150143" y="1164688"/>
            <a:ext cx="289690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Importer/TRC can withdraw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779F36D4-DCD4-4D95-9961-6812BF9AB0AE}"/>
              </a:ext>
            </a:extLst>
          </p:cNvPr>
          <p:cNvPicPr>
            <a:picLocks noChangeAspect="1"/>
          </p:cNvPicPr>
          <p:nvPr/>
        </p:nvPicPr>
        <p:blipFill>
          <a:blip r:embed="rId2"/>
          <a:stretch>
            <a:fillRect/>
          </a:stretch>
        </p:blipFill>
        <p:spPr>
          <a:xfrm>
            <a:off x="463639" y="1164688"/>
            <a:ext cx="8686504" cy="4168148"/>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63639" y="4873522"/>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Type approval 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Type approval Request are sent back to the Importer queue.</a:t>
            </a:r>
          </a:p>
        </p:txBody>
      </p:sp>
      <p:pic>
        <p:nvPicPr>
          <p:cNvPr id="6" name="Picture 5">
            <a:extLst>
              <a:ext uri="{FF2B5EF4-FFF2-40B4-BE49-F238E27FC236}">
                <a16:creationId xmlns:a16="http://schemas.microsoft.com/office/drawing/2014/main" id="{377EA000-0E32-4CC9-8FF1-E687FE2FE739}"/>
              </a:ext>
            </a:extLst>
          </p:cNvPr>
          <p:cNvPicPr>
            <a:picLocks noChangeAspect="1"/>
          </p:cNvPicPr>
          <p:nvPr/>
        </p:nvPicPr>
        <p:blipFill>
          <a:blip r:embed="rId2"/>
          <a:stretch>
            <a:fillRect/>
          </a:stretch>
        </p:blipFill>
        <p:spPr>
          <a:xfrm>
            <a:off x="463639" y="1214064"/>
            <a:ext cx="10309412" cy="3124251"/>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8" name="Picture 7">
            <a:extLst>
              <a:ext uri="{FF2B5EF4-FFF2-40B4-BE49-F238E27FC236}">
                <a16:creationId xmlns:a16="http://schemas.microsoft.com/office/drawing/2014/main" id="{BF705800-CF85-44BB-B8C5-20319E12672F}"/>
              </a:ext>
            </a:extLst>
          </p:cNvPr>
          <p:cNvPicPr>
            <a:picLocks noChangeAspect="1"/>
          </p:cNvPicPr>
          <p:nvPr/>
        </p:nvPicPr>
        <p:blipFill>
          <a:blip r:embed="rId2"/>
          <a:stretch>
            <a:fillRect/>
          </a:stretch>
        </p:blipFill>
        <p:spPr>
          <a:xfrm>
            <a:off x="463639" y="1234109"/>
            <a:ext cx="10497671" cy="3146784"/>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2FEA6F4B-0556-46D7-8DEF-2310207214BE}"/>
              </a:ext>
            </a:extLst>
          </p:cNvPr>
          <p:cNvPicPr>
            <a:picLocks noChangeAspect="1"/>
          </p:cNvPicPr>
          <p:nvPr/>
        </p:nvPicPr>
        <p:blipFill>
          <a:blip r:embed="rId2"/>
          <a:stretch>
            <a:fillRect/>
          </a:stretch>
        </p:blipFill>
        <p:spPr>
          <a:xfrm>
            <a:off x="463639" y="1099937"/>
            <a:ext cx="10398868" cy="3690937"/>
          </a:xfrm>
          <a:prstGeom prst="rect">
            <a:avLst/>
          </a:prstGeom>
        </p:spPr>
      </p:pic>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spTree>
    <p:extLst>
      <p:ext uri="{BB962C8B-B14F-4D97-AF65-F5344CB8AC3E}">
        <p14:creationId xmlns:p14="http://schemas.microsoft.com/office/powerpoint/2010/main" val="36399847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Type Approval Request ( Importer/TRC)</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030820"/>
            <a:ext cx="10683430" cy="4260850"/>
          </a:xfrm>
        </p:spPr>
        <p:txBody>
          <a:bodyPr>
            <a:normAutofit fontScale="92500" lnSpcReduction="10000"/>
          </a:bodyPr>
          <a:lstStyle/>
          <a:p>
            <a:r>
              <a:rPr lang="en-IN" dirty="0"/>
              <a:t>Type Approval Request can be filtered on the basis of </a:t>
            </a:r>
          </a:p>
          <a:p>
            <a:pPr marL="457200" lvl="1" indent="0">
              <a:buNone/>
            </a:pPr>
            <a:r>
              <a:rPr lang="en-IN" dirty="0"/>
              <a:t>Date filters		Trademark		Transaction ID</a:t>
            </a:r>
          </a:p>
          <a:p>
            <a:pPr marL="457200" lvl="1" indent="0">
              <a:buNone/>
            </a:pPr>
            <a:r>
              <a:rPr lang="en-IN" dirty="0"/>
              <a:t>TAC		Brand Name		Model Number</a:t>
            </a:r>
          </a:p>
          <a:p>
            <a:pPr marL="457200" lvl="1" indent="0">
              <a:buNone/>
            </a:pPr>
            <a:r>
              <a:rPr lang="en-IN" dirty="0"/>
              <a:t>Country		Type Approval Status</a:t>
            </a:r>
          </a:p>
          <a:p>
            <a:r>
              <a:rPr lang="en-IN" dirty="0"/>
              <a:t>The User ( Importer/ TRC) can also use a combination of more than one filters to filter the requests.</a:t>
            </a:r>
          </a:p>
          <a:p>
            <a:r>
              <a:rPr lang="en-IN" dirty="0"/>
              <a:t>Users  can view old Type Approved requests using the date filter. </a:t>
            </a:r>
          </a:p>
          <a:p>
            <a:r>
              <a:rPr lang="en-IN" sz="2000" dirty="0"/>
              <a:t>Clear All Filters can be used to clear filters and refresh the data table.</a:t>
            </a:r>
          </a:p>
          <a:p>
            <a:r>
              <a:rPr lang="en-IN" sz="2000" dirty="0"/>
              <a:t>Export button will export the data based on the filters applied.</a:t>
            </a:r>
            <a:endParaRPr lang="en-IN" dirty="0"/>
          </a:p>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a:p>
            <a:endParaRPr lang="en-IN" dirty="0"/>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A9E27342-7679-4E41-8F7D-65F593654C34}"/>
              </a:ext>
            </a:extLst>
          </p:cNvPr>
          <p:cNvPicPr>
            <a:picLocks noChangeAspect="1"/>
          </p:cNvPicPr>
          <p:nvPr/>
        </p:nvPicPr>
        <p:blipFill>
          <a:blip r:embed="rId2"/>
          <a:stretch>
            <a:fillRect/>
          </a:stretch>
        </p:blipFill>
        <p:spPr>
          <a:xfrm>
            <a:off x="699247" y="5300751"/>
            <a:ext cx="9661704" cy="1326983"/>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Type Approval Request (CEIR Admin)</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030819"/>
            <a:ext cx="10939467" cy="3620659"/>
          </a:xfrm>
        </p:spPr>
        <p:txBody>
          <a:bodyPr>
            <a:normAutofit fontScale="85000" lnSpcReduction="10000"/>
          </a:bodyPr>
          <a:lstStyle/>
          <a:p>
            <a:pPr algn="just"/>
            <a:r>
              <a:rPr lang="en-IN" dirty="0"/>
              <a:t>Type Approval Request can be filtered on the basis of </a:t>
            </a:r>
          </a:p>
          <a:p>
            <a:pPr marL="457200" lvl="1" indent="0" algn="just">
              <a:buNone/>
            </a:pPr>
            <a:r>
              <a:rPr lang="en-IN" dirty="0"/>
              <a:t>Date filters		Transaction ID		Display Name</a:t>
            </a:r>
          </a:p>
          <a:p>
            <a:pPr marL="457200" lvl="1" indent="0" algn="just">
              <a:buNone/>
            </a:pPr>
            <a:r>
              <a:rPr lang="en-IN" dirty="0"/>
              <a:t>TAC			Brand Name		Model Number</a:t>
            </a:r>
          </a:p>
          <a:p>
            <a:pPr marL="457200" lvl="1" indent="0" algn="just">
              <a:buNone/>
            </a:pPr>
            <a:r>
              <a:rPr lang="en-IN" dirty="0"/>
              <a:t>Country		User Type 		Type Approval Status</a:t>
            </a:r>
          </a:p>
          <a:p>
            <a:pPr algn="just"/>
            <a:r>
              <a:rPr lang="en-IN" dirty="0"/>
              <a:t>The admin can also use a combination of more than one filters to filter the requests.</a:t>
            </a:r>
          </a:p>
          <a:p>
            <a:pPr algn="just"/>
            <a:r>
              <a:rPr lang="en-IN" dirty="0"/>
              <a:t>Admin can view old Type Approved request using the date filter. </a:t>
            </a:r>
          </a:p>
          <a:p>
            <a:pPr algn="just"/>
            <a:r>
              <a:rPr lang="en-IN" sz="2000" dirty="0"/>
              <a:t>Clear All Filters can be used to clear filters and refresh the data table.</a:t>
            </a:r>
          </a:p>
          <a:p>
            <a:pPr algn="just"/>
            <a:r>
              <a:rPr lang="en-IN" sz="2000" dirty="0"/>
              <a:t>Export button will export the data based on the filters applied.</a:t>
            </a:r>
          </a:p>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4F9B8E71-359D-419A-9E1D-CF241006A756}"/>
              </a:ext>
            </a:extLst>
          </p:cNvPr>
          <p:cNvPicPr>
            <a:picLocks noChangeAspect="1"/>
          </p:cNvPicPr>
          <p:nvPr/>
        </p:nvPicPr>
        <p:blipFill>
          <a:blip r:embed="rId2"/>
          <a:stretch>
            <a:fillRect/>
          </a:stretch>
        </p:blipFill>
        <p:spPr>
          <a:xfrm>
            <a:off x="566535" y="4703208"/>
            <a:ext cx="9845130" cy="1850651"/>
          </a:xfrm>
          <a:prstGeom prst="rect">
            <a:avLst/>
          </a:prstGeom>
        </p:spPr>
      </p:pic>
    </p:spTree>
    <p:extLst>
      <p:ext uri="{BB962C8B-B14F-4D97-AF65-F5344CB8AC3E}">
        <p14:creationId xmlns:p14="http://schemas.microsoft.com/office/powerpoint/2010/main" val="348147479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Type Approval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Type approved request can be exported in a .csv file using the export button.</a:t>
            </a:r>
          </a:p>
          <a:p>
            <a:pPr lvl="1"/>
            <a:r>
              <a:rPr lang="en-IN" dirty="0"/>
              <a:t>User ( Importer/ CEIR Admin/TRC ) can export all type approved requests assigned to the respective user. </a:t>
            </a:r>
          </a:p>
          <a:p>
            <a:pPr lvl="1"/>
            <a:r>
              <a:rPr lang="en-IN" dirty="0"/>
              <a:t>User ( Importer/ CEIR Admin/TRC) can export filtered type approved request.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43D2A23F-37B4-4E0D-BC68-2CBADEF99CB9}"/>
              </a:ext>
            </a:extLst>
          </p:cNvPr>
          <p:cNvPicPr>
            <a:picLocks noChangeAspect="1"/>
          </p:cNvPicPr>
          <p:nvPr/>
        </p:nvPicPr>
        <p:blipFill>
          <a:blip r:embed="rId2"/>
          <a:stretch>
            <a:fillRect/>
          </a:stretch>
        </p:blipFill>
        <p:spPr>
          <a:xfrm>
            <a:off x="537881" y="3057926"/>
            <a:ext cx="10829365" cy="1503622"/>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p:txBody>
          <a:bodyPr/>
          <a:lstStyle/>
          <a:p>
            <a:r>
              <a:rPr lang="en-IN" dirty="0"/>
              <a:t>Policy for grace and post grace period will be same for registering type approved request</a:t>
            </a:r>
          </a:p>
          <a:p>
            <a:endParaRPr lang="en-IN" dirty="0"/>
          </a:p>
          <a:p>
            <a:r>
              <a:rPr lang="en-IN" dirty="0"/>
              <a:t>Type Approved Request generates a TAC type Approved DB, which is then used to apply policies</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What next after Approval of Type Approval?</a:t>
            </a:r>
          </a:p>
        </p:txBody>
      </p:sp>
      <p:sp>
        <p:nvSpPr>
          <p:cNvPr id="3" name="Text Placeholder 2">
            <a:extLst>
              <a:ext uri="{FF2B5EF4-FFF2-40B4-BE49-F238E27FC236}">
                <a16:creationId xmlns:a16="http://schemas.microsoft.com/office/drawing/2014/main" id="{4B435C14-CCDE-49B0-998F-5D80CB30A965}"/>
              </a:ext>
            </a:extLst>
          </p:cNvPr>
          <p:cNvSpPr>
            <a:spLocks noGrp="1"/>
          </p:cNvSpPr>
          <p:nvPr>
            <p:ph type="body" sz="quarter" idx="10"/>
          </p:nvPr>
        </p:nvSpPr>
        <p:spPr/>
        <p:txBody>
          <a:bodyPr/>
          <a:lstStyle/>
          <a:p>
            <a:r>
              <a:rPr lang="en-IN" dirty="0"/>
              <a:t>Importer can register the consignment on the CEIR portal</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63389007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404661"/>
            <a:ext cx="5873661" cy="2232917"/>
          </a:xfrm>
        </p:spPr>
        <p:txBody>
          <a:bodyPr>
            <a:normAutofit/>
          </a:bodyPr>
          <a:lstStyle/>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431889" y="1220422"/>
            <a:ext cx="5873661" cy="5231178"/>
          </a:xfrm>
          <a:prstGeom prst="rect">
            <a:avLst/>
          </a:prstGeom>
          <a:effectLst/>
        </p:spPr>
        <p:txBody>
          <a:bodyPr vert="horz" lIns="91440" tIns="45720" rIns="91440" bIns="45720" rtlCol="0" anchor="t">
            <a:normAutofit fontScale="85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2200" dirty="0">
                <a:effectLst/>
              </a:rPr>
              <a:t>Type Approval Feature allows importer to register SIM based devices with TRC so that these devices can be then be sold in the Cambodian market. The details for device that need to be approved can be uploaded using this feature</a:t>
            </a:r>
          </a:p>
          <a:p>
            <a:pPr marL="0" indent="0" algn="just">
              <a:buNone/>
            </a:pPr>
            <a:endParaRPr lang="en-US" sz="2200" dirty="0">
              <a:effectLst/>
            </a:endParaRPr>
          </a:p>
          <a:p>
            <a:pPr marL="0" indent="0" algn="just">
              <a:buNone/>
            </a:pPr>
            <a:r>
              <a:rPr lang="en-US" sz="2200" dirty="0">
                <a:effectLst/>
              </a:rPr>
              <a:t>TRC can also update Type Approved TAC in the system</a:t>
            </a:r>
          </a:p>
          <a:p>
            <a:pPr marL="0" indent="0" algn="just">
              <a:buNone/>
            </a:pPr>
            <a:endParaRPr lang="en-US" dirty="0">
              <a:effectLst/>
            </a:endParaRPr>
          </a:p>
          <a:p>
            <a:pPr marL="0" indent="0">
              <a:buNone/>
            </a:pPr>
            <a:r>
              <a:rPr lang="en-US" sz="2200" dirty="0">
                <a:effectLst/>
              </a:rPr>
              <a:t>Typical flow is as follows:</a:t>
            </a:r>
          </a:p>
          <a:p>
            <a:r>
              <a:rPr lang="en-US" sz="2200" dirty="0">
                <a:effectLst/>
              </a:rPr>
              <a:t>Importer register with TRC</a:t>
            </a:r>
          </a:p>
          <a:p>
            <a:r>
              <a:rPr lang="en-US" sz="2200" dirty="0">
                <a:effectLst/>
              </a:rPr>
              <a:t>Importer seek permission to import SIM based devices from TRC</a:t>
            </a:r>
          </a:p>
          <a:p>
            <a:r>
              <a:rPr lang="en-US" sz="2200" dirty="0">
                <a:effectLst/>
              </a:rPr>
              <a:t>TRC approve the import of certain SIM based devices</a:t>
            </a:r>
          </a:p>
          <a:p>
            <a:r>
              <a:rPr lang="en-US" sz="2200" dirty="0">
                <a:effectLst/>
              </a:rPr>
              <a:t>Importer upload the document along with the permission certificate on the CEIR portal</a:t>
            </a:r>
          </a:p>
          <a:p>
            <a:r>
              <a:rPr lang="en-US" sz="2200" dirty="0">
                <a:effectLst/>
              </a:rPr>
              <a:t>CEIR Admin approves the request</a:t>
            </a:r>
          </a:p>
          <a:p>
            <a:r>
              <a:rPr lang="en-US" sz="2200" dirty="0">
                <a:effectLst/>
              </a:rPr>
              <a:t>Importer consignment process flow from here on.</a:t>
            </a:r>
            <a:endParaRPr lang="en-US" sz="1800" dirty="0">
              <a:effectLst/>
            </a:endParaRPr>
          </a:p>
        </p:txBody>
      </p:sp>
      <p:pic>
        <p:nvPicPr>
          <p:cNvPr id="10" name="Picture 9"/>
          <p:cNvPicPr>
            <a:picLocks noChangeAspect="1"/>
          </p:cNvPicPr>
          <p:nvPr/>
        </p:nvPicPr>
        <p:blipFill>
          <a:blip r:embed="rId2"/>
          <a:stretch>
            <a:fillRect/>
          </a:stretch>
        </p:blipFill>
        <p:spPr>
          <a:xfrm>
            <a:off x="7186305" y="1518430"/>
            <a:ext cx="783412" cy="783412"/>
          </a:xfrm>
          <a:prstGeom prst="rect">
            <a:avLst/>
          </a:prstGeom>
        </p:spPr>
      </p:pic>
      <p:pic>
        <p:nvPicPr>
          <p:cNvPr id="11" name="Picture 10"/>
          <p:cNvPicPr>
            <a:picLocks noChangeAspect="1"/>
          </p:cNvPicPr>
          <p:nvPr/>
        </p:nvPicPr>
        <p:blipFill>
          <a:blip r:embed="rId3"/>
          <a:stretch>
            <a:fillRect/>
          </a:stretch>
        </p:blipFill>
        <p:spPr>
          <a:xfrm>
            <a:off x="8913307" y="5167360"/>
            <a:ext cx="775359" cy="775359"/>
          </a:xfrm>
          <a:prstGeom prst="rect">
            <a:avLst/>
          </a:prstGeom>
        </p:spPr>
      </p:pic>
      <p:pic>
        <p:nvPicPr>
          <p:cNvPr id="12" name="Picture 11"/>
          <p:cNvPicPr>
            <a:picLocks noChangeAspect="1"/>
          </p:cNvPicPr>
          <p:nvPr/>
        </p:nvPicPr>
        <p:blipFill>
          <a:blip r:embed="rId2"/>
          <a:stretch>
            <a:fillRect/>
          </a:stretch>
        </p:blipFill>
        <p:spPr>
          <a:xfrm>
            <a:off x="10417380" y="1421957"/>
            <a:ext cx="783412" cy="783412"/>
          </a:xfrm>
          <a:prstGeom prst="rect">
            <a:avLst/>
          </a:prstGeom>
        </p:spPr>
      </p:pic>
      <p:sp>
        <p:nvSpPr>
          <p:cNvPr id="15" name="TextBox 14"/>
          <p:cNvSpPr txBox="1"/>
          <p:nvPr/>
        </p:nvSpPr>
        <p:spPr>
          <a:xfrm>
            <a:off x="10324020" y="2190428"/>
            <a:ext cx="1234708" cy="307777"/>
          </a:xfrm>
          <a:prstGeom prst="rect">
            <a:avLst/>
          </a:prstGeom>
          <a:noFill/>
        </p:spPr>
        <p:txBody>
          <a:bodyPr wrap="none" rtlCol="0">
            <a:spAutoFit/>
          </a:bodyPr>
          <a:lstStyle/>
          <a:p>
            <a:r>
              <a:rPr lang="en-US" sz="1400" dirty="0"/>
              <a:t>TRC Personnel</a:t>
            </a:r>
          </a:p>
        </p:txBody>
      </p:sp>
      <p:cxnSp>
        <p:nvCxnSpPr>
          <p:cNvPr id="16" name="Straight Arrow Connector 15"/>
          <p:cNvCxnSpPr/>
          <p:nvPr/>
        </p:nvCxnSpPr>
        <p:spPr>
          <a:xfrm flipV="1">
            <a:off x="9300987" y="4375356"/>
            <a:ext cx="0" cy="680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126088" y="2267470"/>
            <a:ext cx="838691" cy="307777"/>
          </a:xfrm>
          <a:prstGeom prst="rect">
            <a:avLst/>
          </a:prstGeom>
          <a:noFill/>
        </p:spPr>
        <p:txBody>
          <a:bodyPr wrap="none" rtlCol="0">
            <a:spAutoFit/>
          </a:bodyPr>
          <a:lstStyle/>
          <a:p>
            <a:r>
              <a:rPr lang="en-US" sz="1400" dirty="0"/>
              <a:t>Importer </a:t>
            </a:r>
          </a:p>
        </p:txBody>
      </p:sp>
      <p:sp>
        <p:nvSpPr>
          <p:cNvPr id="18" name="Rectangle 17"/>
          <p:cNvSpPr/>
          <p:nvPr/>
        </p:nvSpPr>
        <p:spPr>
          <a:xfrm>
            <a:off x="7126088" y="3402332"/>
            <a:ext cx="4088738" cy="9233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7694361" y="2692816"/>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a:off x="8120696" y="1762149"/>
            <a:ext cx="2088358"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1" name="Straight Arrow Connector 20"/>
          <p:cNvCxnSpPr/>
          <p:nvPr/>
        </p:nvCxnSpPr>
        <p:spPr>
          <a:xfrm>
            <a:off x="10954194" y="2692816"/>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2" name="TextBox 21"/>
          <p:cNvSpPr txBox="1"/>
          <p:nvPr/>
        </p:nvSpPr>
        <p:spPr>
          <a:xfrm>
            <a:off x="6699944" y="2676915"/>
            <a:ext cx="1031678" cy="523220"/>
          </a:xfrm>
          <a:prstGeom prst="rect">
            <a:avLst/>
          </a:prstGeom>
          <a:noFill/>
        </p:spPr>
        <p:txBody>
          <a:bodyPr wrap="none" rtlCol="0">
            <a:spAutoFit/>
          </a:bodyPr>
          <a:lstStyle/>
          <a:p>
            <a:r>
              <a:rPr lang="en-US" sz="1400" dirty="0"/>
              <a:t>Upload TRC </a:t>
            </a:r>
          </a:p>
          <a:p>
            <a:r>
              <a:rPr lang="en-US" sz="1400" dirty="0"/>
              <a:t>Document</a:t>
            </a:r>
          </a:p>
        </p:txBody>
      </p:sp>
      <p:sp>
        <p:nvSpPr>
          <p:cNvPr id="23" name="TextBox 22"/>
          <p:cNvSpPr txBox="1"/>
          <p:nvPr/>
        </p:nvSpPr>
        <p:spPr>
          <a:xfrm>
            <a:off x="11099379" y="2632092"/>
            <a:ext cx="1031678" cy="523220"/>
          </a:xfrm>
          <a:prstGeom prst="rect">
            <a:avLst/>
          </a:prstGeom>
          <a:noFill/>
        </p:spPr>
        <p:txBody>
          <a:bodyPr wrap="none" rtlCol="0">
            <a:spAutoFit/>
          </a:bodyPr>
          <a:lstStyle/>
          <a:p>
            <a:r>
              <a:rPr lang="en-US" sz="1400" dirty="0"/>
              <a:t>Upload TRC </a:t>
            </a:r>
          </a:p>
          <a:p>
            <a:r>
              <a:rPr lang="en-US" sz="1400" dirty="0"/>
              <a:t>Document</a:t>
            </a:r>
          </a:p>
        </p:txBody>
      </p:sp>
      <p:sp>
        <p:nvSpPr>
          <p:cNvPr id="24" name="TextBox 23"/>
          <p:cNvSpPr txBox="1"/>
          <p:nvPr/>
        </p:nvSpPr>
        <p:spPr>
          <a:xfrm>
            <a:off x="8177628" y="1407016"/>
            <a:ext cx="1553882" cy="307777"/>
          </a:xfrm>
          <a:prstGeom prst="rect">
            <a:avLst/>
          </a:prstGeom>
          <a:noFill/>
        </p:spPr>
        <p:txBody>
          <a:bodyPr wrap="square" rtlCol="0">
            <a:spAutoFit/>
          </a:bodyPr>
          <a:lstStyle/>
          <a:p>
            <a:r>
              <a:rPr lang="en-US" sz="1400" dirty="0"/>
              <a:t>Register with TRC</a:t>
            </a:r>
          </a:p>
        </p:txBody>
      </p:sp>
      <p:sp>
        <p:nvSpPr>
          <p:cNvPr id="27" name="TextBox 26"/>
          <p:cNvSpPr txBox="1"/>
          <p:nvPr/>
        </p:nvSpPr>
        <p:spPr>
          <a:xfrm>
            <a:off x="9429236" y="4476269"/>
            <a:ext cx="1329385" cy="523220"/>
          </a:xfrm>
          <a:prstGeom prst="rect">
            <a:avLst/>
          </a:prstGeom>
          <a:noFill/>
        </p:spPr>
        <p:txBody>
          <a:bodyPr wrap="none" rtlCol="0">
            <a:spAutoFit/>
          </a:bodyPr>
          <a:lstStyle/>
          <a:p>
            <a:r>
              <a:rPr lang="en-US" sz="1400" dirty="0"/>
              <a:t>Approve/Reject</a:t>
            </a:r>
          </a:p>
          <a:p>
            <a:r>
              <a:rPr lang="en-US" sz="1400" dirty="0"/>
              <a:t>Request</a:t>
            </a:r>
          </a:p>
        </p:txBody>
      </p:sp>
      <p:cxnSp>
        <p:nvCxnSpPr>
          <p:cNvPr id="29" name="Straight Arrow Connector 28"/>
          <p:cNvCxnSpPr/>
          <p:nvPr/>
        </p:nvCxnSpPr>
        <p:spPr>
          <a:xfrm>
            <a:off x="8120696" y="2168546"/>
            <a:ext cx="21062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0" name="TextBox 29"/>
          <p:cNvSpPr txBox="1"/>
          <p:nvPr/>
        </p:nvSpPr>
        <p:spPr>
          <a:xfrm>
            <a:off x="8120696" y="1813413"/>
            <a:ext cx="2088358" cy="307777"/>
          </a:xfrm>
          <a:prstGeom prst="rect">
            <a:avLst/>
          </a:prstGeom>
          <a:noFill/>
        </p:spPr>
        <p:txBody>
          <a:bodyPr wrap="square" rtlCol="0">
            <a:spAutoFit/>
          </a:bodyPr>
          <a:lstStyle/>
          <a:p>
            <a:r>
              <a:rPr lang="en-US" sz="1400" dirty="0"/>
              <a:t>Seek Permission to Import</a:t>
            </a:r>
          </a:p>
        </p:txBody>
      </p:sp>
      <p:sp>
        <p:nvSpPr>
          <p:cNvPr id="33" name="TextBox 32"/>
          <p:cNvSpPr txBox="1"/>
          <p:nvPr/>
        </p:nvSpPr>
        <p:spPr>
          <a:xfrm>
            <a:off x="8683633" y="5939132"/>
            <a:ext cx="1028522" cy="307777"/>
          </a:xfrm>
          <a:prstGeom prst="rect">
            <a:avLst/>
          </a:prstGeom>
          <a:noFill/>
        </p:spPr>
        <p:txBody>
          <a:bodyPr wrap="none" rtlCol="0">
            <a:spAutoFit/>
          </a:bodyPr>
          <a:lstStyle/>
          <a:p>
            <a:r>
              <a:rPr lang="en-US" sz="1400" dirty="0"/>
              <a:t>CEIR Admin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fontScale="85000" lnSpcReduction="10000"/>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Type Approved TAC list cannot be prepared</a:t>
            </a:r>
          </a:p>
          <a:p>
            <a:pPr>
              <a:buFont typeface="Wingdings" panose="05000000000000000000" pitchFamily="2" charset="2"/>
              <a:buChar char="v"/>
            </a:pPr>
            <a:r>
              <a:rPr lang="en-IN" dirty="0"/>
              <a:t> Impact is Low as the system is integrated with GSMA which provide approved TAC list that are valid to be used</a:t>
            </a:r>
          </a:p>
          <a:p>
            <a:pPr>
              <a:buFont typeface="Wingdings" panose="05000000000000000000" pitchFamily="2" charset="2"/>
              <a:buChar char="v"/>
            </a:pPr>
            <a:r>
              <a:rPr lang="en-IN" dirty="0"/>
              <a:t>This Type Approved TAC list indicate which devices are approved to be sold in Cambodian market</a:t>
            </a:r>
          </a:p>
          <a:p>
            <a:pPr>
              <a:buFont typeface="Wingdings" panose="05000000000000000000" pitchFamily="2" charset="2"/>
              <a:buChar char="v"/>
            </a:pPr>
            <a:endParaRPr lang="en-IN" dirty="0"/>
          </a:p>
          <a:p>
            <a:pPr marL="0" indent="0">
              <a:buNone/>
            </a:pPr>
            <a:r>
              <a:rPr lang="en-IN" dirty="0"/>
              <a:t>Production of SIM based Devices by manufacturer would need a TAC that is provided by GSMA. </a:t>
            </a:r>
          </a:p>
          <a:p>
            <a:pPr marL="2743200" lvl="6" indent="0">
              <a:buNone/>
            </a:pPr>
            <a:r>
              <a:rPr lang="en-IN" dirty="0"/>
              <a:t>		</a:t>
            </a:r>
          </a:p>
          <a:p>
            <a:pPr marL="2743200" lvl="6" indent="0">
              <a:buNone/>
            </a:pPr>
            <a:r>
              <a:rPr lang="en-IN" dirty="0"/>
              <a:t>		VS</a:t>
            </a:r>
          </a:p>
          <a:p>
            <a:pPr marL="0" indent="0">
              <a:buNone/>
            </a:pPr>
            <a:endParaRPr lang="en-IN" dirty="0"/>
          </a:p>
          <a:p>
            <a:pPr marL="0" indent="0">
              <a:buNone/>
            </a:pPr>
            <a:r>
              <a:rPr lang="en-IN" dirty="0"/>
              <a:t> Selling of SIM based Devices by importer in Cambodia would need a TAC that is approved by TRC. </a:t>
            </a:r>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20182748"/>
              </p:ext>
            </p:extLst>
          </p:nvPr>
        </p:nvGraphicFramePr>
        <p:xfrm>
          <a:off x="674688" y="1708150"/>
          <a:ext cx="8108950" cy="2522538"/>
        </p:xfrm>
        <a:graphic>
          <a:graphicData uri="http://schemas.openxmlformats.org/presentationml/2006/ole">
            <mc:AlternateContent xmlns:mc="http://schemas.openxmlformats.org/markup-compatibility/2006">
              <mc:Choice xmlns:v="urn:schemas-microsoft-com:vml" Requires="v">
                <p:oleObj name="Document" r:id="rId2" imgW="5511800" imgH="1714500" progId="Word.Document.12">
                  <p:embed/>
                </p:oleObj>
              </mc:Choice>
              <mc:Fallback>
                <p:oleObj name="Document" r:id="rId2" imgW="5511800" imgH="1714500" progId="Word.Document.12">
                  <p:embed/>
                  <p:pic>
                    <p:nvPicPr>
                      <p:cNvPr id="0" name=""/>
                      <p:cNvPicPr/>
                      <p:nvPr/>
                    </p:nvPicPr>
                    <p:blipFill>
                      <a:blip r:embed="rId3"/>
                      <a:stretch>
                        <a:fillRect/>
                      </a:stretch>
                    </p:blipFill>
                    <p:spPr>
                      <a:xfrm>
                        <a:off x="674688" y="1708150"/>
                        <a:ext cx="8108950" cy="2522538"/>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Type Approval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14" name="Oval 113"/>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115" name="Oval 114"/>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116" name="Oval 115"/>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17" name="Oval 116"/>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8" name="Oval 117"/>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9" name="Straight Arrow Connector 118"/>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0" name="TextBox 119"/>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21" name="Straight Arrow Connector 120"/>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2" name="TextBox 121"/>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123" name="TextBox 122"/>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24" name="TextBox 123"/>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25" name="Straight Arrow Connector 124"/>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6" name="TextBox 125"/>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127" name="Straight Connector 126"/>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128" name="Straight Connector 127"/>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129" name="Straight Arrow Connector 128"/>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130" name="TextBox 129"/>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131" name="TextBox 130"/>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32" name="TextBox 131"/>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133" name="Straight Arrow Connector 132"/>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134" name="Straight Connector 133"/>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135" name="TextBox 134"/>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136" name="TextBox 135"/>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137" name="Oval 136"/>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38" name="TextBox 137"/>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9" name="Straight Arrow Connector 138"/>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0" name="Straight Arrow Connector 139"/>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1" name="Elbow Connector 140"/>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2" name="Elbow Connector 141"/>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43" name="Straight Connector 142"/>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149" name="Line Callout 1 148"/>
          <p:cNvSpPr/>
          <p:nvPr/>
        </p:nvSpPr>
        <p:spPr>
          <a:xfrm>
            <a:off x="8318499" y="1981971"/>
            <a:ext cx="2439147"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TAC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1" name="Straight Arrow Connector 15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2" name="TextBox 151"/>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A9A2FBFD-D3D7-41F3-B0B5-DC02DDBE9FF2}"/>
              </a:ext>
            </a:extLst>
          </p:cNvPr>
          <p:cNvGraphicFramePr>
            <a:graphicFrameLocks noGrp="1"/>
          </p:cNvGraphicFramePr>
          <p:nvPr>
            <p:extLst>
              <p:ext uri="{D42A27DB-BD31-4B8C-83A1-F6EECF244321}">
                <p14:modId xmlns:p14="http://schemas.microsoft.com/office/powerpoint/2010/main" val="2878394352"/>
              </p:ext>
            </p:extLst>
          </p:nvPr>
        </p:nvGraphicFramePr>
        <p:xfrm>
          <a:off x="465667" y="1318406"/>
          <a:ext cx="10126134" cy="3434783"/>
        </p:xfrm>
        <a:graphic>
          <a:graphicData uri="http://schemas.openxmlformats.org/drawingml/2006/table">
            <a:tbl>
              <a:tblPr firstRow="1" firstCol="1" bandRow="1">
                <a:tableStyleId>{5940675A-B579-460E-94D1-54222C63F5DA}</a:tableStyleId>
              </a:tblPr>
              <a:tblGrid>
                <a:gridCol w="2827076">
                  <a:extLst>
                    <a:ext uri="{9D8B030D-6E8A-4147-A177-3AD203B41FA5}">
                      <a16:colId xmlns:a16="http://schemas.microsoft.com/office/drawing/2014/main" val="3359402432"/>
                    </a:ext>
                  </a:extLst>
                </a:gridCol>
                <a:gridCol w="7299058">
                  <a:extLst>
                    <a:ext uri="{9D8B030D-6E8A-4147-A177-3AD203B41FA5}">
                      <a16:colId xmlns:a16="http://schemas.microsoft.com/office/drawing/2014/main" val="2526775773"/>
                    </a:ext>
                  </a:extLst>
                </a:gridCol>
              </a:tblGrid>
              <a:tr h="177800">
                <a:tc>
                  <a:txBody>
                    <a:bodyPr/>
                    <a:lstStyle/>
                    <a:p>
                      <a:pPr>
                        <a:lnSpc>
                          <a:spcPct val="107000"/>
                        </a:lnSpc>
                        <a:spcAft>
                          <a:spcPts val="0"/>
                        </a:spcAft>
                        <a:tabLst>
                          <a:tab pos="981075" algn="l"/>
                        </a:tabLst>
                      </a:pPr>
                      <a:r>
                        <a:rPr lang="en-IN" sz="2400" b="1" dirty="0">
                          <a:effectLst/>
                          <a:latin typeface="Arial" panose="020B0604020202020204" pitchFamily="34" charset="0"/>
                          <a:cs typeface="Arial" panose="020B0604020202020204" pitchFamily="34" charset="0"/>
                        </a:rPr>
                        <a:t>TAC  State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B47B6"/>
                    </a:solidFill>
                  </a:tcPr>
                </a:tc>
                <a:tc>
                  <a:txBody>
                    <a:bodyPr/>
                    <a:lstStyle/>
                    <a:p>
                      <a:pPr>
                        <a:lnSpc>
                          <a:spcPct val="107000"/>
                        </a:lnSpc>
                        <a:spcAft>
                          <a:spcPts val="0"/>
                        </a:spcAft>
                      </a:pPr>
                      <a:r>
                        <a:rPr lang="en-IN" sz="2400" b="1" dirty="0">
                          <a:effectLst/>
                          <a:latin typeface="Arial" panose="020B0604020202020204" pitchFamily="34" charset="0"/>
                          <a:cs typeface="Arial" panose="020B0604020202020204" pitchFamily="34" charset="0"/>
                        </a:rPr>
                        <a:t>Meaning</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B47B6"/>
                    </a:solidFill>
                  </a:tcPr>
                </a:tc>
                <a:extLst>
                  <a:ext uri="{0D108BD9-81ED-4DB2-BD59-A6C34878D82A}">
                    <a16:rowId xmlns:a16="http://schemas.microsoft.com/office/drawing/2014/main" val="3559836973"/>
                  </a:ext>
                </a:extLst>
              </a:tr>
              <a:tr h="2032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Importer has registered a new TAC for Type Approval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3265251"/>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Processing</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started the processing of this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0874180"/>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policy-based errors </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113908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Pending approval from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request processing is successful, request is accepted and now it is sent to CEIR Admin for approval</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347609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rejected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9945418"/>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Approved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CEIR Admin has approved the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514249"/>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User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User has withdrawn the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2398977"/>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CEIR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2644073"/>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37C12D63-8B24-49B9-8729-BEF931B40C5C}"/>
              </a:ext>
            </a:extLst>
          </p:cNvPr>
          <p:cNvGraphicFramePr>
            <a:graphicFrameLocks noGrp="1"/>
          </p:cNvGraphicFramePr>
          <p:nvPr>
            <p:extLst>
              <p:ext uri="{D42A27DB-BD31-4B8C-83A1-F6EECF244321}">
                <p14:modId xmlns:p14="http://schemas.microsoft.com/office/powerpoint/2010/main" val="4164221462"/>
              </p:ext>
            </p:extLst>
          </p:nvPr>
        </p:nvGraphicFramePr>
        <p:xfrm>
          <a:off x="543654" y="1292881"/>
          <a:ext cx="10216751" cy="3045337"/>
        </p:xfrm>
        <a:graphic>
          <a:graphicData uri="http://schemas.openxmlformats.org/drawingml/2006/table">
            <a:tbl>
              <a:tblPr firstRow="1" firstCol="1" bandRow="1">
                <a:tableStyleId>{5940675A-B579-460E-94D1-54222C63F5DA}</a:tableStyleId>
              </a:tblPr>
              <a:tblGrid>
                <a:gridCol w="1142233">
                  <a:extLst>
                    <a:ext uri="{9D8B030D-6E8A-4147-A177-3AD203B41FA5}">
                      <a16:colId xmlns:a16="http://schemas.microsoft.com/office/drawing/2014/main" val="3767667589"/>
                    </a:ext>
                  </a:extLst>
                </a:gridCol>
                <a:gridCol w="3841498">
                  <a:extLst>
                    <a:ext uri="{9D8B030D-6E8A-4147-A177-3AD203B41FA5}">
                      <a16:colId xmlns:a16="http://schemas.microsoft.com/office/drawing/2014/main" val="3003783293"/>
                    </a:ext>
                  </a:extLst>
                </a:gridCol>
                <a:gridCol w="5233020">
                  <a:extLst>
                    <a:ext uri="{9D8B030D-6E8A-4147-A177-3AD203B41FA5}">
                      <a16:colId xmlns:a16="http://schemas.microsoft.com/office/drawing/2014/main" val="2461756633"/>
                    </a:ext>
                  </a:extLst>
                </a:gridCol>
              </a:tblGrid>
              <a:tr h="193675">
                <a:tc>
                  <a:txBody>
                    <a:bodyPr/>
                    <a:lstStyle/>
                    <a:p>
                      <a:pPr algn="ctr">
                        <a:lnSpc>
                          <a:spcPct val="107000"/>
                        </a:lnSpc>
                        <a:spcAft>
                          <a:spcPts val="800"/>
                        </a:spcAft>
                      </a:pPr>
                      <a:r>
                        <a:rPr lang="en-IN" sz="2400" b="1">
                          <a:effectLst/>
                          <a:latin typeface="Arial" panose="020B0604020202020204" pitchFamily="34" charset="0"/>
                          <a:cs typeface="Arial" panose="020B0604020202020204" pitchFamily="34" charset="0"/>
                        </a:rPr>
                        <a:t>S.No.</a:t>
                      </a:r>
                      <a:endParaRPr lang="en-IN" sz="2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400" b="1" dirty="0">
                          <a:effectLst/>
                          <a:latin typeface="Arial" panose="020B0604020202020204" pitchFamily="34" charset="0"/>
                          <a:cs typeface="Arial" panose="020B0604020202020204" pitchFamily="34" charset="0"/>
                        </a:rPr>
                        <a:t>Feature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400" b="1" dirty="0">
                          <a:effectLst/>
                          <a:latin typeface="Arial" panose="020B0604020202020204" pitchFamily="34" charset="0"/>
                          <a:cs typeface="Arial" panose="020B0604020202020204" pitchFamily="34" charset="0"/>
                        </a:rPr>
                        <a:t>Stakeholder</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696016808"/>
                  </a:ext>
                </a:extLst>
              </a:tr>
              <a:tr h="15113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Type Approval Request</a:t>
                      </a:r>
                    </a:p>
                    <a:p>
                      <a:pPr>
                        <a:lnSpc>
                          <a:spcPct val="107000"/>
                        </a:lnSpc>
                        <a:spcAft>
                          <a:spcPts val="800"/>
                        </a:spcAft>
                      </a:pPr>
                      <a:r>
                        <a:rPr lang="en-IN" sz="1400" dirty="0">
                          <a:effectLst/>
                          <a:latin typeface="Arial" panose="020B0604020202020204" pitchFamily="34" charset="0"/>
                          <a:cs typeface="Arial" panose="020B0604020202020204" pitchFamily="34" charset="0"/>
                        </a:rPr>
                        <a:t>(Only those that are pending for action on user)</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CEIR Admin,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7985306"/>
                  </a:ext>
                </a:extLst>
              </a:tr>
              <a:tr h="20955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Register Type Approval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6166585"/>
                  </a:ext>
                </a:extLst>
              </a:tr>
              <a:tr h="18605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8995987"/>
                  </a:ext>
                </a:extLst>
              </a:tr>
              <a:tr h="15430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System,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7084357"/>
                  </a:ext>
                </a:extLst>
              </a:tr>
              <a:tr h="12255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6765892"/>
                  </a:ext>
                </a:extLst>
              </a:tr>
              <a:tr h="1898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CEIR Admin,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5711008"/>
                  </a:ext>
                </a:extLst>
              </a:tr>
              <a:tr h="25717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CEIR Admin, TRC</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1020022"/>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3EB425D-2712-45B5-8411-257C489D372D}"/>
              </a:ext>
            </a:extLst>
          </p:cNvPr>
          <p:cNvPicPr>
            <a:picLocks noChangeAspect="1"/>
          </p:cNvPicPr>
          <p:nvPr/>
        </p:nvPicPr>
        <p:blipFill>
          <a:blip r:embed="rId2"/>
          <a:stretch>
            <a:fillRect/>
          </a:stretch>
        </p:blipFill>
        <p:spPr>
          <a:xfrm>
            <a:off x="463639" y="1549309"/>
            <a:ext cx="10605876" cy="449100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9401952" y="680752"/>
            <a:ext cx="1261108" cy="519348"/>
          </a:xfrm>
          <a:prstGeom prst="wedgeEllipseCallout">
            <a:avLst>
              <a:gd name="adj1" fmla="val 958"/>
              <a:gd name="adj2" fmla="val 13364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6276010" y="2880571"/>
            <a:ext cx="1261108" cy="519348"/>
          </a:xfrm>
          <a:prstGeom prst="wedgeEllipseCallout">
            <a:avLst>
              <a:gd name="adj1" fmla="val -117587"/>
              <a:gd name="adj2" fmla="val -747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4557716" y="5921967"/>
            <a:ext cx="1882918" cy="519348"/>
          </a:xfrm>
          <a:prstGeom prst="wedgeEllipseCallout">
            <a:avLst>
              <a:gd name="adj1" fmla="val -59247"/>
              <a:gd name="adj2" fmla="val -1920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657803" y="4447001"/>
            <a:ext cx="1132682" cy="220723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Calibri"/>
              </a:rPr>
              <a:t>Action like View, Edit</a:t>
            </a:r>
            <a:r>
              <a:rPr kumimoji="0" lang="en-US" sz="1600" b="0" i="0" u="none" strike="noStrike" cap="none" spc="0" normalizeH="0" dirty="0">
                <a:ln>
                  <a:noFill/>
                </a:ln>
                <a:solidFill>
                  <a:srgbClr val="000000"/>
                </a:solidFill>
                <a:effectLst/>
                <a:uFillTx/>
                <a:latin typeface="+mn-lt"/>
                <a:ea typeface="+mn-ea"/>
                <a:cs typeface="+mn-cs"/>
                <a:sym typeface="Calibri"/>
              </a:rPr>
              <a:t> Delete, History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21941</TotalTime>
  <Words>1955</Words>
  <Application>Microsoft Office PowerPoint</Application>
  <PresentationFormat>Widescreen</PresentationFormat>
  <Paragraphs>324</Paragraphs>
  <Slides>32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39" baseType="lpstr">
      <vt:lpstr>Arial</vt:lpstr>
      <vt:lpstr>Calibri</vt:lpstr>
      <vt:lpstr>Calibri Light</vt:lpstr>
      <vt:lpstr>Wingdings</vt:lpstr>
      <vt:lpstr>White Theme</vt:lpstr>
      <vt:lpstr>Document</vt:lpstr>
      <vt:lpstr>Microsoft Word Document</vt:lpstr>
      <vt:lpstr>CEIR   Type Approval Feature -Training Manual</vt:lpstr>
      <vt:lpstr>PowerPoint Presentation</vt:lpstr>
      <vt:lpstr>Feature Overview</vt:lpstr>
      <vt:lpstr>Feature Impact</vt:lpstr>
      <vt:lpstr>Stakeholder Overview</vt:lpstr>
      <vt:lpstr>State Transition – Overview – Type Approval</vt:lpstr>
      <vt:lpstr>State Transition - Overview</vt:lpstr>
      <vt:lpstr>UI – Overview - Feature</vt:lpstr>
      <vt:lpstr>Type Approval Request</vt:lpstr>
      <vt:lpstr>Action List</vt:lpstr>
      <vt:lpstr>Actions Enabled/ Disabled for Importer / TRC </vt:lpstr>
      <vt:lpstr>CEIR Admin Portal</vt:lpstr>
      <vt:lpstr>CEIR Admin Portal (contd.)</vt:lpstr>
      <vt:lpstr>Type Approval Flow</vt:lpstr>
      <vt:lpstr>Type Approval Request Flow ( contd..)</vt:lpstr>
      <vt:lpstr>Email samples</vt:lpstr>
      <vt:lpstr>Register Type Approval Details</vt:lpstr>
      <vt:lpstr>Update Type Approval Request</vt:lpstr>
      <vt:lpstr>View Type Approval Request</vt:lpstr>
      <vt:lpstr>System Processing</vt:lpstr>
      <vt:lpstr>Type Approval Request Withdrawn By Importer/TRC</vt:lpstr>
      <vt:lpstr>Type Approval Request - Approved by CEIR Admin</vt:lpstr>
      <vt:lpstr>Type Approval Request - Rejected by CEIR Admin</vt:lpstr>
      <vt:lpstr>Type Approval Request - Withdrawn By CEIR Admin</vt:lpstr>
      <vt:lpstr>Filter Type Approval Request ( Importer/TRC)</vt:lpstr>
      <vt:lpstr>Filter Type Approval Request (CEIR Admin)</vt:lpstr>
      <vt:lpstr>Export Type Approval Request</vt:lpstr>
      <vt:lpstr>Policy </vt:lpstr>
      <vt:lpstr>What next after Approval of Type Approval?</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529</cp:revision>
  <dcterms:created xsi:type="dcterms:W3CDTF">2019-04-20T15:44:52Z</dcterms:created>
  <dcterms:modified xsi:type="dcterms:W3CDTF">2021-04-14T23:37:41Z</dcterms:modified>
</cp:coreProperties>
</file>