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34"/>
  </p:notesMasterIdLst>
  <p:sldIdLst>
    <p:sldId id="332" r:id="rId2"/>
    <p:sldId id="333" r:id="rId3"/>
    <p:sldId id="315" r:id="rId4"/>
    <p:sldId id="357" r:id="rId5"/>
    <p:sldId id="359" r:id="rId6"/>
    <p:sldId id="319" r:id="rId7"/>
    <p:sldId id="317" r:id="rId8"/>
    <p:sldId id="378" r:id="rId9"/>
    <p:sldId id="361" r:id="rId10"/>
    <p:sldId id="356" r:id="rId11"/>
    <p:sldId id="322" r:id="rId12"/>
    <p:sldId id="318" r:id="rId13"/>
    <p:sldId id="321" r:id="rId14"/>
    <p:sldId id="362" r:id="rId15"/>
    <p:sldId id="384" r:id="rId16"/>
    <p:sldId id="363" r:id="rId17"/>
    <p:sldId id="364" r:id="rId18"/>
    <p:sldId id="366" r:id="rId19"/>
    <p:sldId id="367" r:id="rId20"/>
    <p:sldId id="374" r:id="rId21"/>
    <p:sldId id="368" r:id="rId22"/>
    <p:sldId id="369" r:id="rId23"/>
    <p:sldId id="370" r:id="rId24"/>
    <p:sldId id="371" r:id="rId25"/>
    <p:sldId id="379" r:id="rId26"/>
    <p:sldId id="382" r:id="rId27"/>
    <p:sldId id="380" r:id="rId28"/>
    <p:sldId id="381" r:id="rId29"/>
    <p:sldId id="383" r:id="rId30"/>
    <p:sldId id="375" r:id="rId31"/>
    <p:sldId id="376" r:id="rId32"/>
    <p:sldId id="377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7B6"/>
    <a:srgbClr val="1A47C5"/>
    <a:srgbClr val="4B1FBF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1" y="5243813"/>
            <a:ext cx="6289779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1" y="2028065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5" y="490715"/>
            <a:ext cx="1849675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9" y="2940163"/>
            <a:ext cx="5020165" cy="875744"/>
            <a:chOff x="3242838" y="3018288"/>
            <a:chExt cx="5020166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92879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4" y="492574"/>
            <a:ext cx="4004351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7" y="715479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5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2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5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9" y="469960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1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2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1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1"/>
            <a:ext cx="1809907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3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7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2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9" y="6605589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9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4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5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4" y="469958"/>
            <a:ext cx="1059903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9" y="6605589"/>
            <a:ext cx="258192" cy="26161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1" y="2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7" y="14354"/>
            <a:ext cx="1809907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4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6"/>
            <a:ext cx="258192" cy="2616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9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4" y="1906478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2"/>
            <a:ext cx="235112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31 May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672053"/>
            <a:ext cx="251011" cy="519348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535657"/>
            <a:ext cx="251011" cy="519348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410550"/>
            <a:ext cx="251011" cy="519348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845171"/>
            <a:ext cx="251011" cy="519348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279794"/>
            <a:ext cx="251011" cy="519348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2992857"/>
            <a:ext cx="251011" cy="519348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80" y="4785917"/>
            <a:ext cx="6181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4928734"/>
            <a:ext cx="251011" cy="5193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4"/>
            <a:ext cx="70788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4919" y="2220662"/>
            <a:ext cx="90024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00" y="6605590"/>
            <a:ext cx="2774339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9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User Management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9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58707120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Password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31"/>
            <a:ext cx="10486479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The following policy is applicable for the password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Password should be minimum 8 chars with alphanumeric, with at-least 1 special character 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Password would expire after 180 days (configurable)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Password can not be set which is same as last 3 passwords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lvl="2" indent="0"/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6172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30"/>
            <a:ext cx="104864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DMC Home Portal would have a link to register new users.</a:t>
            </a:r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There could be multiple type of users like importer, distributor, retailer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All type of users would be listed down in the drop down order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User select the type with which he/she wish to register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 selecting the user type, the user is redirected to CEIR Portal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 CEIR Portal, user fill the registration form. The form has few values specific to the type of user</a:t>
            </a:r>
          </a:p>
        </p:txBody>
      </p:sp>
    </p:spTree>
    <p:extLst>
      <p:ext uri="{BB962C8B-B14F-4D97-AF65-F5344CB8AC3E}">
        <p14:creationId xmlns:p14="http://schemas.microsoft.com/office/powerpoint/2010/main" val="458729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29"/>
            <a:ext cx="104864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Once the form is submitted, then the user is asked to verify contact number and email ID on phone and email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Once the email is verified, the request is sent to CEIR Authority for approval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Once CEIR Authority approve the user, the user account is active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92937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189816"/>
            <a:ext cx="9070253" cy="800554"/>
          </a:xfrm>
        </p:spPr>
        <p:txBody>
          <a:bodyPr/>
          <a:lstStyle/>
          <a:p>
            <a:r>
              <a:rPr lang="en-IN" dirty="0"/>
              <a:t>Registration – Form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990370"/>
            <a:ext cx="1048647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registration form has following  key areas where information is collected</a:t>
            </a:r>
          </a:p>
          <a:p>
            <a:pPr lvl="1" indent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: Individual / Organization (Company or Government)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in case of Individual</a:t>
            </a:r>
          </a:p>
          <a:p>
            <a:pPr marL="342900" lvl="6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National ID 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National ID Image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is case of Company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Employment Details </a:t>
            </a:r>
          </a:p>
          <a:p>
            <a:pPr marL="342900" lvl="5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Reporting Manager Information including contact information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Company name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VAT number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in case of Government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Employment Details</a:t>
            </a:r>
          </a:p>
          <a:p>
            <a:pPr marL="342900" lvl="4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Reporting Manager Information including contact information</a:t>
            </a:r>
          </a:p>
          <a:p>
            <a:pPr marL="342900" lvl="8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General Information</a:t>
            </a:r>
          </a:p>
          <a:p>
            <a:pPr marL="342900" lvl="8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Address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Contact Information (Email and Phone number)</a:t>
            </a:r>
          </a:p>
          <a:p>
            <a:pPr marL="342900" lvl="3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Security Related Questions, Password, Disclaimer</a:t>
            </a:r>
          </a:p>
        </p:txBody>
      </p:sp>
    </p:spTree>
    <p:extLst>
      <p:ext uri="{BB962C8B-B14F-4D97-AF65-F5344CB8AC3E}">
        <p14:creationId xmlns:p14="http://schemas.microsoft.com/office/powerpoint/2010/main" val="27762465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– Type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3640" y="3263310"/>
            <a:ext cx="10486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All stakeholder except end user register themselves on the CEIR portal before using the service</a:t>
            </a:r>
          </a:p>
          <a:p>
            <a:pPr lvl="1" indent="0"/>
            <a:endParaRPr lang="en-US" sz="2400" dirty="0"/>
          </a:p>
          <a:p>
            <a:pPr lvl="1" indent="0"/>
            <a:r>
              <a:rPr lang="en-US" sz="2400" dirty="0"/>
              <a:t>End user can consume CEIR services without registration.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29A890-7E4E-4838-8850-F1EEF8232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4004"/>
              </p:ext>
            </p:extLst>
          </p:nvPr>
        </p:nvGraphicFramePr>
        <p:xfrm>
          <a:off x="463640" y="1247616"/>
          <a:ext cx="10216751" cy="18335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2233">
                  <a:extLst>
                    <a:ext uri="{9D8B030D-6E8A-4147-A177-3AD203B41FA5}">
                      <a16:colId xmlns:a16="http://schemas.microsoft.com/office/drawing/2014/main" val="181236799"/>
                    </a:ext>
                  </a:extLst>
                </a:gridCol>
                <a:gridCol w="3841498">
                  <a:extLst>
                    <a:ext uri="{9D8B030D-6E8A-4147-A177-3AD203B41FA5}">
                      <a16:colId xmlns:a16="http://schemas.microsoft.com/office/drawing/2014/main" val="718201"/>
                    </a:ext>
                  </a:extLst>
                </a:gridCol>
                <a:gridCol w="5233020">
                  <a:extLst>
                    <a:ext uri="{9D8B030D-6E8A-4147-A177-3AD203B41FA5}">
                      <a16:colId xmlns:a16="http://schemas.microsoft.com/office/drawing/2014/main" val="1341633349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B4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65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Importer, Distrbutor, Retailer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Company, Individual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7499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Custom, TRC, Lawful Agency,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Government 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746537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Immigration, Operator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40018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User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Individual 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73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9121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– Type and Field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64344"/>
              </p:ext>
            </p:extLst>
          </p:nvPr>
        </p:nvGraphicFramePr>
        <p:xfrm>
          <a:off x="463550" y="1168401"/>
          <a:ext cx="10474325" cy="543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80100" imgH="3822700" progId="Word.Document.12">
                  <p:embed/>
                </p:oleObj>
              </mc:Choice>
              <mc:Fallback>
                <p:oleObj name="Document" r:id="rId2" imgW="58801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3550" y="1168401"/>
                        <a:ext cx="10474325" cy="543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0681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F8E26-D3A9-4182-B521-6890C364AE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639" y="1013885"/>
            <a:ext cx="11156141" cy="55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238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37624" y="1400715"/>
            <a:ext cx="4718385" cy="2692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6160130" y="1400715"/>
            <a:ext cx="4775191" cy="2692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social media post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4275683" y="4893797"/>
            <a:ext cx="4134485" cy="1129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6293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Post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3640" y="1395906"/>
            <a:ext cx="104864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Once user has registered himself on the portal, user will be provided with login and password.</a:t>
            </a:r>
          </a:p>
          <a:p>
            <a:pPr lvl="1" indent="0"/>
            <a:endParaRPr lang="en-US" sz="2400" dirty="0"/>
          </a:p>
          <a:p>
            <a:pPr lvl="1" indent="0"/>
            <a:r>
              <a:rPr lang="en-US" sz="2400" dirty="0"/>
              <a:t>User can login into the CEIR system using these credentials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6761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42752" y="1339101"/>
            <a:ext cx="29073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Username is the registration ID that is sent on mail to the user after successful registration in the system. </a:t>
            </a:r>
          </a:p>
          <a:p>
            <a:pPr lvl="1" indent="0"/>
            <a:endParaRPr lang="en-US" sz="2400" dirty="0"/>
          </a:p>
          <a:p>
            <a:pPr lvl="1" indent="0"/>
            <a:r>
              <a:rPr lang="en-US" sz="2400" dirty="0"/>
              <a:t>The login password is the password that the user enters in the registration page</a:t>
            </a:r>
            <a:r>
              <a:rPr lang="en-IN" sz="2400" dirty="0"/>
              <a:t> </a:t>
            </a:r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2" y="1348735"/>
            <a:ext cx="6246810" cy="3832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0121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8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4" y="492574"/>
            <a:ext cx="4004351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7" y="864638"/>
            <a:ext cx="6929080" cy="57409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Feature Overview</a:t>
            </a:r>
          </a:p>
          <a:p>
            <a:r>
              <a:rPr lang="en-US" sz="2400" b="1" dirty="0">
                <a:effectLst/>
              </a:rPr>
              <a:t>Stakeholder Overview</a:t>
            </a:r>
          </a:p>
          <a:p>
            <a:r>
              <a:rPr lang="en-US" sz="2400" b="1" dirty="0">
                <a:effectLst/>
              </a:rPr>
              <a:t>State Diagram</a:t>
            </a:r>
          </a:p>
          <a:p>
            <a:r>
              <a:rPr lang="en-US" sz="2400" b="1" dirty="0">
                <a:effectLst/>
              </a:rPr>
              <a:t>Features</a:t>
            </a:r>
          </a:p>
          <a:p>
            <a:r>
              <a:rPr lang="en-US" sz="2400" b="1" dirty="0">
                <a:effectLst/>
              </a:rPr>
              <a:t>UI Walk Thru</a:t>
            </a:r>
          </a:p>
          <a:p>
            <a:pPr lvl="1"/>
            <a:r>
              <a:rPr lang="en-US" sz="2400" b="1" dirty="0">
                <a:effectLst/>
              </a:rPr>
              <a:t>Register</a:t>
            </a:r>
          </a:p>
          <a:p>
            <a:pPr lvl="1"/>
            <a:r>
              <a:rPr lang="en-US" sz="2400" b="1" dirty="0">
                <a:effectLst/>
              </a:rPr>
              <a:t>Profile Management</a:t>
            </a:r>
          </a:p>
          <a:p>
            <a:pPr lvl="2"/>
            <a:r>
              <a:rPr lang="en-US" sz="2400" b="1" dirty="0">
                <a:effectLst/>
              </a:rPr>
              <a:t>Edit</a:t>
            </a:r>
          </a:p>
          <a:p>
            <a:pPr lvl="2"/>
            <a:r>
              <a:rPr lang="en-US" sz="2400" b="1" dirty="0">
                <a:effectLst/>
              </a:rPr>
              <a:t>Language Setting</a:t>
            </a:r>
          </a:p>
          <a:p>
            <a:pPr lvl="1"/>
            <a:r>
              <a:rPr lang="en-US" sz="2400" b="1" dirty="0">
                <a:effectLst/>
              </a:rPr>
              <a:t>Account Management</a:t>
            </a:r>
          </a:p>
          <a:p>
            <a:pPr lvl="2"/>
            <a:r>
              <a:rPr lang="en-US" sz="2400" b="1" dirty="0">
                <a:effectLst/>
              </a:rPr>
              <a:t>Disable Account</a:t>
            </a:r>
          </a:p>
          <a:p>
            <a:pPr lvl="2"/>
            <a:r>
              <a:rPr lang="en-US" sz="2400" b="1" dirty="0">
                <a:effectLst/>
              </a:rPr>
              <a:t>Enable Account</a:t>
            </a:r>
          </a:p>
          <a:p>
            <a:pPr lvl="1"/>
            <a:r>
              <a:rPr lang="en-US" sz="2400" b="1" dirty="0">
                <a:effectLst/>
              </a:rPr>
              <a:t>Login/Logout</a:t>
            </a:r>
          </a:p>
          <a:p>
            <a:pPr lvl="1"/>
            <a:r>
              <a:rPr lang="en-US" sz="2400" b="1" dirty="0">
                <a:effectLst/>
              </a:rPr>
              <a:t>Password Management</a:t>
            </a:r>
          </a:p>
          <a:p>
            <a:pPr lvl="2"/>
            <a:r>
              <a:rPr lang="en-US" sz="2400" b="1" dirty="0">
                <a:effectLst/>
              </a:rPr>
              <a:t>Forget Password</a:t>
            </a:r>
          </a:p>
          <a:p>
            <a:pPr lvl="2"/>
            <a:r>
              <a:rPr lang="en-US" sz="2400" b="1" dirty="0">
                <a:effectLst/>
              </a:rPr>
              <a:t>Reset Password</a:t>
            </a:r>
          </a:p>
          <a:p>
            <a:pPr lvl="1"/>
            <a:r>
              <a:rPr lang="en-US" sz="2400" b="1" dirty="0">
                <a:effectLst/>
              </a:rPr>
              <a:t>Deregistration</a:t>
            </a:r>
          </a:p>
          <a:p>
            <a:pPr lvl="1"/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082352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42B778-0C10-4C74-92D1-D6F580A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07" y="1522583"/>
            <a:ext cx="8781331" cy="4300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08" y="213332"/>
            <a:ext cx="9070253" cy="800554"/>
          </a:xfrm>
        </p:spPr>
        <p:txBody>
          <a:bodyPr/>
          <a:lstStyle/>
          <a:p>
            <a:r>
              <a:rPr lang="en-IN" dirty="0"/>
              <a:t>Post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02608" y="481635"/>
            <a:ext cx="1284790" cy="715087"/>
          </a:xfrm>
          <a:prstGeom prst="wedgeRoundRectCallout">
            <a:avLst>
              <a:gd name="adj1" fmla="val 123311"/>
              <a:gd name="adj2" fmla="val 106906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Download Manual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249711" y="575164"/>
            <a:ext cx="1284790" cy="715087"/>
          </a:xfrm>
          <a:prstGeom prst="wedgeRoundRectCallout">
            <a:avLst>
              <a:gd name="adj1" fmla="val -1614"/>
              <a:gd name="adj2" fmla="val 99505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Select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Language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0142282" y="1406863"/>
            <a:ext cx="1284790" cy="715087"/>
          </a:xfrm>
          <a:prstGeom prst="wedgeRoundRectCallout">
            <a:avLst>
              <a:gd name="adj1" fmla="val -75745"/>
              <a:gd name="adj2" fmla="val -13977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Profile Menu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02827" y="4273436"/>
            <a:ext cx="1284790" cy="715087"/>
          </a:xfrm>
          <a:prstGeom prst="wedgeRoundRectCallout">
            <a:avLst>
              <a:gd name="adj1" fmla="val 78333"/>
              <a:gd name="adj2" fmla="val -170942"/>
              <a:gd name="adj3" fmla="val 16667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Feature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6CBE2-2681-4227-B09B-A3C9A82F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845" y="2321673"/>
            <a:ext cx="18383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80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 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45326" y="1395906"/>
            <a:ext cx="2696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Edit the profile as required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30B7A-C87F-4C26-985A-4A05E084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50728"/>
            <a:ext cx="8568217" cy="51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120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Account Managment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9220" y="1395906"/>
            <a:ext cx="4974950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Deactivating an account means</a:t>
            </a:r>
          </a:p>
          <a:p>
            <a:pPr lvl="1"/>
            <a:r>
              <a:rPr lang="en-US" sz="2400" dirty="0"/>
              <a:t>deleting the importer’s account.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User can raise a grievance to  </a:t>
            </a:r>
          </a:p>
          <a:p>
            <a:pPr lvl="1"/>
            <a:r>
              <a:rPr lang="en-US" sz="2400" dirty="0"/>
              <a:t>reactivate it when required. </a:t>
            </a:r>
          </a:p>
          <a:p>
            <a:pPr lvl="1"/>
            <a:endParaRPr lang="en-IN" sz="2400" dirty="0"/>
          </a:p>
          <a:p>
            <a:pPr lvl="1"/>
            <a:r>
              <a:rPr lang="en-US" sz="2400" dirty="0"/>
              <a:t>When the account is disabled,    </a:t>
            </a:r>
          </a:p>
          <a:p>
            <a:pPr lvl="1"/>
            <a:r>
              <a:rPr lang="en-US" sz="2400" dirty="0"/>
              <a:t>User can only view information            </a:t>
            </a:r>
          </a:p>
          <a:p>
            <a:pPr lvl="1"/>
            <a:r>
              <a:rPr lang="en-US" sz="2400" dirty="0"/>
              <a:t>and not add or modify  </a:t>
            </a:r>
          </a:p>
          <a:p>
            <a:pPr lvl="1"/>
            <a:r>
              <a:rPr lang="en-US" sz="2400" dirty="0"/>
              <a:t>information in the application.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After the account is disabled, </a:t>
            </a:r>
          </a:p>
          <a:p>
            <a:pPr lvl="1"/>
            <a:r>
              <a:rPr lang="en-US" sz="2400" dirty="0"/>
              <a:t>the importer can enable it using</a:t>
            </a:r>
          </a:p>
          <a:p>
            <a:pPr lvl="1"/>
            <a:r>
              <a:rPr lang="en-US" sz="2400" dirty="0"/>
              <a:t>the same menu.</a:t>
            </a:r>
            <a:endParaRPr lang="en-IN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8" name="Picture 7" descr="A screenshot of a cell phon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2" y="1674073"/>
            <a:ext cx="6312667" cy="2206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9059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18" y="1660523"/>
            <a:ext cx="70323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Two Language Support : </a:t>
            </a:r>
            <a:r>
              <a:rPr lang="en-US" sz="2400" b="1" dirty="0"/>
              <a:t>English</a:t>
            </a:r>
            <a:r>
              <a:rPr lang="en-US" sz="2400" dirty="0"/>
              <a:t> or </a:t>
            </a:r>
            <a:r>
              <a:rPr lang="en-US" sz="2400" b="1" dirty="0"/>
              <a:t>Khmer</a:t>
            </a:r>
            <a:r>
              <a:rPr lang="en-US" sz="2400" dirty="0"/>
              <a:t>. 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All the field and column labels appear in the selected language. </a:t>
            </a:r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User inputs are in English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Once the language is selected, it is saved in the profile. When user logins again, the page is displayed in the saved language</a:t>
            </a:r>
            <a:r>
              <a:rPr lang="en-IN" sz="2400" dirty="0"/>
              <a:t> 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A close up of a logo&#10;&#10;Description automatically generated"/>
          <p:cNvPicPr/>
          <p:nvPr/>
        </p:nvPicPr>
        <p:blipFill rotWithShape="1">
          <a:blip r:embed="rId2"/>
          <a:srcRect r="86621" b="80634"/>
          <a:stretch/>
        </p:blipFill>
        <p:spPr bwMode="auto">
          <a:xfrm>
            <a:off x="8827772" y="1854175"/>
            <a:ext cx="2195735" cy="12683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10584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Password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3233" y="1395906"/>
            <a:ext cx="38068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While setting new password, kindly ensure that password policy is met.</a:t>
            </a:r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7" name="Picture 6" descr="A screenshot of a cell phone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463639" y="1568644"/>
            <a:ext cx="5586061" cy="3917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8367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924" y="1013886"/>
            <a:ext cx="112841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 Methods 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lvl="1" indent="-342900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SMS is sent to verify mobile number as entered in the registration page.</a:t>
            </a:r>
          </a:p>
          <a:p>
            <a:pPr marL="342900" lvl="1" indent="-342900">
              <a:buFont typeface="Arial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E-mail is sent  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To Verify the email ID entered in the registration page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change password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forget password 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disable the account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enable the account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deactivate the account</a:t>
            </a:r>
          </a:p>
          <a:p>
            <a:pPr lvl="8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When user edit the profile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inputs are in English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the language is selected, it is saved in the profile. When user logins again, the page is displayed in the saved language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471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45FC-BBA7-4CA0-9D74-07483CDD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CF690-F825-4751-BDA4-6E57716E18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8C84-26BE-4358-8E94-CCCD5061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82A59AF-F4FB-4E69-8708-5FE87F9E6BEE}"/>
              </a:ext>
            </a:extLst>
          </p:cNvPr>
          <p:cNvSpPr/>
          <p:nvPr/>
        </p:nvSpPr>
        <p:spPr>
          <a:xfrm>
            <a:off x="2339788" y="1056758"/>
            <a:ext cx="2537012" cy="519348"/>
          </a:xfrm>
          <a:prstGeom prst="wedgeEllipseCallout">
            <a:avLst>
              <a:gd name="adj1" fmla="val -25379"/>
              <a:gd name="adj2" fmla="val 79948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Approved by CEIR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028F59A-D6B5-4E47-B3F8-3CB4B9B153D3}"/>
              </a:ext>
            </a:extLst>
          </p:cNvPr>
          <p:cNvSpPr/>
          <p:nvPr/>
        </p:nvSpPr>
        <p:spPr>
          <a:xfrm>
            <a:off x="7736541" y="1012872"/>
            <a:ext cx="2537012" cy="519348"/>
          </a:xfrm>
          <a:prstGeom prst="wedgeEllipseCallout">
            <a:avLst>
              <a:gd name="adj1" fmla="val -24080"/>
              <a:gd name="adj2" fmla="val 8787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Rejected by CEIR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4C83D-7EFC-492D-AF18-4F2E28422D4E}"/>
              </a:ext>
            </a:extLst>
          </p:cNvPr>
          <p:cNvSpPr/>
          <p:nvPr/>
        </p:nvSpPr>
        <p:spPr>
          <a:xfrm>
            <a:off x="409038" y="4858516"/>
            <a:ext cx="1130671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Email contents can be configured from the System Admin portal. This will be explained in detail in the system configuration training. 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03A285-8AAE-47D0-95CC-274EC16F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1" y="1753564"/>
            <a:ext cx="5181178" cy="2480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AB2CA48-1B2D-4A91-A04D-D0544D9A3F64}"/>
              </a:ext>
            </a:extLst>
          </p:cNvPr>
          <p:cNvSpPr/>
          <p:nvPr/>
        </p:nvSpPr>
        <p:spPr>
          <a:xfrm>
            <a:off x="463640" y="1752541"/>
            <a:ext cx="5181179" cy="257401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7B3A59-208E-4FF0-B605-FF6B8B478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17" y="1746371"/>
            <a:ext cx="5323083" cy="25801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CD45B-607F-4A36-B43C-246632E16D56}"/>
              </a:ext>
            </a:extLst>
          </p:cNvPr>
          <p:cNvSpPr/>
          <p:nvPr/>
        </p:nvSpPr>
        <p:spPr>
          <a:xfrm>
            <a:off x="5954517" y="1746371"/>
            <a:ext cx="5323083" cy="2574015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3849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519C-0C86-4955-9E3D-3571ED55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1201-0BFE-4585-B140-35A5E5DDAF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F05-E3E9-4715-84EE-342121DE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AB90B6-92C0-4B55-A89A-CAD7CD792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40" y="1086248"/>
            <a:ext cx="9805776" cy="601201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1600" dirty="0"/>
              <a:t>By default, request with status “Pending approval from CEIR Authority” will be displayed in the CEIR Admin queue.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BC3C92-959F-45B6-972E-E1FB00C8A1D4}"/>
              </a:ext>
            </a:extLst>
          </p:cNvPr>
          <p:cNvSpPr txBox="1">
            <a:spLocks/>
          </p:cNvSpPr>
          <p:nvPr/>
        </p:nvSpPr>
        <p:spPr>
          <a:xfrm>
            <a:off x="616039" y="4637276"/>
            <a:ext cx="9805776" cy="62151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342900" indent="-342900"/>
            <a:r>
              <a:rPr lang="en-IN" sz="1600" dirty="0"/>
              <a:t>In case CEIR Admin wishes to view request in any other state, they can use the filter options to display the same.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F00AC-2183-47FB-95FB-B1671821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3" y="1614232"/>
            <a:ext cx="9287647" cy="2912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7F27E-1AA3-4418-B64A-BAB2D922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" y="5246722"/>
            <a:ext cx="9636312" cy="5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770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49B-9143-4F2C-BD62-96544BB6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Portal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E928F-B2E6-49EE-AC89-3C27118851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F517-776C-4A14-8812-A80C19F68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5815D55-7689-448F-B681-E000F2E23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363" y="5214053"/>
            <a:ext cx="9645799" cy="135825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IN" sz="1600" dirty="0"/>
              <a:t>For request status as </a:t>
            </a:r>
            <a:r>
              <a:rPr lang="en-IN" sz="1600" b="1" dirty="0"/>
              <a:t>PENDING APPROVAL FROM CEIR AUTHORITY</a:t>
            </a:r>
            <a:r>
              <a:rPr lang="en-IN" sz="1600" dirty="0"/>
              <a:t>, actions like View, Edit, Approve, and Reject all will be enabled for CEIR Admin.</a:t>
            </a:r>
          </a:p>
          <a:p>
            <a:pPr marL="342900" indent="-342900"/>
            <a:r>
              <a:rPr lang="en-IN" sz="1600" dirty="0"/>
              <a:t>For status as </a:t>
            </a:r>
            <a:r>
              <a:rPr lang="en-IN" sz="1600" b="1" dirty="0"/>
              <a:t>REJECTED</a:t>
            </a:r>
            <a:r>
              <a:rPr lang="en-IN" sz="1600" dirty="0"/>
              <a:t>, actions like View, Edit, and Approve will be enabled for CEIR Admin.</a:t>
            </a:r>
          </a:p>
          <a:p>
            <a:pPr marL="342900" indent="-342900"/>
            <a:r>
              <a:rPr lang="en-IN" sz="1600" dirty="0"/>
              <a:t>For status as </a:t>
            </a:r>
            <a:r>
              <a:rPr lang="en-IN" sz="1600" b="1" dirty="0"/>
              <a:t>APPROVED</a:t>
            </a:r>
            <a:r>
              <a:rPr lang="en-IN" sz="1600" dirty="0"/>
              <a:t>, actions like View, Edit and Reject will be enabled for CEIR Admin.</a:t>
            </a:r>
            <a:endParaRPr lang="en-IN" sz="1600" b="1" dirty="0"/>
          </a:p>
          <a:p>
            <a:pPr marL="342900" indent="-342900"/>
            <a:r>
              <a:rPr lang="en-IN" sz="1600" dirty="0"/>
              <a:t>All other states will have only View option enabled for CEIR Admin.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B33AD-6F55-4173-8B63-E56AA80D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3" y="1047166"/>
            <a:ext cx="9349946" cy="1909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2721F1-2AE0-4634-9400-1C42AD05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1" y="3130609"/>
            <a:ext cx="9288673" cy="19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2412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2A2-A500-410A-B5A6-F3711CDD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0" y="213332"/>
            <a:ext cx="10030740" cy="800554"/>
          </a:xfrm>
        </p:spPr>
        <p:txBody>
          <a:bodyPr/>
          <a:lstStyle/>
          <a:p>
            <a:r>
              <a:rPr lang="en-IN" dirty="0"/>
              <a:t>What next after Approval of User Registration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5C14-CCDE-49B0-998F-5D80CB30A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Simply, Login into the system and start using the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F92D-39A3-45EC-BAB8-292BB3FD0E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1709-5983-4096-8927-8D8E45B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023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1" y="1345675"/>
            <a:ext cx="65074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000" dirty="0"/>
              <a:t>User Management feature allow stakeholder to register on CEIR portal and manage their profiles.</a:t>
            </a:r>
          </a:p>
          <a:p>
            <a:pPr lvl="1" indent="0"/>
            <a:endParaRPr lang="en-US" sz="2000" dirty="0"/>
          </a:p>
          <a:p>
            <a:pPr lvl="1" indent="0"/>
            <a:endParaRPr lang="en-US" sz="2000" dirty="0"/>
          </a:p>
          <a:p>
            <a:pPr lvl="1" indent="0"/>
            <a:r>
              <a:rPr lang="en-US" sz="2000" dirty="0"/>
              <a:t>Using the feature, the system allows</a:t>
            </a:r>
          </a:p>
          <a:p>
            <a:pPr lvl="1" indent="0"/>
            <a:endParaRPr lang="en-US" sz="2000" dirty="0"/>
          </a:p>
          <a:p>
            <a:pPr marL="457200" lvl="1" indent="-457200">
              <a:buAutoNum type="arabicParenR"/>
            </a:pPr>
            <a:r>
              <a:rPr lang="en-US" sz="2000" dirty="0"/>
              <a:t>Add a user (Registration)</a:t>
            </a:r>
          </a:p>
          <a:p>
            <a:pPr marL="457200" lvl="1" indent="-457200">
              <a:buAutoNum type="arabicParenR"/>
            </a:pPr>
            <a:r>
              <a:rPr lang="en-US" sz="2000" dirty="0"/>
              <a:t>Manage User Profile </a:t>
            </a:r>
          </a:p>
          <a:p>
            <a:pPr lvl="1" indent="0"/>
            <a:r>
              <a:rPr lang="en-US" sz="2000" dirty="0"/>
              <a:t>3)    Management User Account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Delete a user (De-registration)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View all users/details about a particular user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Manage Passwords</a:t>
            </a:r>
          </a:p>
          <a:p>
            <a:pPr marL="457200" lvl="1" indent="-457200">
              <a:buAutoNum type="arabicParenR" startAt="4"/>
            </a:pPr>
            <a:r>
              <a:rPr lang="en-US" sz="2000" dirty="0"/>
              <a:t>Adding feature to users as per grace period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01" y="1963624"/>
            <a:ext cx="892229" cy="703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50" y="5450411"/>
            <a:ext cx="955483" cy="955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57189" y="1325694"/>
            <a:ext cx="422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Importers, Distributor, Retailer, Custom, Manufacturer,</a:t>
            </a:r>
          </a:p>
          <a:p>
            <a:r>
              <a:rPr lang="en-US" sz="1400" dirty="0"/>
              <a:t>TRC, Operator, End User, Immigration, Lawful Agency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3111" y="6280458"/>
            <a:ext cx="102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CEIR Admin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8" y="1932264"/>
            <a:ext cx="892229" cy="703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77" y="1932264"/>
            <a:ext cx="892229" cy="7036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983110" y="3419502"/>
            <a:ext cx="1145205" cy="12003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9455499" y="2831751"/>
            <a:ext cx="188142" cy="42319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9409143" y="4872206"/>
            <a:ext cx="234498" cy="510248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59216" y="2855922"/>
            <a:ext cx="1148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Register, Edit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8886" y="4936371"/>
            <a:ext cx="1329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Approve/Reject</a:t>
            </a:r>
          </a:p>
        </p:txBody>
      </p:sp>
    </p:spTree>
    <p:extLst>
      <p:ext uri="{BB962C8B-B14F-4D97-AF65-F5344CB8AC3E}">
        <p14:creationId xmlns:p14="http://schemas.microsoft.com/office/powerpoint/2010/main" val="42752407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987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30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25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1" y="1345674"/>
            <a:ext cx="10486479" cy="674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The following stakeholder will register themselves in the system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Importers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Distributors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Retailers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Customs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Lawful Agency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Immigration Front Desk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Operators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TRC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lvl="2" indent="0"/>
            <a:r>
              <a:rPr lang="en-US" sz="2400" dirty="0"/>
              <a:t>Each stakeholder is represented with a user Type in the CEIR system. Each user type is allocated a set of functionality for grace and post grace period.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lvl="2" indent="0"/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lvl="1" indent="0"/>
            <a:endParaRPr lang="en-US" sz="2400" dirty="0"/>
          </a:p>
          <a:p>
            <a:pPr lvl="1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4644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46219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799" y="1345674"/>
            <a:ext cx="114690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The following are the internal stakeholder who are configured at time of installation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System</a:t>
            </a:r>
          </a:p>
          <a:p>
            <a:pPr lvl="5" indent="0"/>
            <a:r>
              <a:rPr lang="en-US" sz="2400" dirty="0"/>
              <a:t>	&gt;&gt;&gt; To configure various user and policy related parameters</a:t>
            </a:r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CEIR Admin</a:t>
            </a:r>
          </a:p>
          <a:p>
            <a:pPr lvl="2" indent="0"/>
            <a:r>
              <a:rPr lang="en-US" sz="2400" dirty="0"/>
              <a:t>	&gt;&gt;&gt; To approve / disapprove request as raised by stakeholder as part of various  	  	        work flow</a:t>
            </a:r>
          </a:p>
          <a:p>
            <a:pPr lvl="2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40193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State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65911" y="2108831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800" dirty="0">
              <a:solidFill>
                <a:srgbClr val="000000"/>
              </a:solidFill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INIT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17315" y="2088675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800" dirty="0">
              <a:solidFill>
                <a:srgbClr val="000000"/>
              </a:solidFill>
            </a:endParaRPr>
          </a:p>
          <a:p>
            <a:r>
              <a:rPr lang="en-US" sz="800" dirty="0">
                <a:solidFill>
                  <a:srgbClr val="000000"/>
                </a:solidFill>
              </a:rPr>
              <a:t>OTP Pending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320956" y="2091040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Pending for CEIR  Approval</a:t>
            </a:r>
          </a:p>
        </p:txBody>
      </p:sp>
      <p:sp>
        <p:nvSpPr>
          <p:cNvPr id="9" name="Oval 8"/>
          <p:cNvSpPr/>
          <p:nvPr/>
        </p:nvSpPr>
        <p:spPr>
          <a:xfrm>
            <a:off x="2575276" y="3292278"/>
            <a:ext cx="914400" cy="476069"/>
          </a:xfrm>
          <a:prstGeom prst="ellipse">
            <a:avLst/>
          </a:prstGeom>
          <a:solidFill>
            <a:srgbClr val="C0504D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Rejected by System</a:t>
            </a:r>
          </a:p>
        </p:txBody>
      </p:sp>
      <p:sp>
        <p:nvSpPr>
          <p:cNvPr id="10" name="Oval 9"/>
          <p:cNvSpPr/>
          <p:nvPr/>
        </p:nvSpPr>
        <p:spPr>
          <a:xfrm>
            <a:off x="4293715" y="3756967"/>
            <a:ext cx="914400" cy="476069"/>
          </a:xfrm>
          <a:prstGeom prst="ellipse">
            <a:avLst/>
          </a:prstGeom>
          <a:solidFill>
            <a:srgbClr val="C0504D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Rejected</a:t>
            </a:r>
            <a:r>
              <a:rPr kumimoji="0" lang="en-US" sz="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by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aseline="0" dirty="0"/>
              <a:t>CEIR</a:t>
            </a:r>
            <a:r>
              <a:rPr lang="en-US" sz="800" dirty="0"/>
              <a:t> Admin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2277" y="2425043"/>
            <a:ext cx="64770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162276" y="2486064"/>
            <a:ext cx="5283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Register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Request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52019" y="2428331"/>
            <a:ext cx="739896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1942239" y="2404459"/>
            <a:ext cx="63040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Request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Submitted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045177" y="2754451"/>
            <a:ext cx="0" cy="5144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5330203" y="2483746"/>
            <a:ext cx="53534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Approve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8656" y="2449271"/>
            <a:ext cx="956011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Validate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Email/Phone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no.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73081" y="2740225"/>
            <a:ext cx="0" cy="101492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/>
          <p:cNvSpPr txBox="1"/>
          <p:nvPr/>
        </p:nvSpPr>
        <p:spPr>
          <a:xfrm>
            <a:off x="4826859" y="3019542"/>
            <a:ext cx="49642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Reject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911600" y="1193800"/>
            <a:ext cx="0" cy="4800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5702300" y="1180575"/>
            <a:ext cx="0" cy="481382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/>
          <p:nvPr/>
        </p:nvCxnSpPr>
        <p:spPr>
          <a:xfrm>
            <a:off x="4073876" y="1777343"/>
            <a:ext cx="1524000" cy="2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7406" y="1505726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Admin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70477" y="1790043"/>
            <a:ext cx="1547079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84400" y="1244600"/>
            <a:ext cx="0" cy="47498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/>
          <p:nvPr/>
        </p:nvCxnSpPr>
        <p:spPr>
          <a:xfrm flipV="1">
            <a:off x="708377" y="1790043"/>
            <a:ext cx="1460500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94142" y="1505726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542" y="1501310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</a:p>
        </p:txBody>
      </p:sp>
      <p:sp>
        <p:nvSpPr>
          <p:cNvPr id="33" name="Oval 32"/>
          <p:cNvSpPr/>
          <p:nvPr/>
        </p:nvSpPr>
        <p:spPr>
          <a:xfrm>
            <a:off x="6094688" y="2089841"/>
            <a:ext cx="914400" cy="64918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53819" y="2415632"/>
            <a:ext cx="739896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/>
          <p:nvPr/>
        </p:nvCxnSpPr>
        <p:spPr>
          <a:xfrm>
            <a:off x="5288255" y="2377259"/>
            <a:ext cx="739896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Elbow Connector 37"/>
          <p:cNvCxnSpPr>
            <a:endCxn id="6" idx="4"/>
          </p:cNvCxnSpPr>
          <p:nvPr/>
        </p:nvCxnSpPr>
        <p:spPr>
          <a:xfrm rot="10800000">
            <a:off x="1323111" y="2758017"/>
            <a:ext cx="2908056" cy="1325811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/>
          <p:nvPr/>
        </p:nvCxnSpPr>
        <p:spPr>
          <a:xfrm>
            <a:off x="533400" y="1193800"/>
            <a:ext cx="0" cy="48006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/>
          <p:cNvCxnSpPr/>
          <p:nvPr/>
        </p:nvCxnSpPr>
        <p:spPr>
          <a:xfrm flipV="1">
            <a:off x="562416" y="1183770"/>
            <a:ext cx="6635661" cy="254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/>
          <p:cNvSpPr txBox="1"/>
          <p:nvPr/>
        </p:nvSpPr>
        <p:spPr>
          <a:xfrm>
            <a:off x="3117866" y="2804567"/>
            <a:ext cx="63378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No action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‘N’ days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599064" y="3418798"/>
            <a:ext cx="914400" cy="64918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De-Activate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575544" y="2067594"/>
            <a:ext cx="914400" cy="64918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De-active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065288" y="2317238"/>
            <a:ext cx="1396717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Elbow Connector 60"/>
          <p:cNvCxnSpPr>
            <a:stCxn id="33" idx="4"/>
            <a:endCxn id="53" idx="2"/>
          </p:cNvCxnSpPr>
          <p:nvPr/>
        </p:nvCxnSpPr>
        <p:spPr>
          <a:xfrm rot="16200000" flipH="1">
            <a:off x="7073294" y="2217620"/>
            <a:ext cx="1004365" cy="2047176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/>
          <p:cNvSpPr txBox="1"/>
          <p:nvPr/>
        </p:nvSpPr>
        <p:spPr>
          <a:xfrm>
            <a:off x="7074448" y="1985721"/>
            <a:ext cx="137861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disable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account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7062688" y="2486064"/>
            <a:ext cx="1387557" cy="1410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/>
          <p:cNvSpPr txBox="1"/>
          <p:nvPr/>
        </p:nvSpPr>
        <p:spPr>
          <a:xfrm>
            <a:off x="7104661" y="2558350"/>
            <a:ext cx="1362836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enable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the account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68216" y="3389753"/>
            <a:ext cx="155427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deactivate 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the account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698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43863"/>
              </p:ext>
            </p:extLst>
          </p:nvPr>
        </p:nvGraphicFramePr>
        <p:xfrm>
          <a:off x="465138" y="1824038"/>
          <a:ext cx="11236325" cy="363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042400" imgH="2921000" progId="Word.Document.12">
                  <p:embed/>
                </p:oleObj>
              </mc:Choice>
              <mc:Fallback>
                <p:oleObj name="Document" r:id="rId2" imgW="9042400" imgH="292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138" y="1824038"/>
                        <a:ext cx="11236325" cy="363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065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Management -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8801" y="1145131"/>
            <a:ext cx="10486479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/>
            <a:r>
              <a:rPr lang="en-US" sz="2400" dirty="0"/>
              <a:t>CEIR provide self registration functionality so that user can register himself using the portal</a:t>
            </a:r>
          </a:p>
          <a:p>
            <a:pPr marL="342900" lvl="1" indent="-342900">
              <a:buFont typeface="Arial"/>
              <a:buChar char="•"/>
            </a:pPr>
            <a:endParaRPr lang="en-US" sz="2400" dirty="0"/>
          </a:p>
          <a:p>
            <a:pPr lvl="1" indent="0"/>
            <a:r>
              <a:rPr lang="en-US" sz="2400" dirty="0"/>
              <a:t>Post successful registration, user can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Edit Profile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Deactivate account 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Disable account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Enable Account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Change Password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Forget Password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Reset Password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Change Language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Edit Profile</a:t>
            </a:r>
          </a:p>
          <a:p>
            <a:pPr marL="342900" lvl="2" indent="-342900">
              <a:buFont typeface="Arial"/>
              <a:buChar char="•"/>
            </a:pPr>
            <a:r>
              <a:rPr lang="en-US" sz="2400" dirty="0"/>
              <a:t>Login/Logout</a:t>
            </a:r>
          </a:p>
          <a:p>
            <a:pPr marL="342900" lvl="2" indent="-342900">
              <a:buFont typeface="Arial"/>
              <a:buChar char="•"/>
            </a:pPr>
            <a:endParaRPr lang="en-US" sz="2400" dirty="0"/>
          </a:p>
          <a:p>
            <a:pPr marL="342900" lvl="3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3737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to Feature Mapping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70" y="6605589"/>
            <a:ext cx="235324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AED237-F2D7-401C-BDAA-F51A427B9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20970"/>
              </p:ext>
            </p:extLst>
          </p:nvPr>
        </p:nvGraphicFramePr>
        <p:xfrm>
          <a:off x="463640" y="1175576"/>
          <a:ext cx="10216751" cy="36114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2233">
                  <a:extLst>
                    <a:ext uri="{9D8B030D-6E8A-4147-A177-3AD203B41FA5}">
                      <a16:colId xmlns:a16="http://schemas.microsoft.com/office/drawing/2014/main" val="2022413944"/>
                    </a:ext>
                  </a:extLst>
                </a:gridCol>
                <a:gridCol w="2369227">
                  <a:extLst>
                    <a:ext uri="{9D8B030D-6E8A-4147-A177-3AD203B41FA5}">
                      <a16:colId xmlns:a16="http://schemas.microsoft.com/office/drawing/2014/main" val="1926628301"/>
                    </a:ext>
                  </a:extLst>
                </a:gridCol>
                <a:gridCol w="6705291">
                  <a:extLst>
                    <a:ext uri="{9D8B030D-6E8A-4147-A177-3AD203B41FA5}">
                      <a16:colId xmlns:a16="http://schemas.microsoft.com/office/drawing/2014/main" val="443545427"/>
                    </a:ext>
                  </a:extLst>
                </a:gridCol>
              </a:tblGrid>
              <a:tr h="909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</a:t>
                      </a:r>
                      <a:endParaRPr lang="en-IN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1B47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Features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1B47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2897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Consignment, Stock,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040546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Consignment, Stock, Grievance, Individual tax paid 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33615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Lawful Agency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 Stolen / Recovery Cases,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68691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TRC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Approved TAC Devices 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26933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Distributor, Retailer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33387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96746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Block/Unblock Device, Grey/Black list file,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1825379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Immigration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user, Manage devices, Grievance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842882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 User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Visa/Register Device/check IMEI/upload stock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42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294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19114</TotalTime>
  <Words>1478</Words>
  <Application>Microsoft Office PowerPoint</Application>
  <PresentationFormat>Widescreen</PresentationFormat>
  <Paragraphs>364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White Theme</vt:lpstr>
      <vt:lpstr>Document</vt:lpstr>
      <vt:lpstr>CEIR   User Management Feature -Training Manual</vt:lpstr>
      <vt:lpstr>PowerPoint Presentation</vt:lpstr>
      <vt:lpstr>User Management</vt:lpstr>
      <vt:lpstr>Stakeholders</vt:lpstr>
      <vt:lpstr>Stakeholders</vt:lpstr>
      <vt:lpstr>Registration – State Management</vt:lpstr>
      <vt:lpstr>User Management - Features</vt:lpstr>
      <vt:lpstr>User Management - Features</vt:lpstr>
      <vt:lpstr>User to Feature Mapping Overview</vt:lpstr>
      <vt:lpstr>Password Management</vt:lpstr>
      <vt:lpstr>Registration Flow</vt:lpstr>
      <vt:lpstr>Registration</vt:lpstr>
      <vt:lpstr>Registration – Form Description</vt:lpstr>
      <vt:lpstr>Stakeholder – Type Mapping</vt:lpstr>
      <vt:lpstr>Stakeholder – Type and Field Mapping</vt:lpstr>
      <vt:lpstr>Registration – Flow</vt:lpstr>
      <vt:lpstr>Registration – Flow</vt:lpstr>
      <vt:lpstr>Registration – Post Flow</vt:lpstr>
      <vt:lpstr>Login</vt:lpstr>
      <vt:lpstr>Post Login</vt:lpstr>
      <vt:lpstr>Edit  Profile</vt:lpstr>
      <vt:lpstr>Account Managment</vt:lpstr>
      <vt:lpstr>Language Change</vt:lpstr>
      <vt:lpstr>Change Password</vt:lpstr>
      <vt:lpstr>Notification</vt:lpstr>
      <vt:lpstr>Email samples</vt:lpstr>
      <vt:lpstr>CEIR Admin Portal</vt:lpstr>
      <vt:lpstr>CEIR Admin Portal (contd.)</vt:lpstr>
      <vt:lpstr>What next after Approval of User Registration ?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410</cp:revision>
  <dcterms:created xsi:type="dcterms:W3CDTF">2019-04-20T15:44:52Z</dcterms:created>
  <dcterms:modified xsi:type="dcterms:W3CDTF">2021-05-31T16:33:53Z</dcterms:modified>
</cp:coreProperties>
</file>