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3"/>
  </p:notesMasterIdLst>
  <p:sldIdLst>
    <p:sldId id="329" r:id="rId2"/>
    <p:sldId id="286" r:id="rId3"/>
    <p:sldId id="290" r:id="rId4"/>
    <p:sldId id="402" r:id="rId5"/>
    <p:sldId id="403" r:id="rId6"/>
    <p:sldId id="386" r:id="rId7"/>
    <p:sldId id="285" r:id="rId8"/>
    <p:sldId id="303" r:id="rId9"/>
    <p:sldId id="404" r:id="rId10"/>
    <p:sldId id="288" r:id="rId11"/>
    <p:sldId id="292" r:id="rId12"/>
    <p:sldId id="406" r:id="rId13"/>
    <p:sldId id="293" r:id="rId14"/>
    <p:sldId id="294" r:id="rId15"/>
    <p:sldId id="384" r:id="rId16"/>
    <p:sldId id="374" r:id="rId17"/>
    <p:sldId id="380" r:id="rId18"/>
    <p:sldId id="375" r:id="rId19"/>
    <p:sldId id="295" r:id="rId20"/>
    <p:sldId id="393" r:id="rId21"/>
    <p:sldId id="314" r:id="rId22"/>
    <p:sldId id="396" r:id="rId23"/>
    <p:sldId id="330" r:id="rId24"/>
    <p:sldId id="299" r:id="rId25"/>
    <p:sldId id="331" r:id="rId26"/>
    <p:sldId id="377" r:id="rId27"/>
    <p:sldId id="378" r:id="rId28"/>
    <p:sldId id="381" r:id="rId29"/>
    <p:sldId id="372" r:id="rId30"/>
    <p:sldId id="371" r:id="rId31"/>
    <p:sldId id="281"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09" d="100"/>
          <a:sy n="109" d="100"/>
        </p:scale>
        <p:origin x="84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11 June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11 June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3.docx"/><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5.doc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Visa Update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13631976"/>
              </p:ext>
            </p:extLst>
          </p:nvPr>
        </p:nvGraphicFramePr>
        <p:xfrm>
          <a:off x="465138" y="1974850"/>
          <a:ext cx="11236325" cy="3330575"/>
        </p:xfrm>
        <a:graphic>
          <a:graphicData uri="http://schemas.openxmlformats.org/presentationml/2006/ole">
            <mc:AlternateContent xmlns:mc="http://schemas.openxmlformats.org/markup-compatibility/2006">
              <mc:Choice xmlns:v="urn:schemas-microsoft-com:vml" Requires="v">
                <p:oleObj name="Document" r:id="rId2" imgW="9042400" imgH="2679700" progId="Word.Document.12">
                  <p:embed/>
                </p:oleObj>
              </mc:Choice>
              <mc:Fallback>
                <p:oleObj name="Document" r:id="rId2" imgW="9042400" imgH="2679700" progId="Word.Document.12">
                  <p:embed/>
                  <p:pic>
                    <p:nvPicPr>
                      <p:cNvPr id="0" name=""/>
                      <p:cNvPicPr/>
                      <p:nvPr/>
                    </p:nvPicPr>
                    <p:blipFill>
                      <a:blip r:embed="rId3"/>
                      <a:stretch>
                        <a:fillRect/>
                      </a:stretch>
                    </p:blipFill>
                    <p:spPr>
                      <a:xfrm>
                        <a:off x="465138" y="1974850"/>
                        <a:ext cx="11236325" cy="3330575"/>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633594373"/>
              </p:ext>
            </p:extLst>
          </p:nvPr>
        </p:nvGraphicFramePr>
        <p:xfrm>
          <a:off x="458788" y="2181225"/>
          <a:ext cx="11025187" cy="3503613"/>
        </p:xfrm>
        <a:graphic>
          <a:graphicData uri="http://schemas.openxmlformats.org/presentationml/2006/ole">
            <mc:AlternateContent xmlns:mc="http://schemas.openxmlformats.org/markup-compatibility/2006">
              <mc:Choice xmlns:v="urn:schemas-microsoft-com:vml" Requires="v">
                <p:oleObj name="Document" r:id="rId2" imgW="6184900" imgH="2070100" progId="Word.Document.12">
                  <p:embed/>
                </p:oleObj>
              </mc:Choice>
              <mc:Fallback>
                <p:oleObj name="Document" r:id="rId2" imgW="6184900" imgH="2070100" progId="Word.Document.12">
                  <p:embed/>
                  <p:pic>
                    <p:nvPicPr>
                      <p:cNvPr id="0" name=""/>
                      <p:cNvPicPr/>
                      <p:nvPr/>
                    </p:nvPicPr>
                    <p:blipFill>
                      <a:blip r:embed="rId3"/>
                      <a:stretch>
                        <a:fillRect/>
                      </a:stretch>
                    </p:blipFill>
                    <p:spPr>
                      <a:xfrm>
                        <a:off x="458788" y="2181225"/>
                        <a:ext cx="11025187" cy="3503613"/>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32D4-A0D5-4434-882C-FF6D625B1872}"/>
              </a:ext>
            </a:extLst>
          </p:cNvPr>
          <p:cNvSpPr>
            <a:spLocks noGrp="1"/>
          </p:cNvSpPr>
          <p:nvPr>
            <p:ph type="title"/>
          </p:nvPr>
        </p:nvSpPr>
        <p:spPr/>
        <p:txBody>
          <a:bodyPr/>
          <a:lstStyle/>
          <a:p>
            <a:r>
              <a:rPr lang="en-IN" dirty="0"/>
              <a:t>Update Visa (step by step)</a:t>
            </a:r>
          </a:p>
        </p:txBody>
      </p:sp>
      <p:sp>
        <p:nvSpPr>
          <p:cNvPr id="4" name="Slide Number Placeholder 3">
            <a:extLst>
              <a:ext uri="{FF2B5EF4-FFF2-40B4-BE49-F238E27FC236}">
                <a16:creationId xmlns:a16="http://schemas.microsoft.com/office/drawing/2014/main" id="{28409374-D018-4C55-82C1-71DC5C8B1C27}"/>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5C8B3A2B-C678-4456-B0DC-096DA270692C}"/>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2BF8E67C-805C-465A-92FC-03F7297A80EA}"/>
              </a:ext>
            </a:extLst>
          </p:cNvPr>
          <p:cNvPicPr>
            <a:picLocks noChangeAspect="1"/>
          </p:cNvPicPr>
          <p:nvPr/>
        </p:nvPicPr>
        <p:blipFill>
          <a:blip r:embed="rId2"/>
          <a:stretch>
            <a:fillRect/>
          </a:stretch>
        </p:blipFill>
        <p:spPr>
          <a:xfrm>
            <a:off x="613108" y="2161523"/>
            <a:ext cx="4841968" cy="1034722"/>
          </a:xfrm>
          <a:prstGeom prst="rect">
            <a:avLst/>
          </a:prstGeom>
        </p:spPr>
      </p:pic>
      <p:pic>
        <p:nvPicPr>
          <p:cNvPr id="8" name="Picture 7">
            <a:extLst>
              <a:ext uri="{FF2B5EF4-FFF2-40B4-BE49-F238E27FC236}">
                <a16:creationId xmlns:a16="http://schemas.microsoft.com/office/drawing/2014/main" id="{6437EF04-0424-4095-B3BF-CC3E8C525683}"/>
              </a:ext>
            </a:extLst>
          </p:cNvPr>
          <p:cNvPicPr>
            <a:picLocks noChangeAspect="1"/>
          </p:cNvPicPr>
          <p:nvPr/>
        </p:nvPicPr>
        <p:blipFill>
          <a:blip r:embed="rId3"/>
          <a:stretch>
            <a:fillRect/>
          </a:stretch>
        </p:blipFill>
        <p:spPr>
          <a:xfrm>
            <a:off x="6096000" y="1106664"/>
            <a:ext cx="4424244" cy="5641293"/>
          </a:xfrm>
          <a:prstGeom prst="rect">
            <a:avLst/>
          </a:prstGeom>
        </p:spPr>
      </p:pic>
    </p:spTree>
    <p:extLst>
      <p:ext uri="{BB962C8B-B14F-4D97-AF65-F5344CB8AC3E}">
        <p14:creationId xmlns:p14="http://schemas.microsoft.com/office/powerpoint/2010/main" val="15254278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5129E7-D7FC-4534-AE64-CC52F49AADB2}"/>
              </a:ext>
            </a:extLst>
          </p:cNvPr>
          <p:cNvPicPr>
            <a:picLocks noChangeAspect="1"/>
          </p:cNvPicPr>
          <p:nvPr/>
        </p:nvPicPr>
        <p:blipFill>
          <a:blip r:embed="rId2"/>
          <a:stretch>
            <a:fillRect/>
          </a:stretch>
        </p:blipFill>
        <p:spPr>
          <a:xfrm>
            <a:off x="749256" y="1289856"/>
            <a:ext cx="10293882" cy="3944016"/>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Visa Request (CEIR Admin portal)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6115383" y="2221882"/>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4422387" y="5257037"/>
            <a:ext cx="1882918" cy="908861"/>
          </a:xfrm>
          <a:prstGeom prst="wedgeEllipseCallout">
            <a:avLst>
              <a:gd name="adj1" fmla="val 65429"/>
              <a:gd name="adj2" fmla="val -109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255260" y="1727478"/>
            <a:ext cx="2103059" cy="1168536"/>
          </a:xfrm>
          <a:prstGeom prst="wedgeEllipseCallout">
            <a:avLst>
              <a:gd name="adj1" fmla="val -40657"/>
              <a:gd name="adj2" fmla="val 11482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Action like View, Approve, Reject, History</a:t>
            </a:r>
          </a:p>
        </p:txBody>
      </p:sp>
    </p:spTree>
    <p:extLst>
      <p:ext uri="{BB962C8B-B14F-4D97-AF65-F5344CB8AC3E}">
        <p14:creationId xmlns:p14="http://schemas.microsoft.com/office/powerpoint/2010/main" val="13572210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018574667"/>
              </p:ext>
            </p:extLst>
          </p:nvPr>
        </p:nvGraphicFramePr>
        <p:xfrm>
          <a:off x="745492" y="1328798"/>
          <a:ext cx="8788400" cy="4217987"/>
        </p:xfrm>
        <a:graphic>
          <a:graphicData uri="http://schemas.openxmlformats.org/presentationml/2006/ole">
            <mc:AlternateContent xmlns:mc="http://schemas.openxmlformats.org/markup-compatibility/2006">
              <mc:Choice xmlns:v="urn:schemas-microsoft-com:vml" Requires="v">
                <p:oleObj name="Document" r:id="rId2" imgW="6310054" imgH="3035629" progId="Word.Document.12">
                  <p:embed/>
                </p:oleObj>
              </mc:Choice>
              <mc:Fallback>
                <p:oleObj name="Document" r:id="rId2" imgW="6310054" imgH="3035629" progId="Word.Document.12">
                  <p:embed/>
                  <p:pic>
                    <p:nvPicPr>
                      <p:cNvPr id="0" name=""/>
                      <p:cNvPicPr/>
                      <p:nvPr/>
                    </p:nvPicPr>
                    <p:blipFill>
                      <a:blip r:embed="rId3"/>
                      <a:stretch>
                        <a:fillRect/>
                      </a:stretch>
                    </p:blipFill>
                    <p:spPr>
                      <a:xfrm>
                        <a:off x="745492" y="1328798"/>
                        <a:ext cx="8788400" cy="4217987"/>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533977" y="1203613"/>
            <a:ext cx="9805776" cy="1105172"/>
          </a:xfrm>
        </p:spPr>
        <p:txBody>
          <a:bodyPr>
            <a:normAutofit lnSpcReduction="10000"/>
          </a:bodyPr>
          <a:lstStyle/>
          <a:p>
            <a:pPr marL="342900" indent="-342900"/>
            <a:r>
              <a:rPr lang="en-IN" sz="1800" dirty="0">
                <a:latin typeface="+mn-lt"/>
              </a:rPr>
              <a:t>By default, request with status “Pending approval from CEIR Admin” will be displayed in the CEIR Admin queue. </a:t>
            </a:r>
          </a:p>
          <a:p>
            <a:pPr marL="342900" indent="-342900"/>
            <a:r>
              <a:rPr lang="en-IN" sz="1800" dirty="0">
                <a:latin typeface="+mn-lt"/>
              </a:rPr>
              <a:t>In case CEIR Admin wishes to view request in any other state, they can use the filter options to display the same.</a:t>
            </a:r>
          </a:p>
          <a:p>
            <a:pPr marL="0" indent="0">
              <a:buNone/>
            </a:pPr>
            <a:endParaRPr lang="en-IN" sz="1600" dirty="0"/>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endParaRPr lang="en-IN" sz="1600" dirty="0"/>
          </a:p>
        </p:txBody>
      </p:sp>
      <p:pic>
        <p:nvPicPr>
          <p:cNvPr id="7" name="Picture 6">
            <a:extLst>
              <a:ext uri="{FF2B5EF4-FFF2-40B4-BE49-F238E27FC236}">
                <a16:creationId xmlns:a16="http://schemas.microsoft.com/office/drawing/2014/main" id="{D3466A36-6231-4BC2-9D2B-C148FCF64D2A}"/>
              </a:ext>
            </a:extLst>
          </p:cNvPr>
          <p:cNvPicPr>
            <a:picLocks noChangeAspect="1"/>
          </p:cNvPicPr>
          <p:nvPr/>
        </p:nvPicPr>
        <p:blipFill>
          <a:blip r:embed="rId2"/>
          <a:stretch>
            <a:fillRect/>
          </a:stretch>
        </p:blipFill>
        <p:spPr>
          <a:xfrm>
            <a:off x="933519" y="2498512"/>
            <a:ext cx="8130492" cy="1238608"/>
          </a:xfrm>
          <a:prstGeom prst="rect">
            <a:avLst/>
          </a:prstGeom>
        </p:spPr>
      </p:pic>
      <p:sp>
        <p:nvSpPr>
          <p:cNvPr id="13" name="TextBox 12">
            <a:extLst>
              <a:ext uri="{FF2B5EF4-FFF2-40B4-BE49-F238E27FC236}">
                <a16:creationId xmlns:a16="http://schemas.microsoft.com/office/drawing/2014/main" id="{E9DB50F7-7357-48B2-B427-81C52EE486F5}"/>
              </a:ext>
            </a:extLst>
          </p:cNvPr>
          <p:cNvSpPr txBox="1"/>
          <p:nvPr/>
        </p:nvSpPr>
        <p:spPr>
          <a:xfrm>
            <a:off x="533977" y="4088986"/>
            <a:ext cx="1028700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IN" sz="1800" dirty="0"/>
              <a:t>For request status as </a:t>
            </a:r>
            <a:r>
              <a:rPr lang="en-IN" sz="1800" b="1" dirty="0"/>
              <a:t>PENDING APPROVAL FROM CEIR AUTHORITY</a:t>
            </a:r>
            <a:r>
              <a:rPr lang="en-IN" sz="1800" dirty="0"/>
              <a:t>, actions like View, Approve, Reject and Withdraw all will be enabled for CEIR Admin.</a:t>
            </a:r>
          </a:p>
          <a:p>
            <a:pPr marL="342900" indent="-342900">
              <a:buFont typeface="Arial" panose="020B0604020202020204" pitchFamily="34" charset="0"/>
              <a:buChar char="•"/>
            </a:pPr>
            <a:r>
              <a:rPr lang="en-IN" sz="1800" dirty="0"/>
              <a:t>For request status as </a:t>
            </a:r>
            <a:r>
              <a:rPr lang="en-IN" sz="1800" b="1" dirty="0"/>
              <a:t>REJECTED BY CEIR AUTHORITY </a:t>
            </a:r>
            <a:r>
              <a:rPr lang="en-IN" sz="1800" dirty="0"/>
              <a:t>, actions like View, Approve and Withdraw will be enabled for CEIR Admin.</a:t>
            </a:r>
          </a:p>
          <a:p>
            <a:pPr marL="342900" indent="-342900">
              <a:buFont typeface="Arial" panose="020B0604020202020204" pitchFamily="34" charset="0"/>
              <a:buChar char="•"/>
            </a:pPr>
            <a:r>
              <a:rPr lang="en-IN" sz="1800" dirty="0"/>
              <a:t>For request status as </a:t>
            </a:r>
            <a:r>
              <a:rPr lang="en-IN" sz="1800" b="1" dirty="0"/>
              <a:t>WITHDRAWN BY CEIR</a:t>
            </a:r>
            <a:r>
              <a:rPr lang="en-IN" sz="1800" dirty="0"/>
              <a:t>, only View option will be enabled for CEIR Admin.</a:t>
            </a:r>
          </a:p>
          <a:p>
            <a:pPr marL="342900" indent="-342900">
              <a:buFont typeface="Arial" panose="020B0604020202020204" pitchFamily="34" charset="0"/>
              <a:buChar char="•"/>
            </a:pPr>
            <a:r>
              <a:rPr lang="en-IN" sz="1800" dirty="0"/>
              <a:t>All other states will have only View option enabled for CEIR Admin</a:t>
            </a:r>
            <a:endParaRPr lang="en-IN" dirty="0"/>
          </a:p>
        </p:txBody>
      </p:sp>
    </p:spTree>
    <p:extLst>
      <p:ext uri="{BB962C8B-B14F-4D97-AF65-F5344CB8AC3E}">
        <p14:creationId xmlns:p14="http://schemas.microsoft.com/office/powerpoint/2010/main" val="42112892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Visa Update - User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a:bodyPr>
          <a:lstStyle/>
          <a:p>
            <a:pPr>
              <a:lnSpc>
                <a:spcPct val="120000"/>
              </a:lnSpc>
              <a:spcBef>
                <a:spcPts val="0"/>
              </a:spcBef>
            </a:pPr>
            <a:r>
              <a:rPr lang="en-IN" sz="1400" dirty="0"/>
              <a:t>End User want to update visa. </a:t>
            </a:r>
          </a:p>
          <a:p>
            <a:pPr marL="0" indent="0">
              <a:lnSpc>
                <a:spcPct val="120000"/>
              </a:lnSpc>
              <a:spcBef>
                <a:spcPts val="0"/>
              </a:spcBef>
              <a:buNone/>
            </a:pPr>
            <a:r>
              <a:rPr lang="en-IN" sz="1400" i="1" dirty="0"/>
              <a:t>      In order to update visa details , a End User needs to furnish the following details:</a:t>
            </a:r>
          </a:p>
          <a:p>
            <a:pPr lvl="1">
              <a:lnSpc>
                <a:spcPct val="120000"/>
              </a:lnSpc>
              <a:spcBef>
                <a:spcPts val="0"/>
              </a:spcBef>
              <a:buFont typeface="Wingdings" charset="0"/>
              <a:buChar char="à"/>
            </a:pPr>
            <a:r>
              <a:rPr lang="en-IN" sz="1400" i="1" dirty="0">
                <a:sym typeface="Wingdings" panose="05000000000000000000" pitchFamily="2" charset="2"/>
              </a:rPr>
              <a:t>Passport number to identity </a:t>
            </a:r>
          </a:p>
          <a:p>
            <a:pPr lvl="1">
              <a:lnSpc>
                <a:spcPct val="120000"/>
              </a:lnSpc>
              <a:spcBef>
                <a:spcPts val="0"/>
              </a:spcBef>
              <a:buFont typeface="Wingdings" charset="0"/>
              <a:buChar char="à"/>
            </a:pPr>
            <a:r>
              <a:rPr lang="en-IN" sz="1400" i="1" dirty="0">
                <a:sym typeface="Wingdings" panose="05000000000000000000" pitchFamily="2" charset="2"/>
              </a:rPr>
              <a:t>Visa Details</a:t>
            </a:r>
          </a:p>
          <a:p>
            <a:pPr lvl="1">
              <a:lnSpc>
                <a:spcPct val="120000"/>
              </a:lnSpc>
              <a:spcBef>
                <a:spcPts val="0"/>
              </a:spcBef>
              <a:buFont typeface="Wingdings" charset="0"/>
              <a:buChar char="à"/>
            </a:pPr>
            <a:endParaRPr lang="en-IN" sz="1400" i="1" dirty="0">
              <a:sym typeface="Wingdings" panose="05000000000000000000" pitchFamily="2" charset="2"/>
            </a:endParaRPr>
          </a:p>
          <a:p>
            <a:pPr lvl="1">
              <a:lnSpc>
                <a:spcPct val="120000"/>
              </a:lnSpc>
              <a:spcBef>
                <a:spcPts val="0"/>
              </a:spcBef>
              <a:buFont typeface="Wingdings" charset="0"/>
              <a:buChar char="à"/>
            </a:pPr>
            <a:r>
              <a:rPr lang="en-IN" sz="1400" i="1" dirty="0">
                <a:sym typeface="Wingdings" panose="05000000000000000000" pitchFamily="2" charset="2"/>
              </a:rPr>
              <a:t>If user is not already registered, user will be asked to registered first.</a:t>
            </a:r>
            <a:endParaRPr lang="en-IN" sz="1400" i="1" dirty="0"/>
          </a:p>
          <a:p>
            <a:pPr marL="457200" lvl="1" indent="0">
              <a:lnSpc>
                <a:spcPct val="120000"/>
              </a:lnSpc>
              <a:spcBef>
                <a:spcPts val="0"/>
              </a:spcBef>
              <a:buNone/>
            </a:pPr>
            <a:endParaRPr lang="en-IN" sz="1400" dirty="0"/>
          </a:p>
          <a:p>
            <a:pPr marL="457200" lvl="1" indent="0">
              <a:lnSpc>
                <a:spcPct val="120000"/>
              </a:lnSpc>
              <a:spcBef>
                <a:spcPts val="0"/>
              </a:spcBef>
              <a:buNone/>
            </a:pPr>
            <a:r>
              <a:rPr lang="en-IN" sz="14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1400" b="1" dirty="0"/>
          </a:p>
          <a:p>
            <a:pPr>
              <a:lnSpc>
                <a:spcPct val="120000"/>
              </a:lnSpc>
              <a:spcBef>
                <a:spcPts val="0"/>
              </a:spcBef>
            </a:pPr>
            <a:r>
              <a:rPr lang="en-IN" sz="1400" dirty="0"/>
              <a:t>System processing is being done at the backend. Status = </a:t>
            </a:r>
            <a:r>
              <a:rPr lang="en-IN" sz="1400" b="1" dirty="0"/>
              <a:t>PROCESSING</a:t>
            </a:r>
          </a:p>
          <a:p>
            <a:pPr lvl="1">
              <a:lnSpc>
                <a:spcPct val="120000"/>
              </a:lnSpc>
              <a:spcBef>
                <a:spcPts val="0"/>
              </a:spcBef>
            </a:pPr>
            <a:r>
              <a:rPr lang="en-IN" sz="1400" dirty="0"/>
              <a:t>In case the request is rejected by system. Status = </a:t>
            </a:r>
            <a:r>
              <a:rPr lang="en-IN" sz="1400" b="1" dirty="0"/>
              <a:t>REJECTED BY SYSTEM</a:t>
            </a:r>
          </a:p>
          <a:p>
            <a:pPr lvl="1">
              <a:lnSpc>
                <a:spcPct val="120000"/>
              </a:lnSpc>
              <a:spcBef>
                <a:spcPts val="0"/>
              </a:spcBef>
            </a:pPr>
            <a:r>
              <a:rPr lang="en-IN" sz="1400" dirty="0"/>
              <a:t>System rejects the request in case there is some issue with the format of the request. </a:t>
            </a:r>
          </a:p>
          <a:p>
            <a:pPr marL="457200" lvl="1" indent="0">
              <a:lnSpc>
                <a:spcPct val="120000"/>
              </a:lnSpc>
              <a:spcBef>
                <a:spcPts val="0"/>
              </a:spcBef>
              <a:buNone/>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Visa Update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End user if Email ID is registered..</a:t>
            </a:r>
            <a:endParaRPr lang="en-IN" b="1" dirty="0"/>
          </a:p>
          <a:p>
            <a:pPr lvl="1">
              <a:lnSpc>
                <a:spcPct val="120000"/>
              </a:lnSpc>
              <a:spcBef>
                <a:spcPts val="0"/>
              </a:spcBef>
            </a:pPr>
            <a:r>
              <a:rPr lang="en-IN" dirty="0"/>
              <a:t>CEIR Admin can also withdraw request. Status = </a:t>
            </a:r>
            <a:r>
              <a:rPr lang="en-IN" b="1" dirty="0"/>
              <a:t>WITHDRAWN BY CEIR. </a:t>
            </a:r>
            <a:endParaRPr lang="en-IN" dirty="0"/>
          </a:p>
          <a:p>
            <a:pPr>
              <a:lnSpc>
                <a:spcPct val="120000"/>
              </a:lnSpc>
              <a:spcBef>
                <a:spcPts val="0"/>
              </a:spcBef>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End user if email id is registered. </a:t>
            </a:r>
            <a:endParaRPr lang="en-IN" b="1" dirty="0"/>
          </a:p>
          <a:p>
            <a:pPr marL="0" indent="0">
              <a:lnSpc>
                <a:spcPct val="120000"/>
              </a:lnSpc>
              <a:spcBef>
                <a:spcPts val="0"/>
              </a:spcBef>
              <a:buNone/>
            </a:pPr>
            <a:r>
              <a:rPr lang="en-IN" b="1" dirty="0"/>
              <a:t>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1B71EFC-2658-4230-8176-CE6828F00623}"/>
              </a:ext>
            </a:extLst>
          </p:cNvPr>
          <p:cNvPicPr>
            <a:picLocks noChangeAspect="1"/>
          </p:cNvPicPr>
          <p:nvPr/>
        </p:nvPicPr>
        <p:blipFill>
          <a:blip r:embed="rId2"/>
          <a:stretch>
            <a:fillRect/>
          </a:stretch>
        </p:blipFill>
        <p:spPr>
          <a:xfrm>
            <a:off x="409039" y="1704168"/>
            <a:ext cx="5220964" cy="1460505"/>
          </a:xfrm>
          <a:prstGeom prst="rect">
            <a:avLst/>
          </a:prstGeom>
          <a:ln>
            <a:solidFill>
              <a:srgbClr val="1A47C5"/>
            </a:solidFill>
          </a:ln>
        </p:spPr>
      </p:pic>
      <p:pic>
        <p:nvPicPr>
          <p:cNvPr id="7" name="Picture 6">
            <a:extLst>
              <a:ext uri="{FF2B5EF4-FFF2-40B4-BE49-F238E27FC236}">
                <a16:creationId xmlns:a16="http://schemas.microsoft.com/office/drawing/2014/main" id="{A0E359A1-114C-4203-B605-6F2034093F9D}"/>
              </a:ext>
            </a:extLst>
          </p:cNvPr>
          <p:cNvPicPr>
            <a:picLocks noChangeAspect="1"/>
          </p:cNvPicPr>
          <p:nvPr/>
        </p:nvPicPr>
        <p:blipFill>
          <a:blip r:embed="rId3"/>
          <a:stretch>
            <a:fillRect/>
          </a:stretch>
        </p:blipFill>
        <p:spPr>
          <a:xfrm>
            <a:off x="6280325" y="1704168"/>
            <a:ext cx="5328969" cy="1540736"/>
          </a:xfrm>
          <a:prstGeom prst="rect">
            <a:avLst/>
          </a:prstGeom>
          <a:ln>
            <a:solidFill>
              <a:srgbClr val="1A47C5"/>
            </a:solidFill>
          </a:ln>
        </p:spPr>
      </p:pic>
      <p:pic>
        <p:nvPicPr>
          <p:cNvPr id="8" name="Picture 7">
            <a:extLst>
              <a:ext uri="{FF2B5EF4-FFF2-40B4-BE49-F238E27FC236}">
                <a16:creationId xmlns:a16="http://schemas.microsoft.com/office/drawing/2014/main" id="{94E0FB14-6134-4C6F-B9B2-C4225AE8F132}"/>
              </a:ext>
            </a:extLst>
          </p:cNvPr>
          <p:cNvPicPr>
            <a:picLocks noChangeAspect="1"/>
          </p:cNvPicPr>
          <p:nvPr/>
        </p:nvPicPr>
        <p:blipFill>
          <a:blip r:embed="rId4"/>
          <a:stretch>
            <a:fillRect/>
          </a:stretch>
        </p:blipFill>
        <p:spPr>
          <a:xfrm>
            <a:off x="463639" y="4043824"/>
            <a:ext cx="5111768" cy="1460505"/>
          </a:xfrm>
          <a:prstGeom prst="rect">
            <a:avLst/>
          </a:prstGeom>
          <a:ln>
            <a:solidFill>
              <a:srgbClr val="4B1FBF"/>
            </a:solidFill>
          </a:ln>
        </p:spPr>
      </p:pic>
      <p:pic>
        <p:nvPicPr>
          <p:cNvPr id="9" name="Picture 8">
            <a:extLst>
              <a:ext uri="{FF2B5EF4-FFF2-40B4-BE49-F238E27FC236}">
                <a16:creationId xmlns:a16="http://schemas.microsoft.com/office/drawing/2014/main" id="{C98545F1-6EFD-4D5B-AA2E-9949B874F936}"/>
              </a:ext>
            </a:extLst>
          </p:cNvPr>
          <p:cNvPicPr>
            <a:picLocks noChangeAspect="1"/>
          </p:cNvPicPr>
          <p:nvPr/>
        </p:nvPicPr>
        <p:blipFill>
          <a:blip r:embed="rId5"/>
          <a:stretch>
            <a:fillRect/>
          </a:stretch>
        </p:blipFill>
        <p:spPr>
          <a:xfrm>
            <a:off x="6280325" y="4043823"/>
            <a:ext cx="5539846" cy="1460505"/>
          </a:xfrm>
          <a:prstGeom prst="rect">
            <a:avLst/>
          </a:prstGeom>
          <a:ln>
            <a:solidFill>
              <a:srgbClr val="4B1FBF"/>
            </a:solidFill>
          </a:ln>
        </p:spPr>
      </p:pic>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1" name="Speech Bubble: Oval 10">
            <a:extLst>
              <a:ext uri="{FF2B5EF4-FFF2-40B4-BE49-F238E27FC236}">
                <a16:creationId xmlns:a16="http://schemas.microsoft.com/office/drawing/2014/main" id="{C451C5F6-338C-4281-A1A5-2D525844945A}"/>
              </a:ext>
            </a:extLst>
          </p:cNvPr>
          <p:cNvSpPr/>
          <p:nvPr/>
        </p:nvSpPr>
        <p:spPr>
          <a:xfrm>
            <a:off x="9476782" y="2628867"/>
            <a:ext cx="2687918" cy="1298374"/>
          </a:xfrm>
          <a:prstGeom prst="wedgeEllipseCallout">
            <a:avLst>
              <a:gd name="adj1" fmla="val -22073"/>
              <a:gd name="adj2" fmla="val 5737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Pending Approval from</a:t>
            </a:r>
            <a:r>
              <a:rPr kumimoji="0" lang="en-IN" sz="1800" b="0" i="0" u="none" strike="noStrike" cap="none" spc="0" normalizeH="0" dirty="0">
                <a:ln>
                  <a:noFill/>
                </a:ln>
                <a:solidFill>
                  <a:srgbClr val="000000"/>
                </a:solidFill>
                <a:effectLst/>
                <a:uFillTx/>
                <a:latin typeface="+mn-lt"/>
                <a:ea typeface="+mn-ea"/>
                <a:cs typeface="+mn-cs"/>
                <a:sym typeface="Calibri"/>
              </a:rPr>
              <a:t> CEIR Authority</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13" name="Speech Bubble: Oval 12">
            <a:extLst>
              <a:ext uri="{FF2B5EF4-FFF2-40B4-BE49-F238E27FC236}">
                <a16:creationId xmlns:a16="http://schemas.microsoft.com/office/drawing/2014/main" id="{069CFAFB-0829-4839-BF07-20105CEFFB2A}"/>
              </a:ext>
            </a:extLst>
          </p:cNvPr>
          <p:cNvSpPr/>
          <p:nvPr/>
        </p:nvSpPr>
        <p:spPr>
          <a:xfrm>
            <a:off x="1385370" y="3370439"/>
            <a:ext cx="3382594"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spTree>
    <p:extLst>
      <p:ext uri="{BB962C8B-B14F-4D97-AF65-F5344CB8AC3E}">
        <p14:creationId xmlns:p14="http://schemas.microsoft.com/office/powerpoint/2010/main" val="19890636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DF3A641-2F60-4727-A7D4-DACEFB57DD0C}"/>
              </a:ext>
            </a:extLst>
          </p:cNvPr>
          <p:cNvPicPr>
            <a:picLocks noChangeAspect="1"/>
          </p:cNvPicPr>
          <p:nvPr/>
        </p:nvPicPr>
        <p:blipFill>
          <a:blip r:embed="rId2"/>
          <a:stretch>
            <a:fillRect/>
          </a:stretch>
        </p:blipFill>
        <p:spPr>
          <a:xfrm>
            <a:off x="530369" y="1091345"/>
            <a:ext cx="4111969" cy="5614774"/>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Update Visa for non-Registered User</a:t>
            </a:r>
          </a:p>
          <a:p>
            <a:pPr lvl="1"/>
            <a:r>
              <a:rPr lang="en-US" sz="2400" b="1" dirty="0">
                <a:effectLst/>
              </a:rPr>
              <a:t>Update Visa for Registered User</a:t>
            </a:r>
          </a:p>
          <a:p>
            <a:pPr lvl="2"/>
            <a:r>
              <a:rPr lang="en-US" sz="2400" b="1" dirty="0">
                <a:effectLst/>
              </a:rPr>
              <a:t>With Valid Visa</a:t>
            </a:r>
          </a:p>
          <a:p>
            <a:pPr lvl="2"/>
            <a:r>
              <a:rPr lang="en-US" sz="2400" b="1" dirty="0">
                <a:effectLst/>
              </a:rPr>
              <a:t>With No Visa Case</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Visa Update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230832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request?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52D45D-F476-486B-81E6-0D8570A66E3F}"/>
              </a:ext>
            </a:extLst>
          </p:cNvPr>
          <p:cNvPicPr>
            <a:picLocks noChangeAspect="1"/>
          </p:cNvPicPr>
          <p:nvPr/>
        </p:nvPicPr>
        <p:blipFill>
          <a:blip r:embed="rId2"/>
          <a:stretch>
            <a:fillRect/>
          </a:stretch>
        </p:blipFill>
        <p:spPr>
          <a:xfrm>
            <a:off x="463639" y="1111179"/>
            <a:ext cx="6134512" cy="5397115"/>
          </a:xfrm>
          <a:prstGeom prst="rect">
            <a:avLst/>
          </a:prstGeom>
        </p:spPr>
      </p:pic>
    </p:spTree>
    <p:extLst>
      <p:ext uri="{BB962C8B-B14F-4D97-AF65-F5344CB8AC3E}">
        <p14:creationId xmlns:p14="http://schemas.microsoft.com/office/powerpoint/2010/main" val="10819264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PENDING_APPROVAL_FROM_CEIR_AUTHORITY</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End User in case of REJECTED_BY_SYSTEM and in case of SUCCESS email is sent to both Mobile Operator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Visa Update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1477328"/>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visa update request is processing successfully, then IMEI expiry date in whitelist is extended </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544749" y="409043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email is send to end user</a:t>
            </a:r>
          </a:p>
        </p:txBody>
      </p:sp>
      <p:pic>
        <p:nvPicPr>
          <p:cNvPr id="10" name="Picture 9">
            <a:extLst>
              <a:ext uri="{FF2B5EF4-FFF2-40B4-BE49-F238E27FC236}">
                <a16:creationId xmlns:a16="http://schemas.microsoft.com/office/drawing/2014/main" id="{56C38205-7DD7-4B21-A8CB-C47B22E9E3C3}"/>
              </a:ext>
            </a:extLst>
          </p:cNvPr>
          <p:cNvPicPr>
            <a:picLocks noChangeAspect="1"/>
          </p:cNvPicPr>
          <p:nvPr/>
        </p:nvPicPr>
        <p:blipFill>
          <a:blip r:embed="rId2"/>
          <a:stretch>
            <a:fillRect/>
          </a:stretch>
        </p:blipFill>
        <p:spPr>
          <a:xfrm>
            <a:off x="634668" y="1177814"/>
            <a:ext cx="9143406" cy="2717177"/>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4948456"/>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8" name="Picture 7">
            <a:extLst>
              <a:ext uri="{FF2B5EF4-FFF2-40B4-BE49-F238E27FC236}">
                <a16:creationId xmlns:a16="http://schemas.microsoft.com/office/drawing/2014/main" id="{EE3AF43E-9ECC-48A6-9F1E-A437A07D421D}"/>
              </a:ext>
            </a:extLst>
          </p:cNvPr>
          <p:cNvPicPr>
            <a:picLocks noChangeAspect="1"/>
          </p:cNvPicPr>
          <p:nvPr/>
        </p:nvPicPr>
        <p:blipFill>
          <a:blip r:embed="rId2"/>
          <a:stretch>
            <a:fillRect/>
          </a:stretch>
        </p:blipFill>
        <p:spPr>
          <a:xfrm>
            <a:off x="553915" y="1267312"/>
            <a:ext cx="10196173" cy="3292108"/>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History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8" name="Picture 7">
            <a:extLst>
              <a:ext uri="{FF2B5EF4-FFF2-40B4-BE49-F238E27FC236}">
                <a16:creationId xmlns:a16="http://schemas.microsoft.com/office/drawing/2014/main" id="{65406E93-3C3D-425A-9722-DD2916FC86EA}"/>
              </a:ext>
            </a:extLst>
          </p:cNvPr>
          <p:cNvPicPr>
            <a:picLocks noChangeAspect="1"/>
          </p:cNvPicPr>
          <p:nvPr/>
        </p:nvPicPr>
        <p:blipFill>
          <a:blip r:embed="rId2"/>
          <a:stretch>
            <a:fillRect/>
          </a:stretch>
        </p:blipFill>
        <p:spPr>
          <a:xfrm>
            <a:off x="580112" y="1102956"/>
            <a:ext cx="10266485" cy="3917371"/>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Visa Update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030820"/>
            <a:ext cx="10683430" cy="5574769"/>
          </a:xfrm>
        </p:spPr>
        <p:txBody>
          <a:bodyPr>
            <a:normAutofit fontScale="92500" lnSpcReduction="20000"/>
          </a:bodyPr>
          <a:lstStyle/>
          <a:p>
            <a:endParaRPr lang="en-IN" dirty="0"/>
          </a:p>
          <a:p>
            <a:r>
              <a:rPr lang="en-IN" dirty="0"/>
              <a:t>Request can be filtered on the basis of </a:t>
            </a:r>
          </a:p>
          <a:p>
            <a:pPr lvl="1"/>
            <a:r>
              <a:rPr lang="en-IN" dirty="0"/>
              <a:t>Date filters</a:t>
            </a:r>
          </a:p>
          <a:p>
            <a:pPr lvl="1"/>
            <a:r>
              <a:rPr lang="en-IN" dirty="0"/>
              <a:t>Transaction ID</a:t>
            </a:r>
          </a:p>
          <a:p>
            <a:pPr lvl="1"/>
            <a:r>
              <a:rPr lang="en-IN" dirty="0"/>
              <a:t>Passport Number</a:t>
            </a:r>
          </a:p>
          <a:p>
            <a:pPr lvl="1"/>
            <a:r>
              <a:rPr lang="en-IN" dirty="0"/>
              <a:t>VISA Type</a:t>
            </a:r>
          </a:p>
          <a:p>
            <a:pPr lvl="1"/>
            <a:r>
              <a:rPr lang="en-IN" dirty="0"/>
              <a:t>Visa Number</a:t>
            </a:r>
          </a:p>
          <a:p>
            <a:pPr lvl="1"/>
            <a:r>
              <a:rPr lang="en-IN" dirty="0"/>
              <a:t>File Number Visa Expiry Date</a:t>
            </a:r>
          </a:p>
          <a:p>
            <a:pPr lvl="1"/>
            <a:r>
              <a:rPr lang="en-IN" dirty="0"/>
              <a:t>Status </a:t>
            </a:r>
          </a:p>
          <a:p>
            <a:r>
              <a:rPr lang="en-IN" dirty="0"/>
              <a:t>Users  can view old request using the date filter. </a:t>
            </a:r>
          </a:p>
          <a:p>
            <a:endParaRPr lang="en-IN" dirty="0"/>
          </a:p>
          <a:p>
            <a:endParaRPr lang="en-IN" dirty="0"/>
          </a:p>
          <a:p>
            <a:endParaRPr lang="en-IN" dirty="0"/>
          </a:p>
          <a:p>
            <a:endParaRPr lang="en-IN" dirty="0"/>
          </a:p>
          <a:p>
            <a:endParaRPr lang="en-IN" dirty="0"/>
          </a:p>
          <a:p>
            <a:r>
              <a:rPr lang="en-IN" dirty="0"/>
              <a:t>User (CEIR Admin) can also use a combination of more than one filters to filter the consignments.</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E764AD7C-A0BA-42A8-B183-192E7967EDD7}"/>
              </a:ext>
            </a:extLst>
          </p:cNvPr>
          <p:cNvPicPr>
            <a:picLocks noChangeAspect="1"/>
          </p:cNvPicPr>
          <p:nvPr/>
        </p:nvPicPr>
        <p:blipFill>
          <a:blip r:embed="rId2"/>
          <a:stretch>
            <a:fillRect/>
          </a:stretch>
        </p:blipFill>
        <p:spPr>
          <a:xfrm>
            <a:off x="740352" y="4339421"/>
            <a:ext cx="9819209" cy="1487759"/>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Visa Update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C99CA5A7-1CC0-48B5-B5EC-D19264EA53C6}"/>
              </a:ext>
            </a:extLst>
          </p:cNvPr>
          <p:cNvPicPr>
            <a:picLocks noChangeAspect="1"/>
          </p:cNvPicPr>
          <p:nvPr/>
        </p:nvPicPr>
        <p:blipFill>
          <a:blip r:embed="rId2"/>
          <a:stretch>
            <a:fillRect/>
          </a:stretch>
        </p:blipFill>
        <p:spPr>
          <a:xfrm>
            <a:off x="590550" y="2690813"/>
            <a:ext cx="9696450" cy="1300130"/>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updating visa devices</a:t>
            </a:r>
          </a:p>
          <a:p>
            <a:pPr marL="0" indent="0">
              <a:buNone/>
            </a:pPr>
            <a:endParaRPr lang="en-IN" dirty="0"/>
          </a:p>
          <a:p>
            <a:r>
              <a:rPr lang="en-IN" dirty="0"/>
              <a:t>There is no such policy for this feature</a:t>
            </a:r>
          </a:p>
          <a:p>
            <a:pPr marL="0" indent="0">
              <a:buNone/>
            </a:pP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50938" y="3940438"/>
            <a:ext cx="5873661" cy="3106032"/>
          </a:xfrm>
        </p:spPr>
        <p:txBody>
          <a:bodyPr>
            <a:normAutofit/>
          </a:bodyPr>
          <a:lstStyle/>
          <a:p>
            <a:pPr marL="0" indent="0">
              <a:buNone/>
            </a:pPr>
            <a:r>
              <a:rPr lang="en-US" sz="1800" b="1" dirty="0">
                <a:effectLst/>
              </a:rPr>
              <a:t>Visa Update Device</a:t>
            </a:r>
          </a:p>
          <a:p>
            <a:r>
              <a:rPr lang="en-US" sz="1800" dirty="0">
                <a:effectLst/>
              </a:rPr>
              <a:t>End user update visa details in the CEIR portal</a:t>
            </a:r>
          </a:p>
          <a:p>
            <a:r>
              <a:rPr lang="en-US" sz="1800" dirty="0">
                <a:effectLst/>
              </a:rPr>
              <a:t>CEIR Admin approve the request</a:t>
            </a: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6864262"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Visa Update Feature allows end user to update their visa status in the CEIR Portal</a:t>
            </a:r>
          </a:p>
          <a:p>
            <a:pPr marL="0" indent="0">
              <a:buNone/>
            </a:pPr>
            <a:r>
              <a:rPr lang="en-US" sz="1800" dirty="0">
                <a:effectLst/>
              </a:rPr>
              <a:t>This feature extend the device in the temporary whitelist as per the new visa dates</a:t>
            </a:r>
          </a:p>
          <a:p>
            <a:pPr marL="0" indent="0">
              <a:buNone/>
            </a:pPr>
            <a:r>
              <a:rPr lang="en-US" sz="1800" dirty="0">
                <a:effectLst/>
              </a:rPr>
              <a:t>This feature is for foreigner user only</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p:txBody>
      </p:sp>
      <p:sp>
        <p:nvSpPr>
          <p:cNvPr id="11" name="TextBox 10"/>
          <p:cNvSpPr txBox="1"/>
          <p:nvPr/>
        </p:nvSpPr>
        <p:spPr>
          <a:xfrm>
            <a:off x="8555140" y="2711946"/>
            <a:ext cx="368821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End </a:t>
            </a: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Rectangle 15"/>
          <p:cNvSpPr/>
          <p:nvPr/>
        </p:nvSpPr>
        <p:spPr>
          <a:xfrm>
            <a:off x="8365491" y="4995997"/>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78670" y="3725333"/>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9" name="Picture 18"/>
          <p:cNvPicPr>
            <a:picLocks noChangeAspect="1"/>
          </p:cNvPicPr>
          <p:nvPr/>
        </p:nvPicPr>
        <p:blipFill>
          <a:blip r:embed="rId2"/>
          <a:stretch>
            <a:fillRect/>
          </a:stretch>
        </p:blipFill>
        <p:spPr>
          <a:xfrm>
            <a:off x="8727442" y="1531056"/>
            <a:ext cx="1302455" cy="1025827"/>
          </a:xfrm>
          <a:prstGeom prst="rect">
            <a:avLst/>
          </a:prstGeom>
        </p:spPr>
      </p:pic>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740354" cy="800554"/>
          </a:xfrm>
        </p:spPr>
        <p:txBody>
          <a:bodyPr/>
          <a:lstStyle/>
          <a:p>
            <a:r>
              <a:rPr lang="en-IN" dirty="0"/>
              <a:t>Visa Upload (Only for Foreigner User – First time)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12736849"/>
              </p:ext>
            </p:extLst>
          </p:nvPr>
        </p:nvGraphicFramePr>
        <p:xfrm>
          <a:off x="398463" y="954088"/>
          <a:ext cx="11525250" cy="6256337"/>
        </p:xfrm>
        <a:graphic>
          <a:graphicData uri="http://schemas.openxmlformats.org/presentationml/2006/ole">
            <mc:AlternateContent xmlns:mc="http://schemas.openxmlformats.org/markup-compatibility/2006">
              <mc:Choice xmlns:v="urn:schemas-microsoft-com:vml" Requires="v">
                <p:oleObj name="Document" r:id="rId2" imgW="7912100" imgH="5080000" progId="Word.Document.12">
                  <p:embed/>
                </p:oleObj>
              </mc:Choice>
              <mc:Fallback>
                <p:oleObj name="Document" r:id="rId2" imgW="7912100" imgH="5080000" progId="Word.Document.12">
                  <p:embed/>
                  <p:pic>
                    <p:nvPicPr>
                      <p:cNvPr id="0" name=""/>
                      <p:cNvPicPr/>
                      <p:nvPr/>
                    </p:nvPicPr>
                    <p:blipFill>
                      <a:blip r:embed="rId3"/>
                      <a:stretch>
                        <a:fillRect/>
                      </a:stretch>
                    </p:blipFill>
                    <p:spPr>
                      <a:xfrm>
                        <a:off x="398463" y="954088"/>
                        <a:ext cx="11525250" cy="6256337"/>
                      </a:xfrm>
                      <a:prstGeom prst="rect">
                        <a:avLst/>
                      </a:prstGeom>
                    </p:spPr>
                  </p:pic>
                </p:oleObj>
              </mc:Fallback>
            </mc:AlternateContent>
          </a:graphicData>
        </a:graphic>
      </p:graphicFrame>
    </p:spTree>
    <p:extLst>
      <p:ext uri="{BB962C8B-B14F-4D97-AF65-F5344CB8AC3E}">
        <p14:creationId xmlns:p14="http://schemas.microsoft.com/office/powerpoint/2010/main" val="18724786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636985" cy="800554"/>
          </a:xfrm>
        </p:spPr>
        <p:txBody>
          <a:bodyPr/>
          <a:lstStyle/>
          <a:p>
            <a:r>
              <a:rPr lang="en-IN" dirty="0"/>
              <a:t>Visa Upload (Only for Foreigner User – Second Time)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56148978"/>
              </p:ext>
            </p:extLst>
          </p:nvPr>
        </p:nvGraphicFramePr>
        <p:xfrm>
          <a:off x="398463" y="1401763"/>
          <a:ext cx="11525250" cy="5360987"/>
        </p:xfrm>
        <a:graphic>
          <a:graphicData uri="http://schemas.openxmlformats.org/presentationml/2006/ole">
            <mc:AlternateContent xmlns:mc="http://schemas.openxmlformats.org/markup-compatibility/2006">
              <mc:Choice xmlns:v="urn:schemas-microsoft-com:vml" Requires="v">
                <p:oleObj name="Document" r:id="rId2" imgW="7912100" imgH="4356100" progId="Word.Document.12">
                  <p:embed/>
                </p:oleObj>
              </mc:Choice>
              <mc:Fallback>
                <p:oleObj name="Document" r:id="rId2" imgW="7912100" imgH="4356100" progId="Word.Document.12">
                  <p:embed/>
                  <p:pic>
                    <p:nvPicPr>
                      <p:cNvPr id="0" name=""/>
                      <p:cNvPicPr/>
                      <p:nvPr/>
                    </p:nvPicPr>
                    <p:blipFill>
                      <a:blip r:embed="rId3"/>
                      <a:stretch>
                        <a:fillRect/>
                      </a:stretch>
                    </p:blipFill>
                    <p:spPr>
                      <a:xfrm>
                        <a:off x="398463" y="1401763"/>
                        <a:ext cx="11525250" cy="5360987"/>
                      </a:xfrm>
                      <a:prstGeom prst="rect">
                        <a:avLst/>
                      </a:prstGeom>
                    </p:spPr>
                  </p:pic>
                </p:oleObj>
              </mc:Fallback>
            </mc:AlternateContent>
          </a:graphicData>
        </a:graphic>
      </p:graphicFrame>
    </p:spTree>
    <p:extLst>
      <p:ext uri="{BB962C8B-B14F-4D97-AF65-F5344CB8AC3E}">
        <p14:creationId xmlns:p14="http://schemas.microsoft.com/office/powerpoint/2010/main" val="7517584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Extension in temporary whitelist based on the visa update.</a:t>
            </a:r>
          </a:p>
          <a:p>
            <a:pPr>
              <a:buFont typeface="Wingdings" panose="05000000000000000000" pitchFamily="2" charset="2"/>
              <a:buChar char="v"/>
            </a:pPr>
            <a:endParaRPr lang="en-IN" dirty="0"/>
          </a:p>
          <a:p>
            <a:pPr>
              <a:buFont typeface="Wingdings" panose="05000000000000000000" pitchFamily="2" charset="2"/>
              <a:buChar char="v"/>
            </a:pPr>
            <a:r>
              <a:rPr lang="en-IN" dirty="0"/>
              <a:t> if the user does not update the visa and devices is used, it will be blocked in the network</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468191034"/>
              </p:ext>
            </p:extLst>
          </p:nvPr>
        </p:nvGraphicFramePr>
        <p:xfrm>
          <a:off x="427038" y="1560513"/>
          <a:ext cx="11496675" cy="4029075"/>
        </p:xfrm>
        <a:graphic>
          <a:graphicData uri="http://schemas.openxmlformats.org/presentationml/2006/ole">
            <mc:AlternateContent xmlns:mc="http://schemas.openxmlformats.org/markup-compatibility/2006">
              <mc:Choice xmlns:v="urn:schemas-microsoft-com:vml" Requires="v">
                <p:oleObj name="Document" r:id="rId2" imgW="5511800" imgH="1930400" progId="Word.Document.12">
                  <p:embed/>
                </p:oleObj>
              </mc:Choice>
              <mc:Fallback>
                <p:oleObj name="Document" r:id="rId2" imgW="5511800" imgH="1930400" progId="Word.Document.12">
                  <p:embed/>
                  <p:pic>
                    <p:nvPicPr>
                      <p:cNvPr id="0" name=""/>
                      <p:cNvPicPr/>
                      <p:nvPr/>
                    </p:nvPicPr>
                    <p:blipFill>
                      <a:blip r:embed="rId3"/>
                      <a:stretch>
                        <a:fillRect/>
                      </a:stretch>
                    </p:blipFill>
                    <p:spPr>
                      <a:xfrm>
                        <a:off x="427038" y="1560513"/>
                        <a:ext cx="11496675" cy="4029075"/>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Flow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cxnSp>
        <p:nvCxnSpPr>
          <p:cNvPr id="51" name="Straight Arrow Connector 50"/>
          <p:cNvCxnSpPr/>
          <p:nvPr/>
        </p:nvCxnSpPr>
        <p:spPr>
          <a:xfrm>
            <a:off x="1822826" y="1748114"/>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3" name="Diamond 52"/>
          <p:cNvSpPr/>
          <p:nvPr/>
        </p:nvSpPr>
        <p:spPr>
          <a:xfrm>
            <a:off x="957256" y="2104642"/>
            <a:ext cx="1731139" cy="1100491"/>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a:t>
            </a:r>
            <a:r>
              <a:rPr kumimoji="0" lang="en-US" sz="1000" b="0" i="0" u="none" strike="noStrike" cap="none" spc="0" normalizeH="0" dirty="0">
                <a:ln>
                  <a:noFill/>
                </a:ln>
                <a:solidFill>
                  <a:srgbClr val="000000"/>
                </a:solidFill>
                <a:effectLst/>
                <a:uFillTx/>
                <a:latin typeface="+mn-lt"/>
                <a:ea typeface="+mn-ea"/>
                <a:cs typeface="+mn-cs"/>
                <a:sym typeface="Calibri"/>
              </a:rPr>
              <a:t> User Information Exist</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4" name="Diamond 53"/>
          <p:cNvSpPr/>
          <p:nvPr/>
        </p:nvSpPr>
        <p:spPr>
          <a:xfrm>
            <a:off x="943145" y="4278478"/>
            <a:ext cx="1731139" cy="489105"/>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Do Visa exists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5" name="Straight Arrow Connector 54"/>
          <p:cNvCxnSpPr>
            <a:stCxn id="53" idx="2"/>
          </p:cNvCxnSpPr>
          <p:nvPr/>
        </p:nvCxnSpPr>
        <p:spPr>
          <a:xfrm>
            <a:off x="1822826" y="3205133"/>
            <a:ext cx="0" cy="353854"/>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2691384" y="2662514"/>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1" name="Rectangle 60"/>
          <p:cNvSpPr/>
          <p:nvPr/>
        </p:nvSpPr>
        <p:spPr>
          <a:xfrm>
            <a:off x="1105649" y="1385948"/>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Visa</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2" name="TextBox 61"/>
          <p:cNvSpPr txBox="1"/>
          <p:nvPr/>
        </p:nvSpPr>
        <p:spPr>
          <a:xfrm>
            <a:off x="2838830" y="2300942"/>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3" name="TextBox 62"/>
          <p:cNvSpPr txBox="1"/>
          <p:nvPr/>
        </p:nvSpPr>
        <p:spPr>
          <a:xfrm>
            <a:off x="1362641" y="3178299"/>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cxnSp>
        <p:nvCxnSpPr>
          <p:cNvPr id="64" name="Straight Arrow Connector 63"/>
          <p:cNvCxnSpPr/>
          <p:nvPr/>
        </p:nvCxnSpPr>
        <p:spPr>
          <a:xfrm>
            <a:off x="2680263" y="4515700"/>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5" name="TextBox 64"/>
          <p:cNvSpPr txBox="1"/>
          <p:nvPr/>
        </p:nvSpPr>
        <p:spPr>
          <a:xfrm>
            <a:off x="2842650" y="4154128"/>
            <a:ext cx="26878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Yes</a:t>
            </a:r>
          </a:p>
        </p:txBody>
      </p:sp>
      <p:cxnSp>
        <p:nvCxnSpPr>
          <p:cNvPr id="66" name="Straight Arrow Connector 65"/>
          <p:cNvCxnSpPr/>
          <p:nvPr/>
        </p:nvCxnSpPr>
        <p:spPr>
          <a:xfrm>
            <a:off x="1811705" y="4783668"/>
            <a:ext cx="0" cy="40438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7" name="TextBox 66"/>
          <p:cNvSpPr txBox="1"/>
          <p:nvPr/>
        </p:nvSpPr>
        <p:spPr>
          <a:xfrm>
            <a:off x="1366461" y="4941838"/>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sp>
        <p:nvSpPr>
          <p:cNvPr id="68" name="Rectangle 67"/>
          <p:cNvSpPr/>
          <p:nvPr/>
        </p:nvSpPr>
        <p:spPr>
          <a:xfrm>
            <a:off x="3454404" y="2539404"/>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Return Error</a:t>
            </a:r>
          </a:p>
        </p:txBody>
      </p:sp>
      <p:sp>
        <p:nvSpPr>
          <p:cNvPr id="69" name="Rectangle 68"/>
          <p:cNvSpPr/>
          <p:nvPr/>
        </p:nvSpPr>
        <p:spPr>
          <a:xfrm>
            <a:off x="3440293" y="4392590"/>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Update as per vis</a:t>
            </a:r>
            <a:r>
              <a:rPr lang="en-US" sz="1000" dirty="0"/>
              <a:t>a details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0" name="Rectangle 69"/>
          <p:cNvSpPr/>
          <p:nvPr/>
        </p:nvSpPr>
        <p:spPr>
          <a:xfrm>
            <a:off x="1105259" y="5209890"/>
            <a:ext cx="1412892" cy="40010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as per default period configuration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2" name="Rectangle 71"/>
          <p:cNvSpPr/>
          <p:nvPr/>
        </p:nvSpPr>
        <p:spPr>
          <a:xfrm>
            <a:off x="1105649" y="3635931"/>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Visa Details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74" name="Straight Arrow Connector 73"/>
          <p:cNvCxnSpPr/>
          <p:nvPr/>
        </p:nvCxnSpPr>
        <p:spPr>
          <a:xfrm flipH="1">
            <a:off x="1814196" y="3989955"/>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75"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617882" y="1066800"/>
            <a:ext cx="5438588" cy="5029200"/>
          </a:xfrm>
        </p:spPr>
        <p:txBody>
          <a:bodyPr>
            <a:normAutofit/>
          </a:bodyPr>
          <a:lstStyle/>
          <a:p>
            <a:pPr marL="0" indent="0">
              <a:buNone/>
            </a:pPr>
            <a:endParaRPr lang="en-US" sz="2400" b="1" dirty="0">
              <a:effectLst/>
            </a:endParaRPr>
          </a:p>
          <a:p>
            <a:pPr marL="285750" indent="-285750">
              <a:buFont typeface="Wingdings" panose="05000000000000000000" pitchFamily="2" charset="2"/>
              <a:buChar char="§"/>
            </a:pPr>
            <a:r>
              <a:rPr lang="en-US" sz="2400" b="1" dirty="0">
                <a:effectLst/>
              </a:rPr>
              <a:t>Key Points</a:t>
            </a:r>
          </a:p>
          <a:p>
            <a:pPr marL="781050" lvl="1" indent="-285750">
              <a:buFont typeface="Wingdings" panose="05000000000000000000" pitchFamily="2" charset="2"/>
              <a:buChar char="§"/>
            </a:pPr>
            <a:r>
              <a:rPr lang="en-US" sz="2400" dirty="0">
                <a:effectLst/>
              </a:rPr>
              <a:t>Foreigner End user should already registered on the system</a:t>
            </a:r>
          </a:p>
          <a:p>
            <a:pPr marL="781050" lvl="1" indent="-285750">
              <a:buFont typeface="Wingdings" panose="05000000000000000000" pitchFamily="2" charset="2"/>
              <a:buChar char="§"/>
            </a:pPr>
            <a:r>
              <a:rPr lang="en-US" sz="2400" dirty="0">
                <a:effectLst/>
              </a:rPr>
              <a:t>The visa could be there or does not exist. </a:t>
            </a:r>
          </a:p>
          <a:p>
            <a:pPr marL="781050" lvl="1" indent="-285750">
              <a:buFont typeface="Wingdings" panose="05000000000000000000" pitchFamily="2" charset="2"/>
              <a:buChar char="§"/>
            </a:pPr>
            <a:r>
              <a:rPr lang="en-US" sz="2400" dirty="0">
                <a:effectLst/>
              </a:rPr>
              <a:t>In case of “default” visa, visa date to be extended to 1 month (as per configurable period) from last date of visa expiry</a:t>
            </a:r>
          </a:p>
          <a:p>
            <a:pPr marL="781050" lvl="1" indent="-285750">
              <a:buFont typeface="Wingdings" panose="05000000000000000000" pitchFamily="2" charset="2"/>
              <a:buChar char="§"/>
            </a:pPr>
            <a:endParaRPr lang="en-US" sz="2400" b="1" dirty="0">
              <a:effectLst/>
            </a:endParaRPr>
          </a:p>
        </p:txBody>
      </p:sp>
      <p:sp>
        <p:nvSpPr>
          <p:cNvPr id="76" name="Rectangle 75"/>
          <p:cNvSpPr/>
          <p:nvPr/>
        </p:nvSpPr>
        <p:spPr>
          <a:xfrm>
            <a:off x="1105259" y="6096000"/>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Send for</a:t>
            </a:r>
            <a:r>
              <a:rPr kumimoji="0" lang="en-US" sz="1000" b="0" i="0" u="none" strike="noStrike" cap="none" spc="0" normalizeH="0" dirty="0">
                <a:ln>
                  <a:noFill/>
                </a:ln>
                <a:solidFill>
                  <a:srgbClr val="000000"/>
                </a:solidFill>
                <a:effectLst/>
                <a:uFillTx/>
                <a:latin typeface="+mn-lt"/>
                <a:ea typeface="+mn-ea"/>
                <a:cs typeface="+mn-cs"/>
                <a:sym typeface="Calibri"/>
              </a:rPr>
              <a:t> CEIR Approval</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Elbow Connector 11"/>
          <p:cNvCxnSpPr>
            <a:stCxn id="69" idx="2"/>
            <a:endCxn id="76" idx="3"/>
          </p:cNvCxnSpPr>
          <p:nvPr/>
        </p:nvCxnSpPr>
        <p:spPr>
          <a:xfrm rot="5400000">
            <a:off x="2542295" y="4614665"/>
            <a:ext cx="1580301" cy="1628588"/>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80" name="Straight Arrow Connector 79"/>
          <p:cNvCxnSpPr/>
          <p:nvPr/>
        </p:nvCxnSpPr>
        <p:spPr>
          <a:xfrm>
            <a:off x="1811705" y="5691611"/>
            <a:ext cx="0" cy="40438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5005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Visa Update</a:t>
            </a:r>
            <a:br>
              <a:rPr lang="en-IN" dirty="0"/>
            </a:br>
            <a:endParaRPr lang="en-IN" dirty="0"/>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901190" y="212641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652594" y="210626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356235" y="210862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610555" y="3254210"/>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328994" y="377455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97555" y="244263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97555" y="2503651"/>
            <a:ext cx="72032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Update Visa</a:t>
            </a:r>
          </a:p>
        </p:txBody>
      </p:sp>
      <p:cxnSp>
        <p:nvCxnSpPr>
          <p:cNvPr id="16" name="Straight Arrow Connector 15"/>
          <p:cNvCxnSpPr/>
          <p:nvPr/>
        </p:nvCxnSpPr>
        <p:spPr>
          <a:xfrm>
            <a:off x="1887298" y="244591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77518" y="2422046"/>
            <a:ext cx="59627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Procesing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3080456" y="2744607"/>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117935" y="265827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365481" y="250133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763933" y="246685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808360" y="275781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862137" y="303712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79038" y="1603019"/>
            <a:ext cx="3118" cy="30113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72855" y="1603905"/>
            <a:ext cx="0" cy="2925758"/>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flipV="1">
            <a:off x="4109155" y="176953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432683" y="152331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305755" y="180763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254955" y="1611486"/>
            <a:ext cx="0" cy="29605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43655" y="180763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829420" y="152331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949820" y="151889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End User</a:t>
            </a:r>
          </a:p>
        </p:txBody>
      </p:sp>
      <p:sp>
        <p:nvSpPr>
          <p:cNvPr id="52" name="Oval 51"/>
          <p:cNvSpPr/>
          <p:nvPr/>
        </p:nvSpPr>
        <p:spPr>
          <a:xfrm>
            <a:off x="6063429" y="207025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81372" y="312640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89098" y="243321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323533" y="239484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231944" y="1544295"/>
            <a:ext cx="0" cy="2985368"/>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603955" y="1546575"/>
            <a:ext cx="0" cy="30113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97694" y="1544295"/>
            <a:ext cx="6634250" cy="2822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10001955" y="196347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Visa</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Update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9" name="Straight Connector 58"/>
          <p:cNvCxnSpPr/>
          <p:nvPr/>
        </p:nvCxnSpPr>
        <p:spPr>
          <a:xfrm flipV="1">
            <a:off x="597694" y="4529663"/>
            <a:ext cx="6634250" cy="2822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6009197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21555</TotalTime>
  <Words>1276</Words>
  <Application>Microsoft Office PowerPoint</Application>
  <PresentationFormat>Widescreen</PresentationFormat>
  <Paragraphs>253</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Calibri Light</vt:lpstr>
      <vt:lpstr>Wingdings</vt:lpstr>
      <vt:lpstr>White Theme</vt:lpstr>
      <vt:lpstr>Document</vt:lpstr>
      <vt:lpstr>CEIR   Visa Update Feature -Training Manual</vt:lpstr>
      <vt:lpstr>PowerPoint Presentation</vt:lpstr>
      <vt:lpstr>Feature Overview</vt:lpstr>
      <vt:lpstr>Visa Upload (Only for Foreigner User – First time)</vt:lpstr>
      <vt:lpstr>Visa Upload (Only for Foreigner User – Second Time)</vt:lpstr>
      <vt:lpstr>Feature Impact / Use Cases</vt:lpstr>
      <vt:lpstr>Stakeholder Overview</vt:lpstr>
      <vt:lpstr>Visa Update - Flow</vt:lpstr>
      <vt:lpstr>State Transition – Overview – Visa Update </vt:lpstr>
      <vt:lpstr>State Transition - Overview</vt:lpstr>
      <vt:lpstr>UI – Overview - Feature</vt:lpstr>
      <vt:lpstr>Update Visa (step by step)</vt:lpstr>
      <vt:lpstr>View All Visa Request (CEIR Admin portal)</vt:lpstr>
      <vt:lpstr>Action List</vt:lpstr>
      <vt:lpstr>CEIR Admin Portal</vt:lpstr>
      <vt:lpstr>Visa Update - User Flow</vt:lpstr>
      <vt:lpstr>Visa Update Flow ( contd..)</vt:lpstr>
      <vt:lpstr>Email samples</vt:lpstr>
      <vt:lpstr>Visa Update – Registered User</vt:lpstr>
      <vt:lpstr>View Visa Update Request</vt:lpstr>
      <vt:lpstr>System Processing</vt:lpstr>
      <vt:lpstr>System Processing – Visa Update Case</vt:lpstr>
      <vt:lpstr>Request Approved by CEIR Admin</vt:lpstr>
      <vt:lpstr>Request Rejected by CEIR Admin</vt:lpstr>
      <vt:lpstr>View History</vt:lpstr>
      <vt:lpstr>Filter Visa Update Request</vt:lpstr>
      <vt:lpstr>Export Visa Update Request</vt:lpstr>
      <vt:lpstr>Policy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529</cp:revision>
  <dcterms:created xsi:type="dcterms:W3CDTF">2019-04-20T15:44:52Z</dcterms:created>
  <dcterms:modified xsi:type="dcterms:W3CDTF">2021-06-11T18:11:48Z</dcterms:modified>
</cp:coreProperties>
</file>