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3" r:id="rId6"/>
    <p:sldId id="291" r:id="rId7"/>
    <p:sldId id="295" r:id="rId8"/>
    <p:sldId id="284" r:id="rId9"/>
    <p:sldId id="286" r:id="rId10"/>
    <p:sldId id="287" r:id="rId11"/>
    <p:sldId id="288" r:id="rId12"/>
    <p:sldId id="301" r:id="rId13"/>
    <p:sldId id="294" r:id="rId14"/>
    <p:sldId id="296" r:id="rId15"/>
    <p:sldId id="297" r:id="rId16"/>
    <p:sldId id="298" r:id="rId17"/>
    <p:sldId id="30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50EC3DE-5532-4627-8F61-57E5CEFEEDA2}">
          <p14:sldIdLst>
            <p14:sldId id="256"/>
          </p14:sldIdLst>
        </p14:section>
        <p14:section name="Search for 3D Models" id="{6844172C-9703-4DC7-908A-C23538616A3C}">
          <p14:sldIdLst>
            <p14:sldId id="293"/>
            <p14:sldId id="291"/>
            <p14:sldId id="295"/>
            <p14:sldId id="284"/>
            <p14:sldId id="286"/>
            <p14:sldId id="287"/>
            <p14:sldId id="288"/>
            <p14:sldId id="301"/>
            <p14:sldId id="294"/>
            <p14:sldId id="296"/>
            <p14:sldId id="297"/>
            <p14:sldId id="298"/>
            <p14:sldId id="300"/>
          </p14:sldIdLst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2CE7EF-207A-4BD0-A230-33313BB17F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9D9E7-F47D-469F-8598-12CAC45477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5149-C944-41CD-8863-FC4153A3D5DA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B8D32-4A6A-4728-87AA-E4F91CFDC4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84AE0-4DD0-4B66-A876-68DB9B79C8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F833B-6E6B-40FD-859E-B6D976166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081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B4080B6-A4A1-4A86-864D-066A2632D5C5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74F043-2BEB-45D6-B126-8B6ADB1875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7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1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8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8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6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733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78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17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108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01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62BF2E-BB46-46D0-8331-BB427B139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46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0315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55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9117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86841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6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0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22BA03-B079-405D-9392-CA32C904CDC6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B7D765-2390-46CA-9D08-438042C47F0B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6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2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EA988-4566-4C53-A3BE-2ACEDD33981A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2268B3-AEB1-4CA9-9A3A-5FB8D1C16490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9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650" r:id="rId24"/>
    <p:sldLayoutId id="2147483663" r:id="rId25"/>
    <p:sldLayoutId id="2147483660" r:id="rId26"/>
    <p:sldLayoutId id="2147483662" r:id="rId27"/>
    <p:sldLayoutId id="2147483661" r:id="rId2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hyperlink" Target="https://patterns.arcitura.com/cloud-computing-patterns/mechanisms/automated_scaling_listener#:~:text=The%20automated%20scaling%20listener%20mechanism,services%20for%20dynamic%20scaling%20purpos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atterns.arcitura.com/cloud-computing-patterns/mechanisms/failover_system" TargetMode="External"/><Relationship Id="rId5" Type="http://schemas.openxmlformats.org/officeDocument/2006/relationships/hyperlink" Target="https://www.geeksforgeeks.org/load-balancing-in-cloud-computing/" TargetMode="External"/><Relationship Id="rId4" Type="http://schemas.openxmlformats.org/officeDocument/2006/relationships/hyperlink" Target="https://www.techtarget.com/searchcloudcomputing/definition/cloud-load-balancing" TargetMode="External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247" y="948769"/>
            <a:ext cx="11645154" cy="221516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r>
              <a:rPr lang="en-US" sz="7200" dirty="0">
                <a:latin typeface="Algerian" panose="04020705040A02060702" pitchFamily="82" charset="0"/>
              </a:rPr>
              <a:t>Cloud Balancing Architecture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A1A41D-5DD9-48F4-9497-C25F9F94D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5375127" y="5195049"/>
            <a:ext cx="5576046" cy="502021"/>
          </a:xfrm>
        </p:spPr>
        <p:txBody>
          <a:bodyPr/>
          <a:lstStyle/>
          <a:p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Science 2</a:t>
            </a:r>
            <a:r>
              <a:rPr lang="en-US" sz="1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6254038" y="4547507"/>
            <a:ext cx="2205317" cy="4099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By,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4896254" y="4906376"/>
            <a:ext cx="7126201" cy="409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Sarnali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Sarkar (96/DTS NO.210011)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FDEE54-0482-4043-9737-35E4CAF95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906" y="286872"/>
            <a:ext cx="843884" cy="9169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7699A0-389E-41C7-A47A-E01B1ADED1C4}"/>
              </a:ext>
            </a:extLst>
          </p:cNvPr>
          <p:cNvSpPr txBox="1"/>
          <p:nvPr/>
        </p:nvSpPr>
        <p:spPr>
          <a:xfrm>
            <a:off x="6387353" y="5528252"/>
            <a:ext cx="566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55943-76D1-4B7A-BC33-044D1001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412770"/>
            <a:ext cx="10721788" cy="74776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Automated Scaling Listener &amp; Failover System in cloud Balancing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65F8C8-973E-4AC4-8C57-B07B4C4C6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906" y="242048"/>
            <a:ext cx="887506" cy="918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12E63-B364-4D57-82C1-00746F752272}"/>
              </a:ext>
            </a:extLst>
          </p:cNvPr>
          <p:cNvSpPr txBox="1"/>
          <p:nvPr/>
        </p:nvSpPr>
        <p:spPr>
          <a:xfrm>
            <a:off x="609600" y="1263463"/>
            <a:ext cx="10972800" cy="4849906"/>
          </a:xfrm>
          <a:prstGeom prst="rect">
            <a:avLst/>
          </a:prstGeom>
        </p:spPr>
        <p:txBody>
          <a:bodyPr vert="horz" wrap="none" lIns="91440" tIns="45720" rIns="91440" bIns="45720" numCol="1" rtlCol="0" anchor="ctr">
            <a:noAutofit/>
          </a:bodyPr>
          <a:lstStyle/>
          <a:p>
            <a:pPr marL="285750" indent="-285750" fontAlgn="base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two mechanisms are utilized as follows:</a:t>
            </a:r>
          </a:p>
          <a:p>
            <a:pPr fontAlgn="base">
              <a:lnSpc>
                <a:spcPct val="150000"/>
              </a:lnSpc>
              <a:buClr>
                <a:srgbClr val="C00000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fontAlgn="base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automated scaling listener redirects cloud service consumer requests to one of several redundant IT</a:t>
            </a:r>
          </a:p>
          <a:p>
            <a:pPr fontAlgn="base">
              <a:lnSpc>
                <a:spcPct val="150000"/>
              </a:lnSpc>
              <a:buClr>
                <a:srgbClr val="C00000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 implementations, based on current scaling and performance requirements. </a:t>
            </a:r>
          </a:p>
          <a:p>
            <a:pPr fontAlgn="base">
              <a:lnSpc>
                <a:spcPct val="150000"/>
              </a:lnSpc>
              <a:buClr>
                <a:srgbClr val="C00000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failover system ensures that redundant IT resources are capable of cross-cloud failover in the event</a:t>
            </a:r>
          </a:p>
          <a:p>
            <a:pPr fontAlgn="base">
              <a:lnSpc>
                <a:spcPct val="150000"/>
              </a:lnSpc>
              <a:buClr>
                <a:srgbClr val="C00000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 failure within an IT resource or its underlying hosting environment. IT resource failures are announced </a:t>
            </a:r>
          </a:p>
          <a:p>
            <a:pPr fontAlgn="base">
              <a:lnSpc>
                <a:spcPct val="150000"/>
              </a:lnSpc>
              <a:buClr>
                <a:srgbClr val="C00000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that the automated scaling listener can avoid inadvertently routing cloud service consumer requests to</a:t>
            </a:r>
          </a:p>
          <a:p>
            <a:pPr fontAlgn="base">
              <a:lnSpc>
                <a:spcPct val="150000"/>
              </a:lnSpc>
              <a:buClr>
                <a:srgbClr val="C00000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unavailable or unstable IT resources. </a:t>
            </a: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78E81-1EA5-41AE-979D-5845E6519679}"/>
              </a:ext>
            </a:extLst>
          </p:cNvPr>
          <p:cNvSpPr txBox="1"/>
          <p:nvPr/>
        </p:nvSpPr>
        <p:spPr>
          <a:xfrm>
            <a:off x="206188" y="6350310"/>
            <a:ext cx="3935506" cy="3956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Science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C67EE-F2C8-4E8F-BC94-126339229100}"/>
              </a:ext>
            </a:extLst>
          </p:cNvPr>
          <p:cNvSpPr txBox="1"/>
          <p:nvPr/>
        </p:nvSpPr>
        <p:spPr>
          <a:xfrm>
            <a:off x="5432613" y="6350309"/>
            <a:ext cx="6678706" cy="3956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Engineering(Data Science)</a:t>
            </a: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4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55943-76D1-4B7A-BC33-044D1001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412770"/>
            <a:ext cx="10721788" cy="74776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65F8C8-973E-4AC4-8C57-B07B4C4C6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941" y="268942"/>
            <a:ext cx="887505" cy="891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12E63-B364-4D57-82C1-00746F752272}"/>
              </a:ext>
            </a:extLst>
          </p:cNvPr>
          <p:cNvSpPr txBox="1"/>
          <p:nvPr/>
        </p:nvSpPr>
        <p:spPr>
          <a:xfrm>
            <a:off x="609600" y="1263463"/>
            <a:ext cx="10972800" cy="4849906"/>
          </a:xfrm>
          <a:prstGeom prst="rect">
            <a:avLst/>
          </a:prstGeom>
        </p:spPr>
        <p:txBody>
          <a:bodyPr vert="horz" wrap="none" lIns="91440" tIns="45720" rIns="91440" bIns="45720" numCol="1" rtlCol="0" anchor="ctr">
            <a:noAutofit/>
          </a:bodyPr>
          <a:lstStyle/>
          <a:p>
            <a:pPr marL="285750" indent="-285750" fontAlgn="base">
              <a:lnSpc>
                <a:spcPct val="3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manual synchronization of cross-cloud IT resource implementations is </a:t>
            </a:r>
          </a:p>
          <a:p>
            <a:pPr fontAlgn="base">
              <a:lnSpc>
                <a:spcPct val="300000"/>
              </a:lnSpc>
              <a:buClr>
                <a:srgbClr val="C00000"/>
              </a:buCl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possible, the resource replication mechanism may need to be incorporated</a:t>
            </a:r>
          </a:p>
          <a:p>
            <a:pPr fontAlgn="base">
              <a:lnSpc>
                <a:spcPct val="300000"/>
              </a:lnSpc>
              <a:buClr>
                <a:srgbClr val="C00000"/>
              </a:buCl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automate the synchronization.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78E81-1EA5-41AE-979D-5845E6519679}"/>
              </a:ext>
            </a:extLst>
          </p:cNvPr>
          <p:cNvSpPr txBox="1"/>
          <p:nvPr/>
        </p:nvSpPr>
        <p:spPr>
          <a:xfrm>
            <a:off x="206188" y="6350310"/>
            <a:ext cx="3935506" cy="3956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Science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C67EE-F2C8-4E8F-BC94-126339229100}"/>
              </a:ext>
            </a:extLst>
          </p:cNvPr>
          <p:cNvSpPr txBox="1"/>
          <p:nvPr/>
        </p:nvSpPr>
        <p:spPr>
          <a:xfrm>
            <a:off x="5432613" y="6350309"/>
            <a:ext cx="6678706" cy="3956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Engineering(Data Science)</a:t>
            </a: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55943-76D1-4B7A-BC33-044D1001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412770"/>
            <a:ext cx="10721788" cy="74776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Acknowledgement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65F8C8-973E-4AC4-8C57-B07B4C4C6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" y="268942"/>
            <a:ext cx="815787" cy="891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12E63-B364-4D57-82C1-00746F752272}"/>
              </a:ext>
            </a:extLst>
          </p:cNvPr>
          <p:cNvSpPr txBox="1"/>
          <p:nvPr/>
        </p:nvSpPr>
        <p:spPr>
          <a:xfrm>
            <a:off x="609600" y="1263463"/>
            <a:ext cx="10972800" cy="4849906"/>
          </a:xfrm>
          <a:prstGeom prst="rect">
            <a:avLst/>
          </a:prstGeom>
        </p:spPr>
        <p:txBody>
          <a:bodyPr vert="horz" wrap="none" lIns="91440" tIns="45720" rIns="91440" bIns="45720" numCol="1" rtlCol="0" anchor="ctr">
            <a:noAutofit/>
          </a:bodyPr>
          <a:lstStyle/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78E81-1EA5-41AE-979D-5845E6519679}"/>
              </a:ext>
            </a:extLst>
          </p:cNvPr>
          <p:cNvSpPr txBox="1"/>
          <p:nvPr/>
        </p:nvSpPr>
        <p:spPr>
          <a:xfrm>
            <a:off x="206188" y="6350310"/>
            <a:ext cx="3935506" cy="3956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Science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C67EE-F2C8-4E8F-BC94-126339229100}"/>
              </a:ext>
            </a:extLst>
          </p:cNvPr>
          <p:cNvSpPr txBox="1"/>
          <p:nvPr/>
        </p:nvSpPr>
        <p:spPr>
          <a:xfrm>
            <a:off x="5432613" y="6350309"/>
            <a:ext cx="6678706" cy="3956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Engineering(Data Science)</a:t>
            </a: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BE9190-FB45-4ABB-B460-E77E2F37D8F6}"/>
              </a:ext>
            </a:extLst>
          </p:cNvPr>
          <p:cNvSpPr/>
          <p:nvPr/>
        </p:nvSpPr>
        <p:spPr>
          <a:xfrm>
            <a:off x="609599" y="1465294"/>
            <a:ext cx="10963835" cy="4092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would like to thank my mentor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Mr.Riman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Mandal Sir for helping me with this presentation. He allowed me to work on this topic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presentatioin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This presentation would not have been accomplished without his help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insights.Your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useful advice and suggestions were really helpful to me during the presentation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completion.I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would like to acknowledge that this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presentatioin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was completed entirely by me and not by someone else.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55943-76D1-4B7A-BC33-044D1001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412770"/>
            <a:ext cx="10721788" cy="74776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65F8C8-973E-4AC4-8C57-B07B4C4C6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871" y="307874"/>
            <a:ext cx="851647" cy="852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12E63-B364-4D57-82C1-00746F752272}"/>
              </a:ext>
            </a:extLst>
          </p:cNvPr>
          <p:cNvSpPr txBox="1"/>
          <p:nvPr/>
        </p:nvSpPr>
        <p:spPr>
          <a:xfrm>
            <a:off x="609600" y="1263463"/>
            <a:ext cx="10972800" cy="4849906"/>
          </a:xfrm>
          <a:prstGeom prst="rect">
            <a:avLst/>
          </a:prstGeom>
        </p:spPr>
        <p:txBody>
          <a:bodyPr vert="horz" wrap="none" lIns="91440" tIns="45720" rIns="91440" bIns="45720" numCol="1" rtlCol="0" anchor="ctr">
            <a:noAutofit/>
          </a:bodyPr>
          <a:lstStyle/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78E81-1EA5-41AE-979D-5845E6519679}"/>
              </a:ext>
            </a:extLst>
          </p:cNvPr>
          <p:cNvSpPr txBox="1"/>
          <p:nvPr/>
        </p:nvSpPr>
        <p:spPr>
          <a:xfrm>
            <a:off x="206188" y="6350310"/>
            <a:ext cx="3935506" cy="3956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Science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C67EE-F2C8-4E8F-BC94-126339229100}"/>
              </a:ext>
            </a:extLst>
          </p:cNvPr>
          <p:cNvSpPr txBox="1"/>
          <p:nvPr/>
        </p:nvSpPr>
        <p:spPr>
          <a:xfrm>
            <a:off x="5432613" y="6350309"/>
            <a:ext cx="6678706" cy="3956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Engineering(Data Science)</a:t>
            </a: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4BDFF-304A-4AA5-85F8-E27441E462AD}"/>
              </a:ext>
            </a:extLst>
          </p:cNvPr>
          <p:cNvSpPr txBox="1"/>
          <p:nvPr/>
        </p:nvSpPr>
        <p:spPr>
          <a:xfrm>
            <a:off x="600635" y="1397474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Cloud Computing Concepts, Technology &amp; Architecture by Thomas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Erl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https://www.techtarget.com/searchcloudcomputing/definition/cloud-load-     balancing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https://www.geeksforgeeks.org/load-balancing-in-cloud-computing/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    https://patterns.arcitura.com/cloud-computing-patterns/mechanisms/failover_system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https://patterns.arcitura.com/cloud-computing-patterns/mechanisms/automated_scaling_listener#:~:text=The%20automated%20scaling%20listener%20mechanism,services%20for%20dynamic%20scaling%20purposes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Riman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Sir.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40D05091-77FA-4194-96AD-C6D8D8167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29" y="1536052"/>
            <a:ext cx="252033" cy="252033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8BCC07A6-751D-4C85-95D1-6FDDAE33C9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581" y="1912861"/>
            <a:ext cx="252033" cy="252033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1043B5EF-45AB-4E23-8DBC-776A852693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30" y="2650552"/>
            <a:ext cx="252033" cy="252033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540876B2-8A9E-4EF5-8018-048D828D9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29" y="3002316"/>
            <a:ext cx="252033" cy="252033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8F3A7405-9117-4785-B2C0-7939271EB9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29" y="3755934"/>
            <a:ext cx="252033" cy="252033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C500D258-249E-44FF-BEAC-90C8A790CB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844" y="5208493"/>
            <a:ext cx="252033" cy="2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4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17C7C4-8C6D-4CE7-9B8A-C938BEBBDA9B}"/>
              </a:ext>
            </a:extLst>
          </p:cNvPr>
          <p:cNvSpPr txBox="1"/>
          <p:nvPr/>
        </p:nvSpPr>
        <p:spPr>
          <a:xfrm>
            <a:off x="259976" y="2401652"/>
            <a:ext cx="11663083" cy="156966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latin typeface="Algerian" panose="04020705040A02060702" pitchFamily="82" charset="0"/>
                <a:cs typeface="Calibri" panose="020F050202020403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2514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27C34D-826C-4D4C-B72B-FD3244B475AF}"/>
              </a:ext>
            </a:extLst>
          </p:cNvPr>
          <p:cNvSpPr txBox="1"/>
          <p:nvPr/>
        </p:nvSpPr>
        <p:spPr>
          <a:xfrm>
            <a:off x="618565" y="654423"/>
            <a:ext cx="10963835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C8F6D-F884-4F17-887E-9B48AD373724}"/>
              </a:ext>
            </a:extLst>
          </p:cNvPr>
          <p:cNvSpPr/>
          <p:nvPr/>
        </p:nvSpPr>
        <p:spPr>
          <a:xfrm>
            <a:off x="618565" y="1438400"/>
            <a:ext cx="110265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What is Cloud Balancing Architecture?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Advantages of Cross-Cloud Balancing.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Load Balancing.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Automated Scaling Listener.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Failover System Mechanism.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Cloud Balancing Process.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 of Automated Scaling Listener &amp; Failover System in cloud Balancing Architecture.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Acknowlegment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References.</a:t>
            </a:r>
            <a:b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A7E8EC6A-3FDB-4148-B465-F0A85D20F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902" y="286871"/>
            <a:ext cx="826792" cy="88496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B6E17C-82F6-46F4-9AD0-4EC717B2C85A}"/>
              </a:ext>
            </a:extLst>
          </p:cNvPr>
          <p:cNvSpPr/>
          <p:nvPr/>
        </p:nvSpPr>
        <p:spPr>
          <a:xfrm>
            <a:off x="196541" y="6347012"/>
            <a:ext cx="36231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Science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3294D-ADC3-4CB8-B1AD-17F7B63D2111}"/>
              </a:ext>
            </a:extLst>
          </p:cNvPr>
          <p:cNvSpPr/>
          <p:nvPr/>
        </p:nvSpPr>
        <p:spPr>
          <a:xfrm>
            <a:off x="5477436" y="6323928"/>
            <a:ext cx="6920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1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0CCC959-F491-4EB5-91D0-441C4627F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43996"/>
              </p:ext>
            </p:extLst>
          </p:nvPr>
        </p:nvGraphicFramePr>
        <p:xfrm>
          <a:off x="3297783" y="3605764"/>
          <a:ext cx="6126163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 Image" r:id="rId3" imgW="6126480" imgH="2103120" progId="Paint.Picture">
                  <p:embed/>
                </p:oleObj>
              </mc:Choice>
              <mc:Fallback>
                <p:oleObj name="Bitmap Image" r:id="rId3" imgW="6126480" imgH="210312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2E8FE08-FFBC-4FFC-885A-B164174B9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7783" y="3605764"/>
                        <a:ext cx="6126163" cy="210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C300AD-BAB8-450D-9857-051AA33D9DB7}"/>
              </a:ext>
            </a:extLst>
          </p:cNvPr>
          <p:cNvSpPr txBox="1"/>
          <p:nvPr/>
        </p:nvSpPr>
        <p:spPr>
          <a:xfrm>
            <a:off x="762001" y="532673"/>
            <a:ext cx="10892118" cy="646331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What is Cloud Balancing Architecture?</a:t>
            </a:r>
            <a:endParaRPr lang="en-IN" sz="3600" dirty="0">
              <a:solidFill>
                <a:srgbClr val="C00000"/>
              </a:solidFill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9ADB1DE-5A5A-4489-9999-C63110A82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329" y="250480"/>
            <a:ext cx="834399" cy="90683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994CD1-90E1-487E-9F50-3A597FFAE776}"/>
              </a:ext>
            </a:extLst>
          </p:cNvPr>
          <p:cNvSpPr/>
          <p:nvPr/>
        </p:nvSpPr>
        <p:spPr>
          <a:xfrm>
            <a:off x="762001" y="1497910"/>
            <a:ext cx="10659034" cy="2255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cloud balancing architecture establishes a specialized architectural model in which IT resources can be load balanced across multiple clouds.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Example:- AWS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Architecture,Google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Cloud,Google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Cloud Run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,.</a:t>
            </a:r>
            <a:endParaRPr lang="en-I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F2E4DA-6C20-4C7E-9F5E-948AD0D0F018}"/>
              </a:ext>
            </a:extLst>
          </p:cNvPr>
          <p:cNvSpPr/>
          <p:nvPr/>
        </p:nvSpPr>
        <p:spPr>
          <a:xfrm>
            <a:off x="196541" y="6347012"/>
            <a:ext cx="36231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Science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D8DEB-DDDC-42A8-A27C-CE3FBFFE9349}"/>
              </a:ext>
            </a:extLst>
          </p:cNvPr>
          <p:cNvSpPr/>
          <p:nvPr/>
        </p:nvSpPr>
        <p:spPr>
          <a:xfrm>
            <a:off x="5459505" y="6300845"/>
            <a:ext cx="6965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8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C300AD-BAB8-450D-9857-051AA33D9DB7}"/>
              </a:ext>
            </a:extLst>
          </p:cNvPr>
          <p:cNvSpPr txBox="1"/>
          <p:nvPr/>
        </p:nvSpPr>
        <p:spPr>
          <a:xfrm>
            <a:off x="618565" y="514046"/>
            <a:ext cx="10990730" cy="646331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Load Balancing </a:t>
            </a:r>
            <a:endParaRPr lang="en-IN" sz="3600" dirty="0">
              <a:solidFill>
                <a:srgbClr val="C00000"/>
              </a:solidFill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9ADB1DE-5A5A-4489-9999-C63110A82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761" y="295288"/>
            <a:ext cx="862651" cy="87960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994CD1-90E1-487E-9F50-3A597FFAE776}"/>
              </a:ext>
            </a:extLst>
          </p:cNvPr>
          <p:cNvSpPr/>
          <p:nvPr/>
        </p:nvSpPr>
        <p:spPr>
          <a:xfrm>
            <a:off x="302761" y="1418052"/>
            <a:ext cx="113065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Load balancing is a technique used to distribute workloads uniformly across servers or other compute resources.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Load balancing solutions can be categorized into two types: –</a:t>
            </a:r>
          </a:p>
          <a:p>
            <a:pPr marL="342900" indent="-34290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Software-based load balancers.</a:t>
            </a:r>
          </a:p>
          <a:p>
            <a:pPr marL="342900" indent="-34290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Hardware-based load balancer.</a:t>
            </a:r>
          </a:p>
          <a:p>
            <a:pPr fontAlgn="base">
              <a:buClr>
                <a:srgbClr val="C00000"/>
              </a:buCl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Major Examples of Load Balancers :–</a:t>
            </a:r>
          </a:p>
          <a:p>
            <a:pPr marL="342900" indent="-34290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Direct Routing Requesting Dispatching Technique.</a:t>
            </a:r>
          </a:p>
          <a:p>
            <a:pPr marL="342900" indent="-34290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Dispatcher-Based Load Balancing Cluster.</a:t>
            </a:r>
          </a:p>
          <a:p>
            <a:pPr marL="342900" indent="-34290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Linux Virtual Load Balancer.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F2E4DA-6C20-4C7E-9F5E-948AD0D0F018}"/>
              </a:ext>
            </a:extLst>
          </p:cNvPr>
          <p:cNvSpPr/>
          <p:nvPr/>
        </p:nvSpPr>
        <p:spPr>
          <a:xfrm>
            <a:off x="196541" y="6347012"/>
            <a:ext cx="36231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Science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D8DEB-DDDC-42A8-A27C-CE3FBFFE9349}"/>
              </a:ext>
            </a:extLst>
          </p:cNvPr>
          <p:cNvSpPr/>
          <p:nvPr/>
        </p:nvSpPr>
        <p:spPr>
          <a:xfrm>
            <a:off x="5459505" y="6300845"/>
            <a:ext cx="6965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55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D0B5-6CB0-4257-BAD4-C6B9339E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29" y="1201272"/>
            <a:ext cx="10944202" cy="5117234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 the performance and scalability of IT resources. </a:t>
            </a:r>
          </a:p>
          <a:p>
            <a:pPr marL="342900" indent="-3429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Increase the availability and reliability of IT resources.</a:t>
            </a:r>
          </a:p>
          <a:p>
            <a:pPr marL="342900" indent="-3429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Improve load-balancing and IT resource optimization.</a:t>
            </a:r>
          </a:p>
          <a:p>
            <a:pPr>
              <a:buClr>
                <a:srgbClr val="C00000"/>
              </a:buClr>
              <a:buSzPct val="100000"/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52073E-0516-4863-9027-B23BA48E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470" y="539495"/>
            <a:ext cx="10039570" cy="74255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</a:t>
            </a:r>
            <a:r>
              <a:rPr lang="en-IN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Cross-Cloud Balancing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865A523-698F-42A3-B509-764A05AD0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27" y="246079"/>
            <a:ext cx="846091" cy="947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EB7088-37CB-4D38-B347-6B32FFEF361E}"/>
              </a:ext>
            </a:extLst>
          </p:cNvPr>
          <p:cNvSpPr txBox="1"/>
          <p:nvPr/>
        </p:nvSpPr>
        <p:spPr>
          <a:xfrm>
            <a:off x="6066148" y="2974156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39CB1-CE06-4365-94CA-A477994ADE01}"/>
              </a:ext>
            </a:extLst>
          </p:cNvPr>
          <p:cNvSpPr txBox="1"/>
          <p:nvPr/>
        </p:nvSpPr>
        <p:spPr>
          <a:xfrm>
            <a:off x="292427" y="6325857"/>
            <a:ext cx="4289000" cy="43127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Science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05FE4-7A19-446F-A857-F887ABC5B7AE}"/>
              </a:ext>
            </a:extLst>
          </p:cNvPr>
          <p:cNvSpPr txBox="1"/>
          <p:nvPr/>
        </p:nvSpPr>
        <p:spPr>
          <a:xfrm>
            <a:off x="6066148" y="2974156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3CCAE-E192-48E4-A65C-EA0E3CCAF71C}"/>
              </a:ext>
            </a:extLst>
          </p:cNvPr>
          <p:cNvSpPr txBox="1"/>
          <p:nvPr/>
        </p:nvSpPr>
        <p:spPr>
          <a:xfrm>
            <a:off x="6066148" y="2974156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FBE84-59C9-434E-84FC-7AEBCD63CB9E}"/>
              </a:ext>
            </a:extLst>
          </p:cNvPr>
          <p:cNvSpPr txBox="1"/>
          <p:nvPr/>
        </p:nvSpPr>
        <p:spPr>
          <a:xfrm>
            <a:off x="6103855" y="2743200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C2FB4-AA14-46A0-B657-5408E87BA7D2}"/>
              </a:ext>
            </a:extLst>
          </p:cNvPr>
          <p:cNvSpPr txBox="1"/>
          <p:nvPr/>
        </p:nvSpPr>
        <p:spPr>
          <a:xfrm>
            <a:off x="216816" y="5835193"/>
            <a:ext cx="1715678" cy="82955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F9FC5-FB71-4A6F-8610-68564064FA17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BBBA4-4898-4F72-8882-1F38C16542B6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81032A-2977-4E86-9E5A-F3EEC0452A75}"/>
              </a:ext>
            </a:extLst>
          </p:cNvPr>
          <p:cNvSpPr txBox="1"/>
          <p:nvPr/>
        </p:nvSpPr>
        <p:spPr>
          <a:xfrm rot="10800000" flipV="1">
            <a:off x="5389666" y="6318505"/>
            <a:ext cx="6585518" cy="50335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Engineering(Data Science)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FFA2E8-870F-4827-8184-73E2D2428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54" y="286870"/>
            <a:ext cx="871023" cy="86957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60DFBD-E58E-4E72-BAD4-F531A03A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553" y="421341"/>
            <a:ext cx="6777318" cy="73510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</a:t>
            </a:r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Scaling Listener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D8B1C-8045-4D7A-B601-1FA738971216}"/>
              </a:ext>
            </a:extLst>
          </p:cNvPr>
          <p:cNvSpPr txBox="1"/>
          <p:nvPr/>
        </p:nvSpPr>
        <p:spPr>
          <a:xfrm>
            <a:off x="303355" y="2707341"/>
            <a:ext cx="10956316" cy="297628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119B7-5309-47B4-8786-F0B3C15C2485}"/>
              </a:ext>
            </a:extLst>
          </p:cNvPr>
          <p:cNvSpPr txBox="1"/>
          <p:nvPr/>
        </p:nvSpPr>
        <p:spPr>
          <a:xfrm>
            <a:off x="479611" y="1295401"/>
            <a:ext cx="11232777" cy="152685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45337-3F59-47CE-8789-DD9B65A923CF}"/>
              </a:ext>
            </a:extLst>
          </p:cNvPr>
          <p:cNvSpPr txBox="1"/>
          <p:nvPr/>
        </p:nvSpPr>
        <p:spPr>
          <a:xfrm>
            <a:off x="636494" y="1156448"/>
            <a:ext cx="10956316" cy="4894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automated scaling listener mechanism is a service agent that monitors and tracks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communications between cloud service consumers and cloud services for dynamic scaling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purposes. Automated scaling listeners are deployed within the cloud, typically near the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firewall, from where they automatically track workload status information. For a cloud balancing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architecture to function effectively, the automated scaling listener needs to be aware of all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redundant IT resource implementations within the scope of the cloud balanced architecture. </a:t>
            </a:r>
            <a:endParaRPr lang="en-IN" sz="20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8CAABD-A168-49F1-9DC8-93758C5F188C}"/>
              </a:ext>
            </a:extLst>
          </p:cNvPr>
          <p:cNvSpPr txBox="1"/>
          <p:nvPr/>
        </p:nvSpPr>
        <p:spPr>
          <a:xfrm>
            <a:off x="4500282" y="416858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E265C-EA61-4FC2-902D-97CAA13522A8}"/>
              </a:ext>
            </a:extLst>
          </p:cNvPr>
          <p:cNvSpPr txBox="1"/>
          <p:nvPr/>
        </p:nvSpPr>
        <p:spPr>
          <a:xfrm>
            <a:off x="191296" y="5970875"/>
            <a:ext cx="4921624" cy="58270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Science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4BF35-6CC3-4CEF-A959-8910B38D665A}"/>
              </a:ext>
            </a:extLst>
          </p:cNvPr>
          <p:cNvSpPr txBox="1"/>
          <p:nvPr/>
        </p:nvSpPr>
        <p:spPr>
          <a:xfrm>
            <a:off x="5399068" y="6303815"/>
            <a:ext cx="6754758" cy="72614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Engineering(Data Science)</a:t>
            </a: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6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00BE6-E059-431F-871D-FF261EFE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634" y="399719"/>
            <a:ext cx="5898777" cy="74776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Scaling Listener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E14D1-D4B1-4320-9F13-9C1985D01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4" y="1264754"/>
            <a:ext cx="7153835" cy="4947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A01728-279B-486C-A73C-8E1D5A4398D1}"/>
              </a:ext>
            </a:extLst>
          </p:cNvPr>
          <p:cNvSpPr txBox="1"/>
          <p:nvPr/>
        </p:nvSpPr>
        <p:spPr>
          <a:xfrm>
            <a:off x="268941" y="6329082"/>
            <a:ext cx="3809999" cy="3496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Science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88C76-9985-4AE2-A696-A238937350F0}"/>
              </a:ext>
            </a:extLst>
          </p:cNvPr>
          <p:cNvSpPr txBox="1"/>
          <p:nvPr/>
        </p:nvSpPr>
        <p:spPr>
          <a:xfrm>
            <a:off x="5459506" y="6329082"/>
            <a:ext cx="6840070" cy="45311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Engineering(Data Science)</a:t>
            </a: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257B0B3-4377-489D-832B-06D33E69E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940" y="286871"/>
            <a:ext cx="851647" cy="8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1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55943-76D1-4B7A-BC33-044D1001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35" y="412770"/>
            <a:ext cx="6116763" cy="74776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Failover System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2DB89-0057-4A0C-B612-58323DCC61B1}"/>
              </a:ext>
            </a:extLst>
          </p:cNvPr>
          <p:cNvSpPr txBox="1"/>
          <p:nvPr/>
        </p:nvSpPr>
        <p:spPr>
          <a:xfrm>
            <a:off x="627529" y="1564342"/>
            <a:ext cx="10936942" cy="199016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failover system mechanism is used to increase the reliability and availability of IT resources by using established clustering technology to provide redundant implementations. A failover system is configured to automatically switch over to a redundant or standby IT resource instance whenever the currently active IT resource becomes unavailable.</a:t>
            </a: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65F8C8-973E-4AC4-8C57-B07B4C4C6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22" y="251012"/>
            <a:ext cx="841560" cy="909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12E63-B364-4D57-82C1-00746F752272}"/>
              </a:ext>
            </a:extLst>
          </p:cNvPr>
          <p:cNvSpPr txBox="1"/>
          <p:nvPr/>
        </p:nvSpPr>
        <p:spPr>
          <a:xfrm>
            <a:off x="546847" y="3303493"/>
            <a:ext cx="11098305" cy="2424954"/>
          </a:xfrm>
          <a:prstGeom prst="rect">
            <a:avLst/>
          </a:prstGeom>
        </p:spPr>
        <p:txBody>
          <a:bodyPr vert="horz" wrap="none" lIns="91440" tIns="45720" rIns="91440" bIns="45720" numCol="2" rtlCol="0">
            <a:noAutofit/>
          </a:bodyPr>
          <a:lstStyle/>
          <a:p>
            <a:pPr marL="285750" indent="-285750" fontAlgn="base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Failover systems come in two basic</a:t>
            </a:r>
          </a:p>
          <a:p>
            <a:pPr marL="285750" indent="-285750" fontAlgn="base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configurations:    </a:t>
            </a:r>
          </a:p>
          <a:p>
            <a:pPr fontAlgn="base">
              <a:lnSpc>
                <a:spcPct val="150000"/>
              </a:lnSpc>
              <a:buClr>
                <a:srgbClr val="C00000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Active-Active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Active-Passive</a:t>
            </a: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78E81-1EA5-41AE-979D-5845E6519679}"/>
              </a:ext>
            </a:extLst>
          </p:cNvPr>
          <p:cNvSpPr txBox="1"/>
          <p:nvPr/>
        </p:nvSpPr>
        <p:spPr>
          <a:xfrm>
            <a:off x="206188" y="6350310"/>
            <a:ext cx="3935506" cy="3956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Science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C67EE-F2C8-4E8F-BC94-126339229100}"/>
              </a:ext>
            </a:extLst>
          </p:cNvPr>
          <p:cNvSpPr txBox="1"/>
          <p:nvPr/>
        </p:nvSpPr>
        <p:spPr>
          <a:xfrm>
            <a:off x="5432613" y="6350309"/>
            <a:ext cx="6678706" cy="3956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Engineering(Data Science)</a:t>
            </a: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8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55943-76D1-4B7A-BC33-044D1001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376911"/>
            <a:ext cx="10936942" cy="71988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Balancing Architecture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2DB89-0057-4A0C-B612-58323DCC61B1}"/>
              </a:ext>
            </a:extLst>
          </p:cNvPr>
          <p:cNvSpPr txBox="1"/>
          <p:nvPr/>
        </p:nvSpPr>
        <p:spPr>
          <a:xfrm>
            <a:off x="627529" y="1564342"/>
            <a:ext cx="10936942" cy="199016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65F8C8-973E-4AC4-8C57-B07B4C4C6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22" y="251012"/>
            <a:ext cx="841560" cy="9095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F78E81-1EA5-41AE-979D-5845E6519679}"/>
              </a:ext>
            </a:extLst>
          </p:cNvPr>
          <p:cNvSpPr txBox="1"/>
          <p:nvPr/>
        </p:nvSpPr>
        <p:spPr>
          <a:xfrm>
            <a:off x="206188" y="6350310"/>
            <a:ext cx="3935506" cy="3956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M.Sc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Science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C67EE-F2C8-4E8F-BC94-126339229100}"/>
              </a:ext>
            </a:extLst>
          </p:cNvPr>
          <p:cNvSpPr txBox="1"/>
          <p:nvPr/>
        </p:nvSpPr>
        <p:spPr>
          <a:xfrm>
            <a:off x="5432613" y="6350309"/>
            <a:ext cx="6678706" cy="3956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&amp; Engineering(Data Science)</a:t>
            </a: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41121A3-72BD-4020-8861-007BAE18A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7339"/>
              </p:ext>
            </p:extLst>
          </p:nvPr>
        </p:nvGraphicFramePr>
        <p:xfrm>
          <a:off x="1658471" y="1261463"/>
          <a:ext cx="8381999" cy="492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Bitmap Image" r:id="rId5" imgW="8176320" imgH="6423840" progId="Paint.Picture">
                  <p:embed/>
                </p:oleObj>
              </mc:Choice>
              <mc:Fallback>
                <p:oleObj name="Bitmap Image" r:id="rId5" imgW="8176320" imgH="6423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8471" y="1261463"/>
                        <a:ext cx="8381999" cy="4924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945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90717D-CB20-4004-8DD0-01756D9D039A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16c05727-aa75-4e4a-9b5f-8a80a1165891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894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Calibri</vt:lpstr>
      <vt:lpstr>Garamond</vt:lpstr>
      <vt:lpstr>Segoe UI</vt:lpstr>
      <vt:lpstr>Wingdings</vt:lpstr>
      <vt:lpstr>Organic</vt:lpstr>
      <vt:lpstr>Bitmap Image</vt:lpstr>
      <vt:lpstr>Cloud Balancing Architecture</vt:lpstr>
      <vt:lpstr>PowerPoint Presentation</vt:lpstr>
      <vt:lpstr>PowerPoint Presentation</vt:lpstr>
      <vt:lpstr>PowerPoint Presentation</vt:lpstr>
      <vt:lpstr>                          Advantages of Cross-Cloud Balancing</vt:lpstr>
      <vt:lpstr>Automated Scaling Listener</vt:lpstr>
      <vt:lpstr>Automated Scaling Listener</vt:lpstr>
      <vt:lpstr>Failover System Mechanism</vt:lpstr>
      <vt:lpstr>Cloud Balancing Architecture Demo</vt:lpstr>
      <vt:lpstr>Use of Automated Scaling Listener &amp; Failover System in cloud Balancing Architecture</vt:lpstr>
      <vt:lpstr>Conclusion</vt:lpstr>
      <vt:lpstr>Acknowledgement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2022-08-01T04:22:58Z</dcterms:created>
  <dcterms:modified xsi:type="dcterms:W3CDTF">2022-08-04T16:18:55Z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