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0" r:id="rId3"/>
    <p:sldId id="276" r:id="rId4"/>
    <p:sldId id="261" r:id="rId5"/>
    <p:sldId id="277" r:id="rId6"/>
    <p:sldId id="278" r:id="rId7"/>
    <p:sldId id="279" r:id="rId8"/>
    <p:sldId id="281" r:id="rId9"/>
    <p:sldId id="282" r:id="rId10"/>
    <p:sldId id="283" r:id="rId11"/>
    <p:sldId id="28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50" d="100"/>
          <a:sy n="50" d="100"/>
        </p:scale>
        <p:origin x="624" y="6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0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/>
              <a:t>Airbnb in New York City - Impact of Neighborhoods</a:t>
            </a:r>
            <a:br>
              <a:rPr lang="en-US" b="1" dirty="0"/>
            </a:br>
            <a:br>
              <a:rPr lang="en-US" b="1" dirty="0"/>
            </a:br>
            <a:r>
              <a:rPr lang="en-US" sz="3100" b="1" dirty="0"/>
              <a:t>An Exploratory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12" y="5029200"/>
            <a:ext cx="7848600" cy="1143000"/>
          </a:xfrm>
        </p:spPr>
        <p:txBody>
          <a:bodyPr/>
          <a:lstStyle/>
          <a:p>
            <a:pPr algn="r"/>
            <a:r>
              <a:rPr lang="en-US" sz="2400" b="1" dirty="0"/>
              <a:t>KUMARDIPTA SARKAR</a:t>
            </a:r>
          </a:p>
          <a:p>
            <a:pPr algn="r"/>
            <a:r>
              <a:rPr lang="en-US" dirty="0"/>
              <a:t>14.06.2021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 err="1"/>
              <a:t>Kmeans</a:t>
            </a:r>
            <a:r>
              <a:rPr lang="en-US" b="1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066800"/>
            <a:ext cx="2722559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5 clusters of Manhattan – basis </a:t>
            </a:r>
            <a:r>
              <a:rPr lang="en-US" sz="2800" u="sng" dirty="0">
                <a:solidFill>
                  <a:schemeClr val="tx2">
                    <a:lumMod val="75000"/>
                  </a:schemeClr>
                </a:solidFill>
              </a:rPr>
              <a:t>nearby venues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769D-4817-456C-BA8E-874D583A52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0659" y="1020762"/>
            <a:ext cx="910431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295400"/>
            <a:ext cx="9753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u="sng" dirty="0">
                <a:solidFill>
                  <a:schemeClr val="tx2">
                    <a:lumMod val="75000"/>
                  </a:schemeClr>
                </a:solidFill>
              </a:rPr>
              <a:t>Private Rooms in Manhattan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– most popular listings</a:t>
            </a:r>
          </a:p>
          <a:p>
            <a:pPr>
              <a:lnSpc>
                <a:spcPct val="100000"/>
              </a:lnSpc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Manhattan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Brooklyn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have the most number of listings and the highest prices for the properties</a:t>
            </a:r>
          </a:p>
          <a:p>
            <a:pPr>
              <a:lnSpc>
                <a:spcPct val="100000"/>
              </a:lnSpc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Shared rooms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are least favored and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entire homes/apartments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are more expensive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locality of Manhattan distributed into </a:t>
            </a:r>
            <a:r>
              <a:rPr lang="en-US" sz="2800" u="sng" dirty="0">
                <a:solidFill>
                  <a:schemeClr val="tx2">
                    <a:lumMod val="75000"/>
                  </a:schemeClr>
                </a:solidFill>
              </a:rPr>
              <a:t>5 clusters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show distinct traits, popularities and price ranges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Future scope – These parameters can be used for predictive modelling – for predicting prices of the listings basis the features</a:t>
            </a:r>
          </a:p>
        </p:txBody>
      </p:sp>
    </p:spTree>
    <p:extLst>
      <p:ext uri="{BB962C8B-B14F-4D97-AF65-F5344CB8AC3E}">
        <p14:creationId xmlns:p14="http://schemas.microsoft.com/office/powerpoint/2010/main" val="32835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the Listings on Airbnb </a:t>
            </a:r>
            <a:r>
              <a:rPr lang="en-US" dirty="0"/>
              <a:t>– </a:t>
            </a:r>
            <a:r>
              <a:rPr lang="en-US" sz="2800" dirty="0"/>
              <a:t>an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057400"/>
            <a:ext cx="97536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Airbnb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– an online marketplace for accommodations, lodgings and home-stays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price and popularity of the listings depends on various parameters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Nearby venues or neighborhood can be an important determining factor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Understanding these patterns may help to guide marketing initiatives or may help to implement innovations</a:t>
            </a:r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the Data </a:t>
            </a:r>
            <a:r>
              <a:rPr lang="en-US" dirty="0"/>
              <a:t>– </a:t>
            </a:r>
            <a:r>
              <a:rPr lang="en-US" sz="2800" dirty="0"/>
              <a:t>cleaning and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057400"/>
            <a:ext cx="9753600" cy="4343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Dataset –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New York City Airbnb Open Data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on Kaggle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total, 48,895 rows and 16 columns present in the raw dataset 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Processing the null values – by removing and replacing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Dropping features not required for analysis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Foursquare API to be used for geolocation service</a:t>
            </a:r>
          </a:p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Final dataset has 31,358 rows and 11 columns</a:t>
            </a:r>
          </a:p>
        </p:txBody>
      </p:sp>
    </p:spTree>
    <p:extLst>
      <p:ext uri="{BB962C8B-B14F-4D97-AF65-F5344CB8AC3E}">
        <p14:creationId xmlns:p14="http://schemas.microsoft.com/office/powerpoint/2010/main" val="4662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45D269-2891-4B6F-8B6B-02F016B1416B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Boroughs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576DE-6816-4EDD-A6FE-6E461D3E5887}"/>
              </a:ext>
            </a:extLst>
          </p:cNvPr>
          <p:cNvSpPr txBox="1"/>
          <p:nvPr/>
        </p:nvSpPr>
        <p:spPr>
          <a:xfrm>
            <a:off x="455612" y="1295400"/>
            <a:ext cx="33528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Manhattan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followed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Brooklyn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– areas with most listing and higher median price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9A103-7D94-4EE7-9A1F-5988EAA2B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9412" y="-38100"/>
            <a:ext cx="7997825" cy="6896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B639F-6894-43E8-A251-9EB51CA629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586675"/>
            <a:ext cx="4494212" cy="32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Neighborhoods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2953545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Neighborhoods in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Manhattan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have higher average price than neighborhoods in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Bronx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Staten Islands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21D6B-16AF-4F1D-898F-09F33B2505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8345" y="1257300"/>
            <a:ext cx="883761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3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Room type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3" y="670719"/>
            <a:ext cx="9601198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Shared rooms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least popular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Entire Homes/Apartments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are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most expensive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2CE17-2266-4C71-9EB9-BE58FB694A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1751" y="2971800"/>
            <a:ext cx="6105525" cy="407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8B696-9C4B-42C2-9355-5BCB3139C2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5052" y="2971800"/>
            <a:ext cx="6105525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Minimum nights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3" y="670719"/>
            <a:ext cx="9601198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Most properties can be booked for minimum of 1-126 nights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AC87B-7D57-4EBB-B460-D1428E4ED0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5942012" cy="4267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07533-2813-4A56-B97A-16D40D70E1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61012" y="2590800"/>
            <a:ext cx="670560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Availability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3" y="670719"/>
            <a:ext cx="9601198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Most properties available for either throughout the year or for a very limited time – a day or a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780D7-5C1C-4FC4-9137-2C4BC1246A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5561012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FBD9D-58FD-4AB3-A03F-D63CB247FD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32412" y="2590800"/>
            <a:ext cx="69151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/>
              <a:t>Names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104900"/>
            <a:ext cx="2722559" cy="51054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PRIVATE ROOMS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MANHATTAN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 the most common listing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669EE-D7B5-4764-BE38-0AEB4E503B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08412" y="0"/>
            <a:ext cx="838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233</TotalTime>
  <Words>314</Words>
  <Application>Microsoft Office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State history report presentation</vt:lpstr>
      <vt:lpstr>Airbnb in New York City - Impact of Neighborhoods  An Exploratory Data Analysis Project</vt:lpstr>
      <vt:lpstr>the Listings on Airbnb – an analysis</vt:lpstr>
      <vt:lpstr>the Data – cleaning and wrangling</vt:lpstr>
      <vt:lpstr>PowerPoint Presentation</vt:lpstr>
      <vt:lpstr>Neighborhoods</vt:lpstr>
      <vt:lpstr>Room type</vt:lpstr>
      <vt:lpstr>Minimum nights</vt:lpstr>
      <vt:lpstr>Availability 365</vt:lpstr>
      <vt:lpstr>Names </vt:lpstr>
      <vt:lpstr>Kmeans Clustering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 New York City - Impact of Neighborhoods  An Exploratory Data Analysis Project</dc:title>
  <dc:creator>Kumar</dc:creator>
  <cp:lastModifiedBy>Kumar</cp:lastModifiedBy>
  <cp:revision>12</cp:revision>
  <dcterms:created xsi:type="dcterms:W3CDTF">2021-06-15T09:45:39Z</dcterms:created>
  <dcterms:modified xsi:type="dcterms:W3CDTF">2021-06-15T13:39:38Z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