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9" r:id="rId5"/>
    <p:sldId id="259" r:id="rId6"/>
    <p:sldId id="260" r:id="rId7"/>
    <p:sldId id="262" r:id="rId8"/>
    <p:sldId id="271" r:id="rId9"/>
    <p:sldId id="272" r:id="rId10"/>
    <p:sldId id="273" r:id="rId11"/>
    <p:sldId id="274" r:id="rId12"/>
    <p:sldId id="275" r:id="rId13"/>
    <p:sldId id="276" r:id="rId14"/>
    <p:sldId id="277" r:id="rId15"/>
    <p:sldId id="280" r:id="rId16"/>
    <p:sldId id="279" r:id="rId17"/>
    <p:sldId id="263" r:id="rId18"/>
    <p:sldId id="281" r:id="rId19"/>
    <p:sldId id="282" r:id="rId20"/>
    <p:sldId id="283" r:id="rId21"/>
    <p:sldId id="284" r:id="rId22"/>
    <p:sldId id="285" r:id="rId23"/>
    <p:sldId id="286" r:id="rId24"/>
    <p:sldId id="287" r:id="rId25"/>
    <p:sldId id="264" r:id="rId26"/>
    <p:sldId id="265" r:id="rId27"/>
    <p:sldId id="266" r:id="rId28"/>
    <p:sldId id="267" r:id="rId29"/>
    <p:sldId id="270" r:id="rId30"/>
    <p:sldId id="26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6B7E7BC-E64B-41A2-AF16-3DCA38634D44}">
          <p14:sldIdLst>
            <p14:sldId id="256"/>
            <p14:sldId id="257"/>
            <p14:sldId id="258"/>
            <p14:sldId id="269"/>
            <p14:sldId id="259"/>
            <p14:sldId id="260"/>
            <p14:sldId id="262"/>
            <p14:sldId id="271"/>
            <p14:sldId id="272"/>
            <p14:sldId id="273"/>
            <p14:sldId id="274"/>
            <p14:sldId id="275"/>
            <p14:sldId id="276"/>
            <p14:sldId id="277"/>
            <p14:sldId id="280"/>
            <p14:sldId id="279"/>
            <p14:sldId id="263"/>
            <p14:sldId id="281"/>
            <p14:sldId id="282"/>
            <p14:sldId id="283"/>
            <p14:sldId id="284"/>
            <p14:sldId id="285"/>
            <p14:sldId id="286"/>
            <p14:sldId id="287"/>
            <p14:sldId id="264"/>
            <p14:sldId id="265"/>
            <p14:sldId id="266"/>
            <p14:sldId id="267"/>
            <p14:sldId id="270"/>
            <p14:sldId id="268"/>
            <p14:sldId id="2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0" d="100"/>
          <a:sy n="120" d="100"/>
        </p:scale>
        <p:origin x="17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379342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267806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74385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450854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7943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4229143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252780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76644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354362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20980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401375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424751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104633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87877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125059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AB366-17B7-402D-9179-4F944ABF4C9D}" type="datetimeFigureOut">
              <a:rPr lang="en-IN" smtClean="0"/>
              <a:pPr/>
              <a:t>06-08-2021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212880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7AB366-17B7-402D-9179-4F944ABF4C9D}" type="datetimeFigureOut">
              <a:rPr lang="en-IN" smtClean="0"/>
              <a:pPr/>
              <a:t>06-08-2021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847146-7D52-4627-8E1A-6934267B3DEA}" type="slidenum">
              <a:rPr lang="en-IN" smtClean="0"/>
              <a:pPr/>
              <a:t>‹#›</a:t>
            </a:fld>
            <a:endParaRPr lang="en-IN" dirty="0"/>
          </a:p>
        </p:txBody>
      </p:sp>
    </p:spTree>
    <p:extLst>
      <p:ext uri="{BB962C8B-B14F-4D97-AF65-F5344CB8AC3E}">
        <p14:creationId xmlns:p14="http://schemas.microsoft.com/office/powerpoint/2010/main" val="39412055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101computing.net/mono-alphabetic-substitution-ciph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iphertext" TargetMode="External"/><Relationship Id="rId2" Type="http://schemas.openxmlformats.org/officeDocument/2006/relationships/hyperlink" Target="https://en.wikipedia.org/wiki/Plaintext" TargetMode="External"/><Relationship Id="rId1" Type="http://schemas.openxmlformats.org/officeDocument/2006/relationships/slideLayout" Target="../slideLayouts/slideLayout2.xml"/><Relationship Id="rId4" Type="http://schemas.openxmlformats.org/officeDocument/2006/relationships/hyperlink" Target="https://en.wikipedia.org/wiki/Permuta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image-based-steganography-using-python/" TargetMode="External"/><Relationship Id="rId2" Type="http://schemas.openxmlformats.org/officeDocument/2006/relationships/hyperlink" Target="https://www.geeksforgeeks.org/cryptography-and-its-types/" TargetMode="External"/><Relationship Id="rId1" Type="http://schemas.openxmlformats.org/officeDocument/2006/relationships/slideLayout" Target="../slideLayouts/slideLayout2.xml"/><Relationship Id="rId4" Type="http://schemas.openxmlformats.org/officeDocument/2006/relationships/hyperlink" Target="https://iopscience.iop.org/article/10.1088/1742-6596/1339/1/012061/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vernam-cipher-in-cryptograph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E167-0FCD-4E02-90DC-EDEDF4B3B423}"/>
              </a:ext>
            </a:extLst>
          </p:cNvPr>
          <p:cNvSpPr>
            <a:spLocks noGrp="1"/>
          </p:cNvSpPr>
          <p:nvPr>
            <p:ph type="ctrTitle"/>
          </p:nvPr>
        </p:nvSpPr>
        <p:spPr>
          <a:xfrm>
            <a:off x="445274" y="107576"/>
            <a:ext cx="10885336" cy="3796514"/>
          </a:xfrm>
        </p:spPr>
        <p:txBody>
          <a:bodyPr>
            <a:normAutofit fontScale="90000"/>
          </a:bodyPr>
          <a:lstStyle/>
          <a:p>
            <a:pPr algn="ctr">
              <a:lnSpc>
                <a:spcPct val="107000"/>
              </a:lnSpc>
              <a:spcAft>
                <a:spcPts val="800"/>
              </a:spcAft>
            </a:pPr>
            <a:r>
              <a:rPr lang="en-IN" sz="4800" b="1" dirty="0">
                <a:effectLst/>
                <a:latin typeface="Cambria Math" panose="02040503050406030204" pitchFamily="18" charset="0"/>
                <a:ea typeface="Calibri" panose="020F0502020204030204" pitchFamily="34" charset="0"/>
                <a:cs typeface="Vrinda" panose="020B0502040204020203" pitchFamily="34" charset="0"/>
              </a:rPr>
              <a:t>UNIVERSITY</a:t>
            </a:r>
            <a:br>
              <a:rPr lang="en-IN" sz="4800" dirty="0">
                <a:effectLst/>
                <a:latin typeface="Calibri" panose="020F0502020204030204" pitchFamily="34" charset="0"/>
                <a:ea typeface="Calibri" panose="020F0502020204030204" pitchFamily="34" charset="0"/>
                <a:cs typeface="Vrinda" panose="020B0502040204020203" pitchFamily="34" charset="0"/>
              </a:rPr>
            </a:br>
            <a:r>
              <a:rPr lang="en-IN" sz="4800" b="1" dirty="0">
                <a:effectLst/>
                <a:latin typeface="Cambria Math" panose="02040503050406030204" pitchFamily="18" charset="0"/>
                <a:ea typeface="Calibri" panose="020F0502020204030204" pitchFamily="34" charset="0"/>
                <a:cs typeface="Vrinda" panose="020B0502040204020203" pitchFamily="34" charset="0"/>
              </a:rPr>
              <a:t>OF</a:t>
            </a:r>
            <a:br>
              <a:rPr lang="en-IN" sz="4800" dirty="0">
                <a:effectLst/>
                <a:latin typeface="Calibri" panose="020F0502020204030204" pitchFamily="34" charset="0"/>
                <a:ea typeface="Calibri" panose="020F0502020204030204" pitchFamily="34" charset="0"/>
                <a:cs typeface="Vrinda" panose="020B0502040204020203" pitchFamily="34" charset="0"/>
              </a:rPr>
            </a:br>
            <a:r>
              <a:rPr lang="en-IN" sz="4800" b="1" dirty="0">
                <a:effectLst/>
                <a:latin typeface="Cambria Math" panose="02040503050406030204" pitchFamily="18" charset="0"/>
                <a:ea typeface="Calibri" panose="020F0502020204030204" pitchFamily="34" charset="0"/>
                <a:cs typeface="Vrinda" panose="020B0502040204020203" pitchFamily="34" charset="0"/>
              </a:rPr>
              <a:t>CALCUTTA</a:t>
            </a:r>
            <a:br>
              <a:rPr lang="en-IN" sz="1800" dirty="0">
                <a:effectLst/>
                <a:latin typeface="Calibri" panose="020F0502020204030204" pitchFamily="34" charset="0"/>
                <a:ea typeface="Calibri" panose="020F0502020204030204" pitchFamily="34" charset="0"/>
                <a:cs typeface="Vrinda" panose="020B0502040204020203" pitchFamily="34" charset="0"/>
              </a:rPr>
            </a:br>
            <a:br>
              <a:rPr lang="en-IN" sz="1800" dirty="0">
                <a:effectLst/>
                <a:latin typeface="Calibri" panose="020F0502020204030204" pitchFamily="34" charset="0"/>
                <a:ea typeface="Calibri" panose="020F0502020204030204" pitchFamily="34" charset="0"/>
                <a:cs typeface="Vrinda" panose="020B0502040204020203" pitchFamily="34" charset="0"/>
              </a:rPr>
            </a:br>
            <a:r>
              <a:rPr lang="en-IN" sz="2400" b="1" dirty="0">
                <a:effectLst/>
                <a:latin typeface="Cambria Math" panose="02040503050406030204" pitchFamily="18" charset="0"/>
                <a:ea typeface="Calibri" panose="020F0502020204030204" pitchFamily="34" charset="0"/>
                <a:cs typeface="Vrinda" panose="020B0502040204020203" pitchFamily="34" charset="0"/>
              </a:rPr>
              <a:t>Triple Security Message Cryption System</a:t>
            </a:r>
            <a:br>
              <a:rPr lang="en-IN" sz="2400" dirty="0">
                <a:effectLst/>
                <a:latin typeface="Calibri" panose="020F0502020204030204" pitchFamily="34" charset="0"/>
                <a:ea typeface="Calibri" panose="020F0502020204030204" pitchFamily="34" charset="0"/>
                <a:cs typeface="Vrinda" panose="020B0502040204020203" pitchFamily="34" charset="0"/>
              </a:rPr>
            </a:br>
            <a:r>
              <a:rPr lang="en-IN" sz="2400" b="1" dirty="0">
                <a:effectLst/>
                <a:latin typeface="Cambria Math" panose="02040503050406030204" pitchFamily="18" charset="0"/>
                <a:ea typeface="Calibri" panose="020F0502020204030204" pitchFamily="34" charset="0"/>
                <a:cs typeface="Vrinda" panose="020B0502040204020203" pitchFamily="34" charset="0"/>
              </a:rPr>
              <a:t>Using</a:t>
            </a:r>
            <a:br>
              <a:rPr lang="en-IN" sz="2400" dirty="0">
                <a:effectLst/>
                <a:latin typeface="Calibri" panose="020F0502020204030204" pitchFamily="34" charset="0"/>
                <a:ea typeface="Calibri" panose="020F0502020204030204" pitchFamily="34" charset="0"/>
                <a:cs typeface="Vrinda" panose="020B0502040204020203" pitchFamily="34" charset="0"/>
              </a:rPr>
            </a:br>
            <a:r>
              <a:rPr lang="en-IN" sz="2400" b="1" dirty="0">
                <a:effectLst/>
                <a:latin typeface="Cambria Math" panose="02040503050406030204" pitchFamily="18" charset="0"/>
                <a:ea typeface="Calibri" panose="020F0502020204030204" pitchFamily="34" charset="0"/>
                <a:cs typeface="Vrinda" panose="020B0502040204020203" pitchFamily="34" charset="0"/>
              </a:rPr>
              <a:t>Cryptography Ciphers &amp; Steganography Techniques</a:t>
            </a:r>
            <a:endParaRPr lang="en-IN" sz="5400" dirty="0"/>
          </a:p>
        </p:txBody>
      </p:sp>
      <p:sp>
        <p:nvSpPr>
          <p:cNvPr id="6" name="Subtitle 5">
            <a:extLst>
              <a:ext uri="{FF2B5EF4-FFF2-40B4-BE49-F238E27FC236}">
                <a16:creationId xmlns:a16="http://schemas.microsoft.com/office/drawing/2014/main" id="{446AD10F-361E-4694-B8B9-622EAD706514}"/>
              </a:ext>
            </a:extLst>
          </p:cNvPr>
          <p:cNvSpPr>
            <a:spLocks noGrp="1"/>
          </p:cNvSpPr>
          <p:nvPr>
            <p:ph type="subTitle" idx="1"/>
          </p:nvPr>
        </p:nvSpPr>
        <p:spPr>
          <a:xfrm>
            <a:off x="1524000" y="4269850"/>
            <a:ext cx="9144000" cy="2178658"/>
          </a:xfrm>
        </p:spPr>
        <p:txBody>
          <a:bodyPr>
            <a:normAutofit fontScale="85000" lnSpcReduction="20000"/>
          </a:bodyPr>
          <a:lstStyle/>
          <a:p>
            <a:endParaRPr lang="en-IN" dirty="0"/>
          </a:p>
          <a:p>
            <a:pPr>
              <a:lnSpc>
                <a:spcPct val="107000"/>
              </a:lnSpc>
              <a:spcBef>
                <a:spcPts val="0"/>
              </a:spcBef>
              <a:spcAft>
                <a:spcPts val="800"/>
              </a:spcAft>
            </a:pPr>
            <a:r>
              <a:rPr lang="en-IN" sz="2600" b="1" dirty="0">
                <a:latin typeface="Arial" pitchFamily="34" charset="0"/>
                <a:ea typeface="Cambria Math" pitchFamily="18" charset="0"/>
                <a:cs typeface="Arial" pitchFamily="34" charset="0"/>
              </a:rPr>
              <a:t>Project Work</a:t>
            </a:r>
          </a:p>
          <a:p>
            <a:pPr>
              <a:lnSpc>
                <a:spcPct val="107000"/>
              </a:lnSpc>
              <a:spcBef>
                <a:spcPts val="0"/>
              </a:spcBef>
              <a:spcAft>
                <a:spcPts val="800"/>
              </a:spcAft>
            </a:pPr>
            <a:r>
              <a:rPr lang="en-IN" sz="2600" b="1" dirty="0">
                <a:latin typeface="Arial" pitchFamily="34" charset="0"/>
                <a:ea typeface="Cambria Math" pitchFamily="18" charset="0"/>
                <a:cs typeface="Arial" pitchFamily="34" charset="0"/>
              </a:rPr>
              <a:t>CMS-A-CC-6-14-P</a:t>
            </a:r>
          </a:p>
          <a:p>
            <a:pPr>
              <a:spcBef>
                <a:spcPts val="0"/>
              </a:spcBef>
            </a:pPr>
            <a:endParaRPr lang="en-IN" sz="2600" b="1" dirty="0">
              <a:latin typeface="Arial" pitchFamily="34" charset="0"/>
              <a:ea typeface="Cambria Math" pitchFamily="18" charset="0"/>
              <a:cs typeface="Arial" pitchFamily="34" charset="0"/>
            </a:endParaRPr>
          </a:p>
          <a:p>
            <a:pPr>
              <a:lnSpc>
                <a:spcPct val="120000"/>
              </a:lnSpc>
              <a:spcBef>
                <a:spcPts val="600"/>
              </a:spcBef>
            </a:pPr>
            <a:r>
              <a:rPr lang="en-IN" sz="2600" b="1" dirty="0">
                <a:latin typeface="Arial" pitchFamily="34" charset="0"/>
                <a:ea typeface="Cambria Math" pitchFamily="18" charset="0"/>
                <a:cs typeface="Arial" pitchFamily="34" charset="0"/>
              </a:rPr>
              <a:t>Presented By:</a:t>
            </a:r>
          </a:p>
          <a:p>
            <a:pPr>
              <a:lnSpc>
                <a:spcPct val="120000"/>
              </a:lnSpc>
              <a:spcBef>
                <a:spcPts val="0"/>
              </a:spcBef>
            </a:pPr>
            <a:r>
              <a:rPr lang="en-IN" sz="2600" b="1" dirty="0">
                <a:latin typeface="Arial" pitchFamily="34" charset="0"/>
                <a:ea typeface="Cambria Math" pitchFamily="18" charset="0"/>
                <a:cs typeface="Arial" pitchFamily="34" charset="0"/>
              </a:rPr>
              <a:t>Sayan Sarkar, Goutam Biswas &amp; Rupam Das</a:t>
            </a:r>
          </a:p>
        </p:txBody>
      </p:sp>
    </p:spTree>
    <p:extLst>
      <p:ext uri="{BB962C8B-B14F-4D97-AF65-F5344CB8AC3E}">
        <p14:creationId xmlns:p14="http://schemas.microsoft.com/office/powerpoint/2010/main" val="385011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a:buFont typeface="Wingdings" pitchFamily="2" charset="2"/>
              <a:buChar char="Ø"/>
            </a:pPr>
            <a:r>
              <a:rPr lang="en-US" sz="3600" b="1" dirty="0">
                <a:latin typeface="Cambria Math" panose="02040503050406030204" pitchFamily="18" charset="0"/>
                <a:ea typeface="Cambria Math" panose="02040503050406030204" pitchFamily="18" charset="0"/>
              </a:rPr>
              <a:t>Substitution Caesar Cipher</a:t>
            </a:r>
            <a:endParaRPr lang="en-US" sz="3000" b="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a:bodyPr>
          <a:lstStyle/>
          <a:p>
            <a:pPr algn="just"/>
            <a:r>
              <a:rPr lang="en-US" dirty="0">
                <a:latin typeface="Cambria Math" panose="02040503050406030204" pitchFamily="18" charset="0"/>
                <a:ea typeface="Cambria Math" panose="02040503050406030204" pitchFamily="18" charset="0"/>
              </a:rPr>
              <a:t>The Substitution Caesar Cipher technique is one of the earliest and simplest method of encryption technique.</a:t>
            </a:r>
          </a:p>
          <a:p>
            <a:pPr algn="just"/>
            <a:r>
              <a:rPr lang="en-US" dirty="0">
                <a:latin typeface="Cambria Math" panose="02040503050406030204" pitchFamily="18" charset="0"/>
                <a:ea typeface="Cambria Math" panose="02040503050406030204" pitchFamily="18" charset="0"/>
              </a:rPr>
              <a:t>It is a type of </a:t>
            </a:r>
            <a:r>
              <a:rPr lang="en-US" u="sng" dirty="0">
                <a:latin typeface="Cambria Math" panose="02040503050406030204" pitchFamily="18" charset="0"/>
                <a:ea typeface="Cambria Math" panose="02040503050406030204" pitchFamily="18" charset="0"/>
                <a:hlinkClick r:id="rId2"/>
              </a:rPr>
              <a:t>mono-alphabetic substitution cipher</a:t>
            </a:r>
            <a:r>
              <a:rPr lang="en-US" dirty="0">
                <a:latin typeface="Cambria Math" panose="02040503050406030204" pitchFamily="18" charset="0"/>
                <a:ea typeface="Cambria Math" panose="02040503050406030204" pitchFamily="18" charset="0"/>
              </a:rPr>
              <a:t> where each letter of the plain text is shifted a fixed number of places down the alphabet.</a:t>
            </a:r>
          </a:p>
          <a:p>
            <a:pPr algn="just"/>
            <a:r>
              <a:rPr lang="en-US" dirty="0">
                <a:latin typeface="Cambria Math" panose="02040503050406030204" pitchFamily="18" charset="0"/>
                <a:ea typeface="Cambria Math" panose="02040503050406030204" pitchFamily="18" charset="0"/>
              </a:rPr>
              <a:t>For example, with a shift of 1, letter A would be replaced by letter B, letter B would be replaced by letter C, and so on.</a:t>
            </a:r>
          </a:p>
          <a:p>
            <a:pPr algn="just"/>
            <a:r>
              <a:rPr lang="en-US" dirty="0">
                <a:latin typeface="Cambria Math" panose="02040503050406030204" pitchFamily="18" charset="0"/>
                <a:ea typeface="Cambria Math" panose="02040503050406030204" pitchFamily="18" charset="0"/>
              </a:rPr>
              <a:t>Thus to cipher a given text we need an integer value, known as shift which indicates the number of position each letter of the text has been moved down.  </a:t>
            </a:r>
            <a:r>
              <a:rPr lang="en-US" sz="2200" dirty="0">
                <a:latin typeface="Cambria Math" panose="02040503050406030204" pitchFamily="18" charset="0"/>
                <a:ea typeface="Cambria Math" panose="02040503050406030204" pitchFamily="18" charset="0"/>
              </a:rPr>
              <a:t>[3]</a:t>
            </a:r>
            <a:endParaRPr lang="en-US" dirty="0">
              <a:latin typeface="Cambria Math" panose="02040503050406030204" pitchFamily="18" charset="0"/>
              <a:ea typeface="Cambria Math"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9998"/>
          </a:xfrm>
        </p:spPr>
        <p:txBody>
          <a:bodyPr>
            <a:normAutofit/>
          </a:bodyPr>
          <a:lstStyle/>
          <a:p>
            <a:pPr>
              <a:buFont typeface="Wingdings" pitchFamily="2" charset="2"/>
              <a:buChar char="Ø"/>
            </a:pPr>
            <a:r>
              <a:rPr lang="en-US" sz="3600" b="1" dirty="0">
                <a:latin typeface="Cambria Math" panose="02040503050406030204" pitchFamily="18" charset="0"/>
                <a:ea typeface="Cambria Math" panose="02040503050406030204" pitchFamily="18" charset="0"/>
              </a:rPr>
              <a:t>Substitution Caesar Cipher </a:t>
            </a:r>
            <a:r>
              <a:rPr lang="en-US" sz="3000" b="1" dirty="0">
                <a:latin typeface="Cambria Math" panose="02040503050406030204" pitchFamily="18" charset="0"/>
                <a:ea typeface="Cambria Math" panose="02040503050406030204" pitchFamily="18" charset="0"/>
              </a:rPr>
              <a:t>(contd.)</a:t>
            </a:r>
          </a:p>
        </p:txBody>
      </p:sp>
      <p:pic>
        <p:nvPicPr>
          <p:cNvPr id="1026" name="Picture 2"/>
          <p:cNvPicPr>
            <a:picLocks noGrp="1" noChangeAspect="1" noChangeArrowheads="1"/>
          </p:cNvPicPr>
          <p:nvPr>
            <p:ph sz="half" idx="1"/>
          </p:nvPr>
        </p:nvPicPr>
        <p:blipFill>
          <a:blip r:embed="rId2"/>
          <a:stretch>
            <a:fillRect/>
          </a:stretch>
        </p:blipFill>
        <p:spPr bwMode="auto">
          <a:xfrm>
            <a:off x="677334" y="1722438"/>
            <a:ext cx="4896530" cy="2778000"/>
          </a:xfrm>
          <a:prstGeom prst="rect">
            <a:avLst/>
          </a:prstGeom>
          <a:noFill/>
          <a:ln w="9525">
            <a:noFill/>
            <a:miter lim="800000"/>
            <a:headEnd/>
            <a:tailEnd/>
          </a:ln>
          <a:effectLst/>
        </p:spPr>
      </p:pic>
      <p:sp>
        <p:nvSpPr>
          <p:cNvPr id="4" name="Content Placeholder 3"/>
          <p:cNvSpPr>
            <a:spLocks noGrp="1"/>
          </p:cNvSpPr>
          <p:nvPr>
            <p:ph sz="half" idx="2"/>
          </p:nvPr>
        </p:nvSpPr>
        <p:spPr>
          <a:xfrm>
            <a:off x="5661330" y="1722438"/>
            <a:ext cx="6405164" cy="4525963"/>
          </a:xfrm>
        </p:spPr>
        <p:txBody>
          <a:bodyPr>
            <a:normAutofit/>
          </a:bodyPr>
          <a:lstStyle/>
          <a:p>
            <a:r>
              <a:rPr lang="en-US" b="1" dirty="0">
                <a:latin typeface="Cambria Math" panose="02040503050406030204" pitchFamily="18" charset="0"/>
                <a:ea typeface="Cambria Math" panose="02040503050406030204" pitchFamily="18" charset="0"/>
              </a:rPr>
              <a:t>Plain Text:</a:t>
            </a:r>
            <a:r>
              <a:rPr lang="en-US" dirty="0">
                <a:latin typeface="Cambria Math" panose="02040503050406030204" pitchFamily="18" charset="0"/>
                <a:ea typeface="Cambria Math" panose="02040503050406030204" pitchFamily="18" charset="0"/>
              </a:rPr>
              <a:t> I am studying Data Encryption</a:t>
            </a:r>
          </a:p>
          <a:p>
            <a:pPr>
              <a:buNone/>
            </a:pPr>
            <a:r>
              <a:rPr lang="en-US" b="1" dirty="0">
                <a:latin typeface="Cambria Math" panose="02040503050406030204" pitchFamily="18" charset="0"/>
                <a:ea typeface="Cambria Math" panose="02040503050406030204" pitchFamily="18" charset="0"/>
              </a:rPr>
              <a:t>	Key:</a:t>
            </a:r>
            <a:r>
              <a:rPr lang="en-US" dirty="0">
                <a:latin typeface="Cambria Math" panose="02040503050406030204" pitchFamily="18" charset="0"/>
                <a:ea typeface="Cambria Math" panose="02040503050406030204" pitchFamily="18" charset="0"/>
              </a:rPr>
              <a:t> 4</a:t>
            </a:r>
          </a:p>
          <a:p>
            <a:pPr>
              <a:buNone/>
            </a:pPr>
            <a:r>
              <a:rPr lang="en-US" b="1" dirty="0">
                <a:latin typeface="Cambria Math" panose="02040503050406030204" pitchFamily="18" charset="0"/>
                <a:ea typeface="Cambria Math" panose="02040503050406030204" pitchFamily="18" charset="0"/>
              </a:rPr>
              <a:t>	Output:</a:t>
            </a:r>
            <a:r>
              <a:rPr lang="en-US" dirty="0">
                <a:latin typeface="Cambria Math" panose="02040503050406030204" pitchFamily="18" charset="0"/>
                <a:ea typeface="Cambria Math" panose="02040503050406030204" pitchFamily="18" charset="0"/>
              </a:rPr>
              <a:t> M </a:t>
            </a:r>
            <a:r>
              <a:rPr lang="en-US" dirty="0" err="1">
                <a:latin typeface="Cambria Math" panose="02040503050406030204" pitchFamily="18" charset="0"/>
                <a:ea typeface="Cambria Math" panose="02040503050406030204" pitchFamily="18" charset="0"/>
              </a:rPr>
              <a:t>eq</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wxyhCmrk</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Hexe</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IrgvCtxmsr</a:t>
            </a:r>
            <a:endParaRPr lang="en-US" dirty="0">
              <a:latin typeface="Cambria Math" panose="02040503050406030204" pitchFamily="18" charset="0"/>
              <a:ea typeface="Cambria Math" panose="02040503050406030204" pitchFamily="18" charset="0"/>
            </a:endParaRPr>
          </a:p>
          <a:p>
            <a:pPr>
              <a:buNone/>
            </a:pPr>
            <a:endParaRPr lang="en-US" dirty="0">
              <a:latin typeface="Cambria Math" panose="02040503050406030204" pitchFamily="18" charset="0"/>
              <a:ea typeface="Cambria Math" panose="02040503050406030204" pitchFamily="18" charset="0"/>
            </a:endParaRPr>
          </a:p>
          <a:p>
            <a:r>
              <a:rPr lang="en-US" b="1" dirty="0">
                <a:latin typeface="Cambria Math" panose="02040503050406030204" pitchFamily="18" charset="0"/>
                <a:ea typeface="Cambria Math" panose="02040503050406030204" pitchFamily="18" charset="0"/>
              </a:rPr>
              <a:t>Plain Text:</a:t>
            </a:r>
            <a:r>
              <a:rPr lang="en-US" dirty="0">
                <a:latin typeface="Cambria Math" panose="02040503050406030204" pitchFamily="18" charset="0"/>
                <a:ea typeface="Cambria Math" panose="02040503050406030204" pitchFamily="18" charset="0"/>
              </a:rPr>
              <a:t> ABCDEFGHIJKLMNOPQRSTUVWXYZ</a:t>
            </a:r>
          </a:p>
          <a:p>
            <a:pPr>
              <a:buNone/>
            </a:pPr>
            <a:r>
              <a:rPr lang="en-US" b="1" dirty="0">
                <a:latin typeface="Cambria Math" panose="02040503050406030204" pitchFamily="18" charset="0"/>
                <a:ea typeface="Cambria Math" panose="02040503050406030204" pitchFamily="18" charset="0"/>
              </a:rPr>
              <a:t>	Key:</a:t>
            </a:r>
            <a:r>
              <a:rPr lang="en-US" dirty="0">
                <a:latin typeface="Cambria Math" panose="02040503050406030204" pitchFamily="18" charset="0"/>
                <a:ea typeface="Cambria Math" panose="02040503050406030204" pitchFamily="18" charset="0"/>
              </a:rPr>
              <a:t> 4</a:t>
            </a:r>
          </a:p>
          <a:p>
            <a:pPr>
              <a:buNone/>
            </a:pPr>
            <a:r>
              <a:rPr lang="en-US" b="1" dirty="0">
                <a:latin typeface="Cambria Math" panose="02040503050406030204" pitchFamily="18" charset="0"/>
                <a:ea typeface="Cambria Math" panose="02040503050406030204" pitchFamily="18" charset="0"/>
              </a:rPr>
              <a:t>	Output:</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EFGHIJKLMNOPQRSTUVWXYZabcd</a:t>
            </a:r>
            <a:endParaRPr lang="en-US" dirty="0">
              <a:latin typeface="Cambria Math" panose="02040503050406030204" pitchFamily="18" charset="0"/>
              <a:ea typeface="Cambria Math"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3197"/>
          </a:xfrm>
        </p:spPr>
        <p:txBody>
          <a:bodyPr/>
          <a:lstStyle/>
          <a:p>
            <a:pPr marL="0">
              <a:buFont typeface="Wingdings" pitchFamily="2" charset="2"/>
              <a:buChar char="Ø"/>
            </a:pPr>
            <a:r>
              <a:rPr lang="en-US" sz="3600" b="1" dirty="0">
                <a:latin typeface="Cambria Math" panose="02040503050406030204" pitchFamily="18" charset="0"/>
                <a:ea typeface="Cambria Math" panose="02040503050406030204" pitchFamily="18" charset="0"/>
              </a:rPr>
              <a:t>Columnar Transposition Cipher</a:t>
            </a:r>
            <a:endParaRPr lang="en-US" b="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a:xfrm>
            <a:off x="609600" y="1757238"/>
            <a:ext cx="10972800" cy="4697570"/>
          </a:xfrm>
        </p:spPr>
        <p:txBody>
          <a:bodyPr>
            <a:normAutofit/>
          </a:bodyPr>
          <a:lstStyle/>
          <a:p>
            <a:pPr algn="just"/>
            <a:r>
              <a:rPr lang="en-US" dirty="0">
                <a:latin typeface="Cambria Math" panose="02040503050406030204" pitchFamily="18" charset="0"/>
                <a:ea typeface="Cambria Math" panose="02040503050406030204" pitchFamily="18" charset="0"/>
              </a:rPr>
              <a:t>A </a:t>
            </a:r>
            <a:r>
              <a:rPr lang="en-US" b="1" dirty="0">
                <a:latin typeface="Cambria Math" panose="02040503050406030204" pitchFamily="18" charset="0"/>
                <a:ea typeface="Cambria Math" panose="02040503050406030204" pitchFamily="18" charset="0"/>
              </a:rPr>
              <a:t>transposition cipher</a:t>
            </a:r>
            <a:r>
              <a:rPr lang="en-US" dirty="0">
                <a:latin typeface="Cambria Math" panose="02040503050406030204" pitchFamily="18" charset="0"/>
                <a:ea typeface="Cambria Math" panose="02040503050406030204" pitchFamily="18" charset="0"/>
              </a:rPr>
              <a:t> is a method of encryption by which the positions held by units of </a:t>
            </a:r>
            <a:r>
              <a:rPr lang="en-US" dirty="0">
                <a:latin typeface="Cambria Math" panose="02040503050406030204" pitchFamily="18" charset="0"/>
                <a:ea typeface="Cambria Math" panose="02040503050406030204" pitchFamily="18" charset="0"/>
                <a:hlinkClick r:id="rId2" tooltip="Plaintext"/>
              </a:rPr>
              <a:t>plaintext</a:t>
            </a:r>
            <a:r>
              <a:rPr lang="en-US" dirty="0">
                <a:latin typeface="Cambria Math" panose="02040503050406030204" pitchFamily="18" charset="0"/>
                <a:ea typeface="Cambria Math" panose="02040503050406030204" pitchFamily="18" charset="0"/>
              </a:rPr>
              <a:t> (which are commonly characters or groups of characters) are shifted according to a regular system, so that the </a:t>
            </a:r>
            <a:r>
              <a:rPr lang="en-US" dirty="0" err="1">
                <a:latin typeface="Cambria Math" panose="02040503050406030204" pitchFamily="18" charset="0"/>
                <a:ea typeface="Cambria Math" panose="02040503050406030204" pitchFamily="18" charset="0"/>
                <a:hlinkClick r:id="rId3" tooltip="Ciphertext"/>
              </a:rPr>
              <a:t>ciphertext</a:t>
            </a:r>
            <a:r>
              <a:rPr lang="en-US" dirty="0">
                <a:latin typeface="Cambria Math" panose="02040503050406030204" pitchFamily="18" charset="0"/>
                <a:ea typeface="Cambria Math" panose="02040503050406030204" pitchFamily="18" charset="0"/>
              </a:rPr>
              <a:t> constitutes a </a:t>
            </a:r>
            <a:r>
              <a:rPr lang="en-US" dirty="0">
                <a:latin typeface="Cambria Math" panose="02040503050406030204" pitchFamily="18" charset="0"/>
                <a:ea typeface="Cambria Math" panose="02040503050406030204" pitchFamily="18" charset="0"/>
                <a:hlinkClick r:id="rId4" tooltip="Permutation"/>
              </a:rPr>
              <a:t>permutation</a:t>
            </a:r>
            <a:r>
              <a:rPr lang="en-US" dirty="0">
                <a:latin typeface="Cambria Math" panose="02040503050406030204" pitchFamily="18" charset="0"/>
                <a:ea typeface="Cambria Math" panose="02040503050406030204" pitchFamily="18" charset="0"/>
              </a:rPr>
              <a:t> of the plaintext.</a:t>
            </a:r>
          </a:p>
          <a:p>
            <a:pPr algn="just">
              <a:buNone/>
            </a:pPr>
            <a:endParaRPr lang="en-US" dirty="0">
              <a:latin typeface="Cambria Math" panose="02040503050406030204" pitchFamily="18" charset="0"/>
              <a:ea typeface="Cambria Math" panose="02040503050406030204" pitchFamily="18" charset="0"/>
            </a:endParaRPr>
          </a:p>
          <a:p>
            <a:pPr algn="just"/>
            <a:r>
              <a:rPr lang="en-US" dirty="0">
                <a:latin typeface="Cambria Math" panose="02040503050406030204" pitchFamily="18" charset="0"/>
                <a:ea typeface="Cambria Math" panose="02040503050406030204" pitchFamily="18" charset="0"/>
              </a:rPr>
              <a:t>In a </a:t>
            </a:r>
            <a:r>
              <a:rPr lang="en-US" b="1" dirty="0">
                <a:latin typeface="Cambria Math" panose="02040503050406030204" pitchFamily="18" charset="0"/>
                <a:ea typeface="Cambria Math" panose="02040503050406030204" pitchFamily="18" charset="0"/>
              </a:rPr>
              <a:t>Columnar transposition</a:t>
            </a:r>
            <a:r>
              <a:rPr lang="en-US" dirty="0">
                <a:latin typeface="Cambria Math" panose="02040503050406030204" pitchFamily="18" charset="0"/>
                <a:ea typeface="Cambria Math" panose="02040503050406030204" pitchFamily="18" charset="0"/>
              </a:rPr>
              <a:t>, the message is written out in rows of a fixed length, and then read out again column by column, and the columns are chosen in some scrambled order. Both the width of the rows and the permutation of the columns are usually defined by a keyword. </a:t>
            </a:r>
          </a:p>
          <a:p>
            <a:pPr algn="just">
              <a:buNone/>
            </a:pPr>
            <a:endParaRPr lang="en-US" dirty="0">
              <a:latin typeface="Cambria Math" panose="02040503050406030204" pitchFamily="18" charset="0"/>
              <a:ea typeface="Cambria Math" panose="02040503050406030204" pitchFamily="18" charset="0"/>
            </a:endParaRPr>
          </a:p>
          <a:p>
            <a:pPr algn="just" fontAlgn="base"/>
            <a:r>
              <a:rPr lang="en-US" dirty="0">
                <a:latin typeface="Cambria Math" panose="02040503050406030204" pitchFamily="18" charset="0"/>
                <a:ea typeface="Cambria Math" panose="02040503050406030204" pitchFamily="18" charset="0"/>
              </a:rPr>
              <a:t>For example, the word HACK is of length 4 (so the rows are of length 4), and the permutation is defined by the alphabetical order of the letters in the keyword. In this case, the order would be “3 1 2 4”.  </a:t>
            </a:r>
            <a:r>
              <a:rPr lang="en-US" sz="2600" dirty="0">
                <a:latin typeface="Cambria Math" panose="02040503050406030204" pitchFamily="18" charset="0"/>
                <a:ea typeface="Cambria Math" panose="02040503050406030204" pitchFamily="18" charset="0"/>
              </a:rPr>
              <a:t>[3]</a:t>
            </a:r>
            <a:endParaRPr lang="en-US" dirty="0">
              <a:latin typeface="Cambria Math" panose="02040503050406030204" pitchFamily="18" charset="0"/>
              <a:ea typeface="Cambria Math"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878"/>
          </a:xfrm>
        </p:spPr>
        <p:txBody>
          <a:bodyPr>
            <a:normAutofit/>
          </a:bodyPr>
          <a:lstStyle/>
          <a:p>
            <a:pPr>
              <a:buFont typeface="Wingdings" pitchFamily="2" charset="2"/>
              <a:buChar char="Ø"/>
            </a:pPr>
            <a:r>
              <a:rPr lang="en-US" sz="3600" b="1" dirty="0">
                <a:latin typeface="Cambria Math" panose="02040503050406030204" pitchFamily="18" charset="0"/>
                <a:ea typeface="Cambria Math" panose="02040503050406030204" pitchFamily="18" charset="0"/>
              </a:rPr>
              <a:t>Columnar Transposition Cipher </a:t>
            </a:r>
            <a:r>
              <a:rPr lang="en-US" sz="3000" b="1" dirty="0">
                <a:latin typeface="Cambria Math" panose="02040503050406030204" pitchFamily="18" charset="0"/>
                <a:ea typeface="Cambria Math" panose="02040503050406030204" pitchFamily="18" charset="0"/>
              </a:rPr>
              <a:t>(contd.)</a:t>
            </a:r>
          </a:p>
        </p:txBody>
      </p:sp>
      <p:sp>
        <p:nvSpPr>
          <p:cNvPr id="3" name="Content Placeholder 2"/>
          <p:cNvSpPr>
            <a:spLocks noGrp="1"/>
          </p:cNvSpPr>
          <p:nvPr>
            <p:ph sz="half" idx="1"/>
          </p:nvPr>
        </p:nvSpPr>
        <p:spPr>
          <a:xfrm>
            <a:off x="609600" y="1722439"/>
            <a:ext cx="5353878" cy="4884550"/>
          </a:xfrm>
        </p:spPr>
        <p:txBody>
          <a:bodyPr>
            <a:normAutofit fontScale="92500" lnSpcReduction="10000"/>
          </a:bodyPr>
          <a:lstStyle/>
          <a:p>
            <a:pPr algn="just"/>
            <a:r>
              <a:rPr lang="en-US" b="1" dirty="0">
                <a:latin typeface="Cambria Math" panose="02040503050406030204" pitchFamily="18" charset="0"/>
                <a:ea typeface="Cambria Math" panose="02040503050406030204" pitchFamily="18" charset="0"/>
              </a:rPr>
              <a:t>Encryption</a:t>
            </a:r>
            <a:r>
              <a:rPr lang="en-US" dirty="0">
                <a:latin typeface="Cambria Math" panose="02040503050406030204" pitchFamily="18" charset="0"/>
                <a:ea typeface="Cambria Math" panose="02040503050406030204" pitchFamily="18" charset="0"/>
              </a:rPr>
              <a:t> Input : Geeks for Geeks</a:t>
            </a:r>
          </a:p>
          <a:p>
            <a:pPr algn="just">
              <a:buNone/>
            </a:pPr>
            <a:r>
              <a:rPr lang="en-US" dirty="0">
                <a:latin typeface="Cambria Math" panose="02040503050406030204" pitchFamily="18" charset="0"/>
                <a:ea typeface="Cambria Math" panose="02040503050406030204" pitchFamily="18" charset="0"/>
              </a:rPr>
              <a:t>	Key = HACK</a:t>
            </a:r>
          </a:p>
          <a:p>
            <a:pPr algn="just">
              <a:buNone/>
            </a:pPr>
            <a:r>
              <a:rPr lang="en-US" dirty="0">
                <a:latin typeface="Cambria Math" panose="02040503050406030204" pitchFamily="18" charset="0"/>
                <a:ea typeface="Cambria Math" panose="02040503050406030204" pitchFamily="18" charset="0"/>
              </a:rPr>
              <a:t>	Output : e kefGsGsrekoe_</a:t>
            </a:r>
          </a:p>
          <a:p>
            <a:pPr algn="just">
              <a:buNone/>
            </a:pPr>
            <a:r>
              <a:rPr lang="en-US" b="1" dirty="0">
                <a:latin typeface="Cambria Math" panose="02040503050406030204" pitchFamily="18" charset="0"/>
                <a:ea typeface="Cambria Math" panose="02040503050406030204" pitchFamily="18" charset="0"/>
              </a:rPr>
              <a:t>	Decryption</a:t>
            </a:r>
            <a:r>
              <a:rPr lang="en-US" dirty="0">
                <a:latin typeface="Cambria Math" panose="02040503050406030204" pitchFamily="18" charset="0"/>
                <a:ea typeface="Cambria Math" panose="02040503050406030204" pitchFamily="18" charset="0"/>
              </a:rPr>
              <a:t> Input : e kefGsGsrekoe_</a:t>
            </a:r>
          </a:p>
          <a:p>
            <a:pPr algn="just">
              <a:buNone/>
            </a:pPr>
            <a:r>
              <a:rPr lang="en-US" dirty="0">
                <a:latin typeface="Cambria Math" panose="02040503050406030204" pitchFamily="18" charset="0"/>
                <a:ea typeface="Cambria Math" panose="02040503050406030204" pitchFamily="18" charset="0"/>
              </a:rPr>
              <a:t>	Key = HACK</a:t>
            </a:r>
          </a:p>
          <a:p>
            <a:pPr algn="just">
              <a:buNone/>
            </a:pPr>
            <a:r>
              <a:rPr lang="en-US" dirty="0">
                <a:latin typeface="Cambria Math" panose="02040503050406030204" pitchFamily="18" charset="0"/>
                <a:ea typeface="Cambria Math" panose="02040503050406030204" pitchFamily="18" charset="0"/>
              </a:rPr>
              <a:t>	Output : Geeks for Geeks</a:t>
            </a:r>
          </a:p>
          <a:p>
            <a:pPr algn="just">
              <a:buNone/>
            </a:pPr>
            <a:endParaRPr lang="en-US" dirty="0">
              <a:latin typeface="Cambria Math" panose="02040503050406030204" pitchFamily="18" charset="0"/>
              <a:ea typeface="Cambria Math" panose="02040503050406030204" pitchFamily="18" charset="0"/>
            </a:endParaRPr>
          </a:p>
          <a:p>
            <a:pPr algn="just"/>
            <a:r>
              <a:rPr lang="en-US" b="1" dirty="0">
                <a:latin typeface="Cambria Math" panose="02040503050406030204" pitchFamily="18" charset="0"/>
                <a:ea typeface="Cambria Math" panose="02040503050406030204" pitchFamily="18" charset="0"/>
              </a:rPr>
              <a:t>Encryption</a:t>
            </a:r>
            <a:r>
              <a:rPr lang="en-US" dirty="0">
                <a:latin typeface="Cambria Math" panose="02040503050406030204" pitchFamily="18" charset="0"/>
                <a:ea typeface="Cambria Math" panose="02040503050406030204" pitchFamily="18" charset="0"/>
              </a:rPr>
              <a:t> Input : Geeks on work</a:t>
            </a:r>
          </a:p>
          <a:p>
            <a:pPr algn="just">
              <a:buNone/>
            </a:pPr>
            <a:r>
              <a:rPr lang="en-US" dirty="0">
                <a:latin typeface="Cambria Math" panose="02040503050406030204" pitchFamily="18" charset="0"/>
                <a:ea typeface="Cambria Math" panose="02040503050406030204" pitchFamily="18" charset="0"/>
              </a:rPr>
              <a:t>	Key = HACK</a:t>
            </a:r>
          </a:p>
          <a:p>
            <a:pPr algn="just">
              <a:buNone/>
            </a:pPr>
            <a:r>
              <a:rPr lang="en-US" dirty="0">
                <a:latin typeface="Cambria Math" panose="02040503050406030204" pitchFamily="18" charset="0"/>
                <a:ea typeface="Cambria Math" panose="02040503050406030204" pitchFamily="18" charset="0"/>
              </a:rPr>
              <a:t>	Output : e w_eoo_Gs kknr_</a:t>
            </a:r>
          </a:p>
          <a:p>
            <a:pPr algn="just">
              <a:buNone/>
            </a:pPr>
            <a:r>
              <a:rPr lang="en-US" b="1" dirty="0">
                <a:latin typeface="Cambria Math" panose="02040503050406030204" pitchFamily="18" charset="0"/>
                <a:ea typeface="Cambria Math" panose="02040503050406030204" pitchFamily="18" charset="0"/>
              </a:rPr>
              <a:t>	Decryption</a:t>
            </a:r>
            <a:r>
              <a:rPr lang="en-US" dirty="0">
                <a:latin typeface="Cambria Math" panose="02040503050406030204" pitchFamily="18" charset="0"/>
                <a:ea typeface="Cambria Math" panose="02040503050406030204" pitchFamily="18" charset="0"/>
              </a:rPr>
              <a:t> Input : e w_eoo_Gs kknr_ </a:t>
            </a:r>
          </a:p>
          <a:p>
            <a:pPr algn="just">
              <a:buNone/>
            </a:pPr>
            <a:r>
              <a:rPr lang="en-US" dirty="0">
                <a:latin typeface="Cambria Math" panose="02040503050406030204" pitchFamily="18" charset="0"/>
                <a:ea typeface="Cambria Math" panose="02040503050406030204" pitchFamily="18" charset="0"/>
              </a:rPr>
              <a:t>	Key = HACK</a:t>
            </a:r>
          </a:p>
          <a:p>
            <a:pPr algn="just">
              <a:buNone/>
            </a:pPr>
            <a:r>
              <a:rPr lang="en-US" dirty="0">
                <a:latin typeface="Cambria Math" panose="02040503050406030204" pitchFamily="18" charset="0"/>
                <a:ea typeface="Cambria Math" panose="02040503050406030204" pitchFamily="18" charset="0"/>
              </a:rPr>
              <a:t>	Output : Geeks on work</a:t>
            </a:r>
          </a:p>
        </p:txBody>
      </p:sp>
      <p:pic>
        <p:nvPicPr>
          <p:cNvPr id="2050" name="Picture 2"/>
          <p:cNvPicPr>
            <a:picLocks noGrp="1" noChangeAspect="1" noChangeArrowheads="1"/>
          </p:cNvPicPr>
          <p:nvPr>
            <p:ph sz="half" idx="2"/>
          </p:nvPr>
        </p:nvPicPr>
        <p:blipFill>
          <a:blip r:embed="rId2"/>
          <a:stretch>
            <a:fillRect/>
          </a:stretch>
        </p:blipFill>
        <p:spPr bwMode="auto">
          <a:xfrm>
            <a:off x="5089352" y="1722439"/>
            <a:ext cx="5676714" cy="304834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1635"/>
          </a:xfrm>
        </p:spPr>
        <p:txBody>
          <a:bodyPr/>
          <a:lstStyle/>
          <a:p>
            <a:pPr marL="0" indent="358775">
              <a:buFont typeface="Wingdings" pitchFamily="2" charset="2"/>
              <a:buChar char="Ø"/>
            </a:pPr>
            <a:r>
              <a:rPr lang="en-US" sz="3600" b="1" dirty="0">
                <a:latin typeface="Cambria Math" panose="02040503050406030204" pitchFamily="18" charset="0"/>
                <a:ea typeface="Cambria Math" panose="02040503050406030204" pitchFamily="18" charset="0"/>
              </a:rPr>
              <a:t>Image based Steganography</a:t>
            </a:r>
            <a:endParaRPr lang="en-US" b="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a:xfrm>
            <a:off x="609600" y="1882808"/>
            <a:ext cx="10972800" cy="4064768"/>
          </a:xfrm>
        </p:spPr>
        <p:txBody>
          <a:bodyPr>
            <a:normAutofit/>
          </a:bodyPr>
          <a:lstStyle/>
          <a:p>
            <a:pPr algn="just"/>
            <a:r>
              <a:rPr lang="en-US" sz="2400" b="1" dirty="0">
                <a:latin typeface="Cambria Math" panose="02040503050406030204" pitchFamily="18" charset="0"/>
                <a:ea typeface="Cambria Math" panose="02040503050406030204" pitchFamily="18" charset="0"/>
              </a:rPr>
              <a:t>Steganography </a:t>
            </a:r>
            <a:r>
              <a:rPr lang="en-US" sz="2400" dirty="0">
                <a:latin typeface="Cambria Math" panose="02040503050406030204" pitchFamily="18" charset="0"/>
                <a:ea typeface="Cambria Math" panose="02040503050406030204" pitchFamily="18" charset="0"/>
              </a:rPr>
              <a:t>is the method of hiding secret data in any image/audio/video. In a nutshell, the main motive of </a:t>
            </a:r>
            <a:r>
              <a:rPr lang="en-US" sz="2400" dirty="0" err="1">
                <a:latin typeface="Cambria Math" panose="02040503050406030204" pitchFamily="18" charset="0"/>
                <a:ea typeface="Cambria Math" panose="02040503050406030204" pitchFamily="18" charset="0"/>
              </a:rPr>
              <a:t>steganography</a:t>
            </a:r>
            <a:r>
              <a:rPr lang="en-US" sz="2400" dirty="0">
                <a:latin typeface="Cambria Math" panose="02040503050406030204" pitchFamily="18" charset="0"/>
                <a:ea typeface="Cambria Math" panose="02040503050406030204" pitchFamily="18" charset="0"/>
              </a:rPr>
              <a:t> is to hide the intended information within any image/audio/video that doesn’t appear to be secret just by looking at it.</a:t>
            </a:r>
          </a:p>
          <a:p>
            <a:pPr algn="just">
              <a:buNone/>
            </a:pPr>
            <a:endParaRPr lang="en-US" sz="2400" dirty="0">
              <a:latin typeface="Cambria Math" panose="02040503050406030204" pitchFamily="18" charset="0"/>
              <a:ea typeface="Cambria Math" panose="02040503050406030204" pitchFamily="18" charset="0"/>
            </a:endParaRPr>
          </a:p>
          <a:p>
            <a:pPr algn="just"/>
            <a:r>
              <a:rPr lang="en-US" sz="2400" dirty="0">
                <a:latin typeface="Cambria Math" panose="02040503050406030204" pitchFamily="18" charset="0"/>
                <a:ea typeface="Cambria Math" panose="02040503050406030204" pitchFamily="18" charset="0"/>
              </a:rPr>
              <a:t>The idea behind image-based Steganography is very simple. Images are composed of digital data (pixels), which describes what’s inside the picture, usually the colors of all the pixels. Since we know every image is made up of pixels and every pixel contains 3-values (red, green, blue). </a:t>
            </a:r>
            <a:r>
              <a:rPr lang="en-US" sz="2000" dirty="0">
                <a:latin typeface="Cambria Math" panose="02040503050406030204" pitchFamily="18" charset="0"/>
                <a:ea typeface="Cambria Math" panose="02040503050406030204" pitchFamily="18" charset="0"/>
              </a:rPr>
              <a:t>[4]</a:t>
            </a:r>
            <a:endParaRPr lang="en-US" sz="2400" dirty="0">
              <a:latin typeface="Cambria Math" panose="02040503050406030204" pitchFamily="18" charset="0"/>
              <a:ea typeface="Cambria Math"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5245"/>
          </a:xfrm>
        </p:spPr>
        <p:txBody>
          <a:bodyPr>
            <a:normAutofit/>
          </a:bodyPr>
          <a:lstStyle/>
          <a:p>
            <a:pPr marL="0">
              <a:buFont typeface="Wingdings" pitchFamily="2" charset="2"/>
              <a:buChar char="Ø"/>
            </a:pPr>
            <a:r>
              <a:rPr lang="en-US" sz="3600" b="1" dirty="0">
                <a:latin typeface="Cambria Math" panose="02040503050406030204" pitchFamily="18" charset="0"/>
                <a:ea typeface="Cambria Math" panose="02040503050406030204" pitchFamily="18" charset="0"/>
              </a:rPr>
              <a:t>Image based Steganography </a:t>
            </a:r>
            <a:r>
              <a:rPr lang="en-US" sz="3000" b="1" dirty="0">
                <a:latin typeface="Cambria Math" panose="02040503050406030204" pitchFamily="18" charset="0"/>
                <a:ea typeface="Cambria Math" panose="02040503050406030204" pitchFamily="18" charset="0"/>
              </a:rPr>
              <a:t>(contd.)</a:t>
            </a:r>
          </a:p>
        </p:txBody>
      </p:sp>
      <p:sp>
        <p:nvSpPr>
          <p:cNvPr id="3" name="Content Placeholder 2"/>
          <p:cNvSpPr>
            <a:spLocks noGrp="1"/>
          </p:cNvSpPr>
          <p:nvPr>
            <p:ph idx="1"/>
          </p:nvPr>
        </p:nvSpPr>
        <p:spPr>
          <a:xfrm>
            <a:off x="609600" y="1882808"/>
            <a:ext cx="10972800" cy="4195263"/>
          </a:xfrm>
        </p:spPr>
        <p:txBody>
          <a:bodyPr>
            <a:normAutofit fontScale="92500" lnSpcReduction="10000"/>
          </a:bodyPr>
          <a:lstStyle/>
          <a:p>
            <a:pPr algn="just" fontAlgn="base"/>
            <a:r>
              <a:rPr lang="en-US" sz="2400" b="1" dirty="0">
                <a:latin typeface="Cambria Math" panose="02040503050406030204" pitchFamily="18" charset="0"/>
                <a:ea typeface="Cambria Math" panose="02040503050406030204" pitchFamily="18" charset="0"/>
              </a:rPr>
              <a:t>Encode the data :</a:t>
            </a:r>
            <a:r>
              <a:rPr lang="en-US" sz="2400" dirty="0">
                <a:latin typeface="Cambria Math" panose="02040503050406030204" pitchFamily="18" charset="0"/>
                <a:ea typeface="Cambria Math" panose="02040503050406030204" pitchFamily="18" charset="0"/>
              </a:rPr>
              <a:t>Every byte of data is converted to its 8-bit binary code using ASCII values.</a:t>
            </a:r>
          </a:p>
          <a:p>
            <a:pPr algn="just" fontAlgn="base">
              <a:buNone/>
            </a:pPr>
            <a:r>
              <a:rPr lang="en-US" sz="2400" dirty="0">
                <a:latin typeface="Cambria Math" panose="02040503050406030204" pitchFamily="18" charset="0"/>
                <a:ea typeface="Cambria Math" panose="02040503050406030204" pitchFamily="18" charset="0"/>
              </a:rPr>
              <a:t>	Now pixels are read from left to right in a group of 3 containing a total of 9 values.</a:t>
            </a:r>
          </a:p>
          <a:p>
            <a:pPr algn="just" fontAlgn="base">
              <a:buNone/>
            </a:pPr>
            <a:r>
              <a:rPr lang="en-US" sz="2400" dirty="0">
                <a:latin typeface="Cambria Math" panose="02040503050406030204" pitchFamily="18" charset="0"/>
                <a:ea typeface="Cambria Math" panose="02040503050406030204" pitchFamily="18" charset="0"/>
              </a:rPr>
              <a:t>	The first 8-values are used to store binary data. The value is made odd if 1 occurs and even if 0 occurs.</a:t>
            </a:r>
          </a:p>
          <a:p>
            <a:pPr algn="just" fontAlgn="base">
              <a:buNone/>
            </a:pPr>
            <a:endParaRPr lang="en-US" sz="2400" dirty="0">
              <a:latin typeface="Cambria Math" panose="02040503050406030204" pitchFamily="18" charset="0"/>
              <a:ea typeface="Cambria Math" panose="02040503050406030204" pitchFamily="18" charset="0"/>
            </a:endParaRPr>
          </a:p>
          <a:p>
            <a:pPr algn="just" fontAlgn="base"/>
            <a:r>
              <a:rPr lang="en-US" sz="2400" b="1" dirty="0">
                <a:latin typeface="Cambria Math" panose="02040503050406030204" pitchFamily="18" charset="0"/>
                <a:ea typeface="Cambria Math" panose="02040503050406030204" pitchFamily="18" charset="0"/>
              </a:rPr>
              <a:t>Decode the data :</a:t>
            </a:r>
            <a:r>
              <a:rPr lang="en-US" sz="2400" dirty="0">
                <a:latin typeface="Cambria Math" panose="02040503050406030204" pitchFamily="18" charset="0"/>
                <a:ea typeface="Cambria Math" panose="02040503050406030204" pitchFamily="18" charset="0"/>
              </a:rPr>
              <a:t>To decode, three pixels are read at a time, till the last value is odd, which means the message is over.</a:t>
            </a:r>
          </a:p>
          <a:p>
            <a:pPr algn="just" fontAlgn="base">
              <a:buNone/>
            </a:pPr>
            <a:r>
              <a:rPr lang="en-US" sz="2400" dirty="0">
                <a:latin typeface="Cambria Math" panose="02040503050406030204" pitchFamily="18" charset="0"/>
                <a:ea typeface="Cambria Math" panose="02040503050406030204" pitchFamily="18" charset="0"/>
              </a:rPr>
              <a:t>	Every 3-pixels contain a binary data, which can be extracted by the same encoding logic.</a:t>
            </a:r>
          </a:p>
          <a:p>
            <a:pPr algn="just" fontAlgn="base">
              <a:buNone/>
            </a:pPr>
            <a:r>
              <a:rPr lang="en-US" sz="2400" dirty="0">
                <a:latin typeface="Cambria Math" panose="02040503050406030204" pitchFamily="18" charset="0"/>
                <a:ea typeface="Cambria Math" panose="02040503050406030204" pitchFamily="18" charset="0"/>
              </a:rPr>
              <a:t>	If the value if odd the binary bit is 1 else 0.  </a:t>
            </a:r>
            <a:r>
              <a:rPr lang="en-US" sz="2200" dirty="0">
                <a:latin typeface="Cambria Math" panose="02040503050406030204" pitchFamily="18" charset="0"/>
                <a:ea typeface="Cambria Math" panose="02040503050406030204" pitchFamily="18" charset="0"/>
              </a:rPr>
              <a:t>[4]</a:t>
            </a:r>
            <a:endParaRPr lang="en-US" sz="2400" dirty="0">
              <a:latin typeface="Cambria Math" panose="02040503050406030204" pitchFamily="18" charset="0"/>
              <a:ea typeface="Cambria Math" panose="02040503050406030204"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1635"/>
          </a:xfrm>
        </p:spPr>
        <p:txBody>
          <a:bodyPr/>
          <a:lstStyle/>
          <a:p>
            <a:pPr marL="0">
              <a:buFont typeface="Wingdings" pitchFamily="2" charset="2"/>
              <a:buChar char="Ø"/>
            </a:pPr>
            <a:r>
              <a:rPr lang="en-US" sz="3600" b="1" dirty="0">
                <a:latin typeface="Cambria Math" panose="02040503050406030204" pitchFamily="18" charset="0"/>
                <a:ea typeface="Cambria Math" panose="02040503050406030204" pitchFamily="18" charset="0"/>
              </a:rPr>
              <a:t>Image based Steganography </a:t>
            </a:r>
            <a:r>
              <a:rPr lang="en-US" sz="3000" b="1" dirty="0">
                <a:latin typeface="Cambria Math" panose="02040503050406030204" pitchFamily="18" charset="0"/>
                <a:ea typeface="Cambria Math" panose="02040503050406030204" pitchFamily="18" charset="0"/>
              </a:rPr>
              <a:t>(contd.)</a:t>
            </a:r>
          </a:p>
        </p:txBody>
      </p:sp>
      <p:pic>
        <p:nvPicPr>
          <p:cNvPr id="3" name="Picture 2"/>
          <p:cNvPicPr>
            <a:picLocks noChangeAspect="1" noChangeArrowheads="1"/>
          </p:cNvPicPr>
          <p:nvPr/>
        </p:nvPicPr>
        <p:blipFill>
          <a:blip r:embed="rId2"/>
          <a:srcRect/>
          <a:stretch>
            <a:fillRect/>
          </a:stretch>
        </p:blipFill>
        <p:spPr bwMode="auto">
          <a:xfrm>
            <a:off x="1972235" y="1518698"/>
            <a:ext cx="7915835" cy="524786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05066" cy="789830"/>
          </a:xfrm>
        </p:spPr>
        <p:txBody>
          <a:bodyPr>
            <a:normAutofit/>
          </a:bodyPr>
          <a:lstStyle/>
          <a:p>
            <a:pPr marL="0" algn="ctr"/>
            <a:r>
              <a:rPr lang="en-US" sz="4000" b="1" dirty="0">
                <a:latin typeface="Cambria Math" pitchFamily="18" charset="0"/>
                <a:ea typeface="Cambria Math" pitchFamily="18" charset="0"/>
              </a:rPr>
              <a:t>IMPLEMENTATION </a:t>
            </a:r>
            <a:r>
              <a:rPr lang="en-US" sz="3200" b="1" dirty="0">
                <a:latin typeface="Cambria Math" pitchFamily="18" charset="0"/>
                <a:ea typeface="Cambria Math" pitchFamily="18" charset="0"/>
              </a:rPr>
              <a:t>(Main Algorithm)</a:t>
            </a:r>
            <a:endParaRPr lang="en-US" sz="4000" dirty="0"/>
          </a:p>
        </p:txBody>
      </p:sp>
      <p:sp>
        <p:nvSpPr>
          <p:cNvPr id="3" name="Content Placeholder 2"/>
          <p:cNvSpPr>
            <a:spLocks noGrp="1"/>
          </p:cNvSpPr>
          <p:nvPr>
            <p:ph idx="1"/>
          </p:nvPr>
        </p:nvSpPr>
        <p:spPr>
          <a:xfrm>
            <a:off x="609600" y="1470991"/>
            <a:ext cx="10972800" cy="5119515"/>
          </a:xfrm>
        </p:spPr>
        <p:txBody>
          <a:bodyPr>
            <a:noAutofit/>
          </a:bodyPr>
          <a:lstStyle/>
          <a:p>
            <a:pPr marL="578358" indent="-514350" algn="just">
              <a:buFont typeface="+mj-lt"/>
              <a:buAutoNum type="arabicPeriod"/>
            </a:pPr>
            <a:r>
              <a:rPr lang="en-US" sz="2200" dirty="0">
                <a:latin typeface="Cambria Math" panose="02040503050406030204" pitchFamily="18" charset="0"/>
                <a:ea typeface="Cambria Math" panose="02040503050406030204" pitchFamily="18" charset="0"/>
              </a:rPr>
              <a:t>Import required packages such as OneTimePad, String, Math and package Image from module PILLOW.</a:t>
            </a:r>
          </a:p>
          <a:p>
            <a:pPr marL="578358" indent="-514350" algn="just">
              <a:buFont typeface="+mj-lt"/>
              <a:buAutoNum type="arabicPeriod"/>
            </a:pPr>
            <a:r>
              <a:rPr lang="en-US" sz="2200" dirty="0">
                <a:latin typeface="Cambria Math" panose="02040503050406030204" pitchFamily="18" charset="0"/>
                <a:ea typeface="Cambria Math" panose="02040503050406030204" pitchFamily="18" charset="0"/>
              </a:rPr>
              <a:t>Define necessary processes in functions:</a:t>
            </a:r>
          </a:p>
          <a:p>
            <a:pPr marL="521208" indent="-457200" algn="just">
              <a:buNone/>
            </a:pPr>
            <a:r>
              <a:rPr lang="en-US" sz="2200" dirty="0">
                <a:latin typeface="Cambria Math" panose="02040503050406030204" pitchFamily="18" charset="0"/>
                <a:ea typeface="Cambria Math" panose="02040503050406030204" pitchFamily="18" charset="0"/>
              </a:rPr>
              <a:t>	a)Subencrypt() b) Subdecrypt() c) transEncrypt() d) transDecrypt()</a:t>
            </a:r>
          </a:p>
          <a:p>
            <a:pPr marL="521208" indent="-457200" algn="just">
              <a:buNone/>
            </a:pPr>
            <a:r>
              <a:rPr lang="en-US" sz="2200" dirty="0">
                <a:latin typeface="Cambria Math" panose="02040503050406030204" pitchFamily="18" charset="0"/>
                <a:ea typeface="Cambria Math" panose="02040503050406030204" pitchFamily="18" charset="0"/>
              </a:rPr>
              <a:t>	e) encrypt() f) decrypt() g) genData() h) modPix() i) encode_enc()</a:t>
            </a:r>
          </a:p>
          <a:p>
            <a:pPr algn="just">
              <a:buNone/>
            </a:pPr>
            <a:r>
              <a:rPr lang="en-US" sz="2200" dirty="0">
                <a:latin typeface="Cambria Math" panose="02040503050406030204" pitchFamily="18" charset="0"/>
                <a:ea typeface="Cambria Math" panose="02040503050406030204" pitchFamily="18" charset="0"/>
              </a:rPr>
              <a:t>	   j) encodeImg() k) </a:t>
            </a:r>
            <a:r>
              <a:rPr lang="en-US" sz="2200" dirty="0" err="1">
                <a:latin typeface="Cambria Math" panose="02040503050406030204" pitchFamily="18" charset="0"/>
                <a:ea typeface="Cambria Math" panose="02040503050406030204" pitchFamily="18" charset="0"/>
              </a:rPr>
              <a:t>decodeImg</a:t>
            </a:r>
            <a:r>
              <a:rPr lang="en-US" sz="2200" dirty="0">
                <a:latin typeface="Cambria Math" panose="02040503050406030204" pitchFamily="18" charset="0"/>
                <a:ea typeface="Cambria Math" panose="02040503050406030204" pitchFamily="18" charset="0"/>
              </a:rPr>
              <a:t>()</a:t>
            </a:r>
          </a:p>
          <a:p>
            <a:pPr marL="521208" indent="-457200" algn="just">
              <a:buAutoNum type="arabicPeriod" startAt="3"/>
            </a:pPr>
            <a:r>
              <a:rPr lang="en-US" sz="2200" dirty="0">
                <a:latin typeface="Cambria Math" panose="02040503050406030204" pitchFamily="18" charset="0"/>
                <a:ea typeface="Cambria Math" panose="02040503050406030204" pitchFamily="18" charset="0"/>
              </a:rPr>
              <a:t>Start a while loop to provide choice-based interaction with user.</a:t>
            </a:r>
          </a:p>
          <a:p>
            <a:pPr algn="just">
              <a:buAutoNum type="arabicPeriod" startAt="3"/>
            </a:pPr>
            <a:r>
              <a:rPr lang="en-US" sz="2200" dirty="0">
                <a:latin typeface="Cambria Math" panose="02040503050406030204" pitchFamily="18" charset="0"/>
                <a:ea typeface="Cambria Math" panose="02040503050406030204" pitchFamily="18" charset="0"/>
              </a:rPr>
              <a:t>If user chooses to encode, accept </a:t>
            </a:r>
            <a:r>
              <a:rPr lang="en-US" sz="2200" dirty="0" err="1">
                <a:latin typeface="Cambria Math" panose="02040503050406030204" pitchFamily="18" charset="0"/>
                <a:ea typeface="Cambria Math" panose="02040503050406030204" pitchFamily="18" charset="0"/>
              </a:rPr>
              <a:t>PlainText</a:t>
            </a:r>
            <a:r>
              <a:rPr lang="en-US" sz="2200" dirty="0">
                <a:latin typeface="Cambria Math" panose="02040503050406030204" pitchFamily="18" charset="0"/>
                <a:ea typeface="Cambria Math" panose="02040503050406030204" pitchFamily="18" charset="0"/>
              </a:rPr>
              <a:t> to encode. Also accept three respective keys for encryption.</a:t>
            </a:r>
          </a:p>
          <a:p>
            <a:pPr algn="just">
              <a:buAutoNum type="arabicPeriod" startAt="3"/>
            </a:pPr>
            <a:r>
              <a:rPr lang="en-US" sz="2200" dirty="0">
                <a:latin typeface="Cambria Math" panose="02040503050406030204" pitchFamily="18" charset="0"/>
                <a:ea typeface="Cambria Math" panose="02040503050406030204" pitchFamily="18" charset="0"/>
              </a:rPr>
              <a:t>“code=encrypt(</a:t>
            </a:r>
            <a:r>
              <a:rPr lang="en-US" sz="2200" dirty="0" err="1">
                <a:latin typeface="Cambria Math" panose="02040503050406030204" pitchFamily="18" charset="0"/>
                <a:ea typeface="Cambria Math" panose="02040503050406030204" pitchFamily="18" charset="0"/>
              </a:rPr>
              <a:t>PlainText</a:t>
            </a:r>
            <a:r>
              <a:rPr lang="en-US" sz="2200" dirty="0">
                <a:latin typeface="Cambria Math" panose="02040503050406030204" pitchFamily="18" charset="0"/>
                <a:ea typeface="Cambria Math" panose="02040503050406030204" pitchFamily="18" charset="0"/>
              </a:rPr>
              <a:t>, key1, key2, key3)”[code stores CipherText]</a:t>
            </a:r>
          </a:p>
          <a:p>
            <a:pPr algn="just">
              <a:buAutoNum type="arabicPeriod" startAt="3"/>
            </a:pPr>
            <a:r>
              <a:rPr lang="en-US" sz="2200" dirty="0">
                <a:latin typeface="Cambria Math" panose="02040503050406030204" pitchFamily="18" charset="0"/>
                <a:ea typeface="Cambria Math" panose="02040503050406030204" pitchFamily="18" charset="0"/>
              </a:rPr>
              <a:t>Display ‘code’ i.e. the CipherText.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780495" cy="1036320"/>
          </a:xfrm>
        </p:spPr>
        <p:txBody>
          <a:bodyPr>
            <a:normAutofit/>
          </a:bodyPr>
          <a:lstStyle/>
          <a:p>
            <a:pPr marL="0" algn="ctr"/>
            <a:r>
              <a:rPr lang="en-US" sz="4000" b="1" dirty="0">
                <a:latin typeface="Cambria Math" pitchFamily="18" charset="0"/>
                <a:ea typeface="Cambria Math" pitchFamily="18" charset="0"/>
              </a:rPr>
              <a:t>IMPLEMENTATION </a:t>
            </a:r>
            <a:r>
              <a:rPr lang="en-US" sz="3200" b="1" dirty="0">
                <a:latin typeface="Cambria Math" pitchFamily="18" charset="0"/>
                <a:ea typeface="Cambria Math" pitchFamily="18" charset="0"/>
              </a:rPr>
              <a:t>(Main Algorithm)</a:t>
            </a:r>
            <a:endParaRPr lang="en-US" sz="4000" dirty="0"/>
          </a:p>
        </p:txBody>
      </p:sp>
      <p:sp>
        <p:nvSpPr>
          <p:cNvPr id="3" name="Content Placeholder 2"/>
          <p:cNvSpPr>
            <a:spLocks noGrp="1"/>
          </p:cNvSpPr>
          <p:nvPr>
            <p:ph idx="1"/>
          </p:nvPr>
        </p:nvSpPr>
        <p:spPr>
          <a:xfrm>
            <a:off x="677334" y="1526650"/>
            <a:ext cx="10780496" cy="4514713"/>
          </a:xfrm>
        </p:spPr>
        <p:txBody>
          <a:bodyPr>
            <a:normAutofit/>
          </a:bodyPr>
          <a:lstStyle/>
          <a:p>
            <a:pPr marL="578358" indent="-514350" algn="just">
              <a:buAutoNum type="arabicPeriod" startAt="7"/>
            </a:pPr>
            <a:r>
              <a:rPr lang="en-US" sz="2200" dirty="0">
                <a:latin typeface="Cambria Math" panose="02040503050406030204" pitchFamily="18" charset="0"/>
                <a:ea typeface="Cambria Math" panose="02040503050406030204" pitchFamily="18" charset="0"/>
              </a:rPr>
              <a:t>To check whether Encrypted text is correct or not, use “decrypt(code, key1, key2, key3)” to decrypt. Proceed.</a:t>
            </a:r>
          </a:p>
          <a:p>
            <a:pPr marL="578358" indent="-514350" algn="just">
              <a:buAutoNum type="arabicPeriod" startAt="7"/>
            </a:pPr>
            <a:r>
              <a:rPr lang="en-US" sz="2200" dirty="0">
                <a:latin typeface="Cambria Math" panose="02040503050406030204" pitchFamily="18" charset="0"/>
                <a:ea typeface="Cambria Math" panose="02040503050406030204" pitchFamily="18" charset="0"/>
              </a:rPr>
              <a:t>“encodeImg(code)” to encrypt CipherText into image. Image extension must be provided by user. Display suitable message.</a:t>
            </a:r>
          </a:p>
          <a:p>
            <a:pPr marL="578358" indent="-514350" algn="just">
              <a:buAutoNum type="arabicPeriod" startAt="7"/>
            </a:pPr>
            <a:r>
              <a:rPr lang="en-US" sz="2200" dirty="0">
                <a:latin typeface="Cambria Math" panose="02040503050406030204" pitchFamily="18" charset="0"/>
                <a:ea typeface="Cambria Math" panose="02040503050406030204" pitchFamily="18" charset="0"/>
              </a:rPr>
              <a:t>If user chooses to decrypt,  use “</a:t>
            </a:r>
            <a:r>
              <a:rPr lang="en-US" sz="2200" dirty="0" err="1">
                <a:latin typeface="Cambria Math" panose="02040503050406030204" pitchFamily="18" charset="0"/>
                <a:ea typeface="Cambria Math" panose="02040503050406030204" pitchFamily="18" charset="0"/>
              </a:rPr>
              <a:t>stegoImage</a:t>
            </a:r>
            <a:r>
              <a:rPr lang="en-US" sz="2200" dirty="0">
                <a:latin typeface="Cambria Math" panose="02040503050406030204" pitchFamily="18" charset="0"/>
                <a:ea typeface="Cambria Math" panose="02040503050406030204" pitchFamily="18" charset="0"/>
              </a:rPr>
              <a:t>=</a:t>
            </a:r>
            <a:r>
              <a:rPr lang="en-US" sz="2200" dirty="0" err="1">
                <a:latin typeface="Cambria Math" panose="02040503050406030204" pitchFamily="18" charset="0"/>
                <a:ea typeface="Cambria Math" panose="02040503050406030204" pitchFamily="18" charset="0"/>
              </a:rPr>
              <a:t>decodeImg</a:t>
            </a:r>
            <a:r>
              <a:rPr lang="en-US" sz="2200" dirty="0">
                <a:latin typeface="Cambria Math" panose="02040503050406030204" pitchFamily="18" charset="0"/>
                <a:ea typeface="Cambria Math" panose="02040503050406030204" pitchFamily="18" charset="0"/>
              </a:rPr>
              <a:t>()”. Provide image extension asked by the function.</a:t>
            </a:r>
          </a:p>
          <a:p>
            <a:pPr marL="578358" indent="-514350" algn="just">
              <a:buAutoNum type="arabicPeriod" startAt="7"/>
            </a:pPr>
            <a:r>
              <a:rPr lang="en-US" sz="2200" dirty="0">
                <a:latin typeface="Cambria Math" panose="02040503050406030204" pitchFamily="18" charset="0"/>
                <a:ea typeface="Cambria Math" panose="02040503050406030204" pitchFamily="18" charset="0"/>
              </a:rPr>
              <a:t>Accept respective keys for decryption.</a:t>
            </a:r>
          </a:p>
          <a:p>
            <a:pPr marL="578358" indent="-514350" algn="just">
              <a:buAutoNum type="arabicPeriod" startAt="7"/>
            </a:pPr>
            <a:r>
              <a:rPr lang="en-US" sz="2200" dirty="0">
                <a:latin typeface="Cambria Math" panose="02040503050406030204" pitchFamily="18" charset="0"/>
                <a:ea typeface="Cambria Math" panose="02040503050406030204" pitchFamily="18" charset="0"/>
              </a:rPr>
              <a:t>“decode=decrypt(</a:t>
            </a:r>
            <a:r>
              <a:rPr lang="en-US" sz="2200" dirty="0" err="1">
                <a:latin typeface="Cambria Math" panose="02040503050406030204" pitchFamily="18" charset="0"/>
                <a:ea typeface="Cambria Math" panose="02040503050406030204" pitchFamily="18" charset="0"/>
              </a:rPr>
              <a:t>stegoImage</a:t>
            </a:r>
            <a:r>
              <a:rPr lang="en-US" sz="2200" dirty="0">
                <a:latin typeface="Cambria Math" panose="02040503050406030204" pitchFamily="18" charset="0"/>
                <a:ea typeface="Cambria Math" panose="02040503050406030204" pitchFamily="18" charset="0"/>
              </a:rPr>
              <a:t>, key1, key2, key3)”</a:t>
            </a:r>
          </a:p>
          <a:p>
            <a:pPr marL="578358" indent="-514350" algn="just">
              <a:buAutoNum type="arabicPeriod" startAt="7"/>
            </a:pPr>
            <a:r>
              <a:rPr lang="en-US" sz="2200" dirty="0">
                <a:latin typeface="Cambria Math" panose="02040503050406030204" pitchFamily="18" charset="0"/>
                <a:ea typeface="Cambria Math" panose="02040503050406030204" pitchFamily="18" charset="0"/>
              </a:rPr>
              <a:t>Display decoded text ‘decode’.</a:t>
            </a:r>
          </a:p>
          <a:p>
            <a:pPr marL="578358" indent="-514350" algn="just">
              <a:buAutoNum type="arabicPeriod" startAt="7"/>
            </a:pPr>
            <a:r>
              <a:rPr lang="en-US" sz="2200" dirty="0">
                <a:latin typeface="Cambria Math" panose="02040503050406030204" pitchFamily="18" charset="0"/>
                <a:ea typeface="Cambria Math" panose="02040503050406030204" pitchFamily="18" charset="0"/>
              </a:rPr>
              <a:t>Close the while loop.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05066" cy="1044271"/>
          </a:xfrm>
        </p:spPr>
        <p:txBody>
          <a:bodyPr>
            <a:normAutofit/>
          </a:bodyPr>
          <a:lstStyle/>
          <a:p>
            <a:pPr marL="0" algn="ctr"/>
            <a:r>
              <a:rPr lang="en-US" sz="4000" b="1" dirty="0">
                <a:latin typeface="Cambria Math" pitchFamily="18" charset="0"/>
                <a:ea typeface="Cambria Math" pitchFamily="18" charset="0"/>
              </a:rPr>
              <a:t>IMPLEMENTATION </a:t>
            </a:r>
            <a:r>
              <a:rPr lang="en-US" sz="3200" b="1" dirty="0">
                <a:latin typeface="Cambria Math" pitchFamily="18" charset="0"/>
                <a:ea typeface="Cambria Math" pitchFamily="18" charset="0"/>
              </a:rPr>
              <a:t>(Functions Used)</a:t>
            </a:r>
            <a:endParaRPr lang="en-US" sz="4000" dirty="0"/>
          </a:p>
        </p:txBody>
      </p:sp>
      <p:sp>
        <p:nvSpPr>
          <p:cNvPr id="3" name="Content Placeholder 2"/>
          <p:cNvSpPr>
            <a:spLocks noGrp="1"/>
          </p:cNvSpPr>
          <p:nvPr>
            <p:ph idx="1"/>
          </p:nvPr>
        </p:nvSpPr>
        <p:spPr>
          <a:xfrm>
            <a:off x="609600" y="1733006"/>
            <a:ext cx="10972800" cy="4739512"/>
          </a:xfrm>
        </p:spPr>
        <p:txBody>
          <a:bodyPr>
            <a:normAutofit fontScale="92500" lnSpcReduction="10000"/>
          </a:bodyPr>
          <a:lstStyle/>
          <a:p>
            <a:pPr lvl="0" algn="just">
              <a:buFont typeface="Wingdings" pitchFamily="2" charset="2"/>
              <a:buChar char="q"/>
            </a:pPr>
            <a:r>
              <a:rPr lang="en-US" sz="2400" dirty="0">
                <a:latin typeface="Cambria Math" panose="02040503050406030204" pitchFamily="18" charset="0"/>
                <a:ea typeface="Cambria Math" panose="02040503050406030204" pitchFamily="18" charset="0"/>
              </a:rPr>
              <a:t>def Subencrypt(</a:t>
            </a:r>
            <a:r>
              <a:rPr lang="en-US" sz="2400" dirty="0" err="1">
                <a:latin typeface="Cambria Math" panose="02040503050406030204" pitchFamily="18" charset="0"/>
                <a:ea typeface="Cambria Math" panose="02040503050406030204" pitchFamily="18" charset="0"/>
              </a:rPr>
              <a:t>plain_text,key</a:t>
            </a:r>
            <a:r>
              <a:rPr lang="en-US" sz="2400" dirty="0">
                <a:latin typeface="Cambria Math" panose="02040503050406030204" pitchFamily="18" charset="0"/>
                <a:ea typeface="Cambria Math" panose="02040503050406030204" pitchFamily="18" charset="0"/>
              </a:rPr>
              <a:t>) : This function accepts a plain text and a key for Substitution Encryption. </a:t>
            </a:r>
          </a:p>
          <a:p>
            <a:pPr algn="just" fontAlgn="base">
              <a:buFont typeface="Arial" pitchFamily="34" charset="0"/>
              <a:buChar char="•"/>
            </a:pPr>
            <a:r>
              <a:rPr lang="en-US" sz="1600" dirty="0">
                <a:latin typeface="Cambria Math" panose="02040503050406030204" pitchFamily="18" charset="0"/>
                <a:ea typeface="Cambria Math" panose="02040503050406030204" pitchFamily="18" charset="0"/>
              </a:rPr>
              <a:t>Create a list of all the characters. Create a dictionary to store the </a:t>
            </a:r>
            <a:r>
              <a:rPr lang="en-US" sz="1600" dirty="0" err="1">
                <a:latin typeface="Cambria Math" panose="02040503050406030204" pitchFamily="18" charset="0"/>
                <a:ea typeface="Cambria Math" panose="02040503050406030204" pitchFamily="18" charset="0"/>
              </a:rPr>
              <a:t>subtitution</a:t>
            </a:r>
            <a:r>
              <a:rPr lang="en-US" sz="1600" dirty="0">
                <a:latin typeface="Cambria Math" panose="02040503050406030204" pitchFamily="18" charset="0"/>
                <a:ea typeface="Cambria Math" panose="02040503050406030204" pitchFamily="18" charset="0"/>
              </a:rPr>
              <a:t> for all characters.</a:t>
            </a:r>
          </a:p>
          <a:p>
            <a:pPr algn="just" fontAlgn="base">
              <a:buFont typeface="Arial" pitchFamily="34" charset="0"/>
              <a:buChar char="•"/>
            </a:pPr>
            <a:r>
              <a:rPr lang="en-US" sz="1600" dirty="0">
                <a:latin typeface="Cambria Math" panose="02040503050406030204" pitchFamily="18" charset="0"/>
                <a:ea typeface="Cambria Math" panose="02040503050406030204" pitchFamily="18" charset="0"/>
              </a:rPr>
              <a:t>For each character, transform the given character by </a:t>
            </a:r>
            <a:r>
              <a:rPr lang="en-IN" sz="1600" dirty="0">
                <a:latin typeface="Cambria Math" panose="02040503050406030204" pitchFamily="18" charset="0"/>
                <a:ea typeface="Cambria Math" panose="02040503050406030204" pitchFamily="18" charset="0"/>
              </a:rPr>
              <a:t>adding Shift key value to Ascii value of the letters present in the text to create Cipher text. Use for loop to carry out this process</a:t>
            </a:r>
            <a:r>
              <a:rPr lang="en-US" sz="1600" dirty="0">
                <a:latin typeface="Cambria Math" panose="02040503050406030204" pitchFamily="18" charset="0"/>
                <a:ea typeface="Cambria Math" panose="02040503050406030204" pitchFamily="18" charset="0"/>
              </a:rPr>
              <a:t>.</a:t>
            </a:r>
          </a:p>
          <a:p>
            <a:pPr algn="just" fontAlgn="base">
              <a:buFont typeface="Arial" pitchFamily="34" charset="0"/>
              <a:buChar char="•"/>
            </a:pPr>
            <a:r>
              <a:rPr lang="en-US" sz="1600" dirty="0">
                <a:latin typeface="Cambria Math" panose="02040503050406030204" pitchFamily="18" charset="0"/>
                <a:ea typeface="Cambria Math" panose="02040503050406030204" pitchFamily="18" charset="0"/>
              </a:rPr>
              <a:t>Print the new string generated.</a:t>
            </a:r>
          </a:p>
          <a:p>
            <a:pPr algn="just" fontAlgn="base">
              <a:buFont typeface="Arial" pitchFamily="34" charset="0"/>
              <a:buChar char="•"/>
            </a:pPr>
            <a:endParaRPr lang="en-US" sz="1600" dirty="0">
              <a:latin typeface="Cambria Math" panose="02040503050406030204" pitchFamily="18" charset="0"/>
              <a:ea typeface="Cambria Math" panose="02040503050406030204" pitchFamily="18" charset="0"/>
            </a:endParaRPr>
          </a:p>
          <a:p>
            <a:pPr algn="just" fontAlgn="base">
              <a:buNone/>
            </a:pPr>
            <a:endParaRPr lang="en-US" sz="1800" dirty="0">
              <a:latin typeface="Cambria Math" panose="02040503050406030204" pitchFamily="18" charset="0"/>
              <a:ea typeface="Cambria Math" panose="02040503050406030204" pitchFamily="18" charset="0"/>
            </a:endParaRPr>
          </a:p>
          <a:p>
            <a:pPr algn="just">
              <a:buFont typeface="Wingdings" pitchFamily="2" charset="2"/>
              <a:buChar char="q"/>
            </a:pPr>
            <a:r>
              <a:rPr lang="en-US" sz="2400" dirty="0">
                <a:latin typeface="Cambria Math" panose="02040503050406030204" pitchFamily="18" charset="0"/>
                <a:ea typeface="Cambria Math" panose="02040503050406030204" pitchFamily="18" charset="0"/>
              </a:rPr>
              <a:t>def Subdecrypt(</a:t>
            </a:r>
            <a:r>
              <a:rPr lang="en-US" sz="2400" dirty="0" err="1">
                <a:latin typeface="Cambria Math" panose="02040503050406030204" pitchFamily="18" charset="0"/>
                <a:ea typeface="Cambria Math" panose="02040503050406030204" pitchFamily="18" charset="0"/>
              </a:rPr>
              <a:t>cipher_text,key</a:t>
            </a:r>
            <a:r>
              <a:rPr lang="en-US" sz="2400" dirty="0">
                <a:latin typeface="Cambria Math" panose="02040503050406030204" pitchFamily="18" charset="0"/>
                <a:ea typeface="Cambria Math" panose="02040503050406030204" pitchFamily="18" charset="0"/>
              </a:rPr>
              <a:t>) : This function accepts a cipher text and a key for Substitution Decryption.</a:t>
            </a:r>
          </a:p>
          <a:p>
            <a:pPr algn="just" fontAlgn="base">
              <a:buFont typeface="Wingdings" pitchFamily="2" charset="2"/>
              <a:buChar char="§"/>
            </a:pPr>
            <a:r>
              <a:rPr lang="en-US" sz="1600" dirty="0">
                <a:latin typeface="Cambria Math" panose="02040503050406030204" pitchFamily="18" charset="0"/>
                <a:ea typeface="Cambria Math" panose="02040503050406030204" pitchFamily="18" charset="0"/>
              </a:rPr>
              <a:t>Create a list of all the characters. Create a dictionary to store the </a:t>
            </a:r>
            <a:r>
              <a:rPr lang="en-US" sz="1600" dirty="0" err="1">
                <a:latin typeface="Cambria Math" panose="02040503050406030204" pitchFamily="18" charset="0"/>
                <a:ea typeface="Cambria Math" panose="02040503050406030204" pitchFamily="18" charset="0"/>
              </a:rPr>
              <a:t>subtitution</a:t>
            </a:r>
            <a:r>
              <a:rPr lang="en-US" sz="1600" dirty="0">
                <a:latin typeface="Cambria Math" panose="02040503050406030204" pitchFamily="18" charset="0"/>
                <a:ea typeface="Cambria Math" panose="02040503050406030204" pitchFamily="18" charset="0"/>
              </a:rPr>
              <a:t> for all characters.</a:t>
            </a:r>
          </a:p>
          <a:p>
            <a:pPr algn="just" fontAlgn="base">
              <a:buFont typeface="Wingdings" pitchFamily="2" charset="2"/>
              <a:buChar char="§"/>
            </a:pPr>
            <a:r>
              <a:rPr lang="en-US" sz="1600" dirty="0">
                <a:latin typeface="Cambria Math" panose="02040503050406030204" pitchFamily="18" charset="0"/>
                <a:ea typeface="Cambria Math" panose="02040503050406030204" pitchFamily="18" charset="0"/>
              </a:rPr>
              <a:t>For each character, transform the given character by </a:t>
            </a:r>
            <a:r>
              <a:rPr lang="en-IN" sz="1600" dirty="0">
                <a:latin typeface="Cambria Math" panose="02040503050406030204" pitchFamily="18" charset="0"/>
                <a:ea typeface="Cambria Math" panose="02040503050406030204" pitchFamily="18" charset="0"/>
              </a:rPr>
              <a:t>subtracting Shift key value to Ascii value of the letters present in the text to create Plain text. Use for loop to carry out this process.</a:t>
            </a:r>
            <a:endParaRPr lang="en-US" sz="1600" dirty="0">
              <a:latin typeface="Cambria Math" panose="02040503050406030204" pitchFamily="18" charset="0"/>
              <a:ea typeface="Cambria Math" panose="02040503050406030204" pitchFamily="18" charset="0"/>
            </a:endParaRPr>
          </a:p>
          <a:p>
            <a:pPr algn="just" fontAlgn="base">
              <a:buFont typeface="Wingdings" pitchFamily="2" charset="2"/>
              <a:buChar char="§"/>
            </a:pPr>
            <a:r>
              <a:rPr lang="en-US" sz="1600" dirty="0">
                <a:latin typeface="Cambria Math" panose="02040503050406030204" pitchFamily="18" charset="0"/>
                <a:ea typeface="Cambria Math" panose="02040503050406030204" pitchFamily="18" charset="0"/>
              </a:rPr>
              <a:t>Print the new string generated.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448"/>
            <a:ext cx="10515600" cy="713177"/>
          </a:xfrm>
        </p:spPr>
        <p:txBody>
          <a:bodyPr>
            <a:normAutofit/>
          </a:bodyPr>
          <a:lstStyle/>
          <a:p>
            <a:pPr algn="ctr"/>
            <a:r>
              <a:rPr lang="en-US" sz="4000" b="1" dirty="0">
                <a:latin typeface="Cambria Math" pitchFamily="18" charset="0"/>
                <a:ea typeface="Cambria Math" pitchFamily="18" charset="0"/>
              </a:rPr>
              <a:t>ABSTRACT</a:t>
            </a:r>
          </a:p>
        </p:txBody>
      </p:sp>
      <p:sp>
        <p:nvSpPr>
          <p:cNvPr id="3" name="Content Placeholder 2"/>
          <p:cNvSpPr>
            <a:spLocks noGrp="1"/>
          </p:cNvSpPr>
          <p:nvPr>
            <p:ph idx="1"/>
          </p:nvPr>
        </p:nvSpPr>
        <p:spPr>
          <a:xfrm>
            <a:off x="838200" y="1635605"/>
            <a:ext cx="10515600" cy="3586789"/>
          </a:xfrm>
        </p:spPr>
        <p:txBody>
          <a:bodyPr>
            <a:normAutofit/>
          </a:bodyPr>
          <a:lstStyle/>
          <a:p>
            <a:pPr algn="just"/>
            <a:r>
              <a:rPr lang="en-IN" dirty="0">
                <a:latin typeface="Cambria Math" panose="02040503050406030204" pitchFamily="18" charset="0"/>
                <a:ea typeface="Cambria Math" panose="02040503050406030204" pitchFamily="18" charset="0"/>
              </a:rPr>
              <a:t>This Project Work or Paper describes the designing and implementation of Triple Security Message Cryption. Sending Messages and Information has been and will always be of utmost importance, whether in times of Peace or War, Public use or Private use, Security purposes or Common purposes.</a:t>
            </a:r>
          </a:p>
          <a:p>
            <a:pPr algn="just"/>
            <a:r>
              <a:rPr lang="en-IN" dirty="0">
                <a:latin typeface="Cambria Math" panose="02040503050406030204" pitchFamily="18" charset="0"/>
                <a:ea typeface="Cambria Math" panose="02040503050406030204" pitchFamily="18" charset="0"/>
              </a:rPr>
              <a:t>This paper focuses on encrypting data, information and messages to prevent security breach.</a:t>
            </a:r>
            <a:endParaRPr lang="en-US" dirty="0">
              <a:latin typeface="Cambria Math" panose="02040503050406030204" pitchFamily="18" charset="0"/>
              <a:ea typeface="Cambria Math" panose="02040503050406030204" pitchFamily="18" charset="0"/>
            </a:endParaRPr>
          </a:p>
          <a:p>
            <a:pPr algn="just"/>
            <a:r>
              <a:rPr lang="en-IN" dirty="0">
                <a:latin typeface="Cambria Math" panose="02040503050406030204" pitchFamily="18" charset="0"/>
                <a:ea typeface="Cambria Math" panose="02040503050406030204" pitchFamily="18" charset="0"/>
              </a:rPr>
              <a:t>Messages were, are and will be the staple in every generation, and thus come the matter of privacy and security.</a:t>
            </a:r>
            <a:endParaRPr lang="en-US" dirty="0">
              <a:latin typeface="Cambria Math" panose="02040503050406030204" pitchFamily="18" charset="0"/>
              <a:ea typeface="Cambria Math" panose="02040503050406030204" pitchFamily="18" charset="0"/>
            </a:endParaRPr>
          </a:p>
          <a:p>
            <a:pPr algn="just"/>
            <a:r>
              <a:rPr lang="en-IN" dirty="0">
                <a:latin typeface="Cambria Math" panose="02040503050406030204" pitchFamily="18" charset="0"/>
                <a:ea typeface="Cambria Math" panose="02040503050406030204" pitchFamily="18" charset="0"/>
              </a:rPr>
              <a:t>With the help of two different techniques, the data or information goes through a series of processes and modifies the data before data transfer and the recipient receives the encrypted data.</a:t>
            </a:r>
            <a:endParaRPr lang="en-US" dirty="0">
              <a:latin typeface="Cambria Math" panose="02040503050406030204" pitchFamily="18" charset="0"/>
              <a:ea typeface="Cambria Math" panose="02040503050406030204" pitchFamily="18" charset="0"/>
            </a:endParaRPr>
          </a:p>
          <a:p>
            <a:pPr algn="just"/>
            <a:r>
              <a:rPr lang="en-IN" dirty="0">
                <a:latin typeface="Cambria Math" panose="02040503050406030204" pitchFamily="18" charset="0"/>
                <a:ea typeface="Cambria Math" panose="02040503050406030204" pitchFamily="18" charset="0"/>
              </a:rPr>
              <a:t>Then using the same Cryption system, recipient can decrypt it and obtain the message while ensuring the security of the message.</a:t>
            </a:r>
            <a:endParaRPr lang="en-US" dirty="0">
              <a:latin typeface="Cambria Math" panose="02040503050406030204" pitchFamily="18" charset="0"/>
              <a:ea typeface="Cambria Math"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05066" cy="821635"/>
          </a:xfrm>
        </p:spPr>
        <p:txBody>
          <a:bodyPr>
            <a:normAutofit/>
          </a:bodyPr>
          <a:lstStyle/>
          <a:p>
            <a:pPr marL="0" algn="ctr"/>
            <a:r>
              <a:rPr lang="en-US" sz="4000" b="1" dirty="0">
                <a:latin typeface="Cambria Math" pitchFamily="18" charset="0"/>
                <a:ea typeface="Cambria Math" pitchFamily="18" charset="0"/>
              </a:rPr>
              <a:t>IMPLEMENTATION </a:t>
            </a:r>
            <a:r>
              <a:rPr lang="en-US" sz="3200" b="1" dirty="0">
                <a:latin typeface="Cambria Math" pitchFamily="18" charset="0"/>
                <a:ea typeface="Cambria Math" pitchFamily="18" charset="0"/>
              </a:rPr>
              <a:t>(Functions Used)</a:t>
            </a:r>
            <a:endParaRPr lang="en-US" sz="4000" dirty="0"/>
          </a:p>
        </p:txBody>
      </p:sp>
      <p:sp>
        <p:nvSpPr>
          <p:cNvPr id="3" name="Content Placeholder 2"/>
          <p:cNvSpPr>
            <a:spLocks noGrp="1"/>
          </p:cNvSpPr>
          <p:nvPr>
            <p:ph idx="1"/>
          </p:nvPr>
        </p:nvSpPr>
        <p:spPr>
          <a:xfrm>
            <a:off x="609600" y="1680754"/>
            <a:ext cx="10972800" cy="4253881"/>
          </a:xfrm>
        </p:spPr>
        <p:txBody>
          <a:bodyPr>
            <a:normAutofit fontScale="62500" lnSpcReduction="20000"/>
          </a:bodyPr>
          <a:lstStyle/>
          <a:p>
            <a:pPr lvl="0" algn="just">
              <a:lnSpc>
                <a:spcPct val="120000"/>
              </a:lnSpc>
              <a:buFont typeface="Wingdings" pitchFamily="2" charset="2"/>
              <a:buChar char="q"/>
            </a:pPr>
            <a:r>
              <a:rPr lang="en-US" sz="3500" dirty="0">
                <a:latin typeface="Cambria Math" panose="02040503050406030204" pitchFamily="18" charset="0"/>
                <a:ea typeface="Cambria Math" panose="02040503050406030204" pitchFamily="18" charset="0"/>
              </a:rPr>
              <a:t>def </a:t>
            </a:r>
            <a:r>
              <a:rPr lang="en-US" sz="3500" dirty="0" err="1">
                <a:latin typeface="Cambria Math" panose="02040503050406030204" pitchFamily="18" charset="0"/>
                <a:ea typeface="Cambria Math" panose="02040503050406030204" pitchFamily="18" charset="0"/>
              </a:rPr>
              <a:t>transencrypt</a:t>
            </a:r>
            <a:r>
              <a:rPr lang="en-US" sz="3500" dirty="0">
                <a:latin typeface="Cambria Math" panose="02040503050406030204" pitchFamily="18" charset="0"/>
                <a:ea typeface="Cambria Math" panose="02040503050406030204" pitchFamily="18" charset="0"/>
              </a:rPr>
              <a:t>(text,key) : This function accepts a plain text and a key for Transposition Encryption. </a:t>
            </a:r>
          </a:p>
          <a:p>
            <a:pPr algn="just" fontAlgn="base">
              <a:buFont typeface="Wingdings" pitchFamily="2" charset="2"/>
              <a:buChar char="§"/>
            </a:pPr>
            <a:r>
              <a:rPr lang="en-US" sz="2100" dirty="0">
                <a:latin typeface="Cambria Math" panose="02040503050406030204" pitchFamily="18" charset="0"/>
                <a:ea typeface="Cambria Math" panose="02040503050406030204" pitchFamily="18" charset="0"/>
              </a:rPr>
              <a:t>The message is written out in rows of a fixed length, and then read out again column by column, and the columns are chosen in some scrambled order.</a:t>
            </a:r>
          </a:p>
          <a:p>
            <a:pPr algn="just" fontAlgn="base">
              <a:buFont typeface="Wingdings" pitchFamily="2" charset="2"/>
              <a:buChar char="§"/>
            </a:pPr>
            <a:r>
              <a:rPr lang="en-US" sz="2100" dirty="0">
                <a:latin typeface="Cambria Math" panose="02040503050406030204" pitchFamily="18" charset="0"/>
                <a:ea typeface="Cambria Math" panose="02040503050406030204" pitchFamily="18" charset="0"/>
              </a:rPr>
              <a:t>Width of the rows and the permutation of the columns are usually defined by a keyword.</a:t>
            </a:r>
          </a:p>
          <a:p>
            <a:pPr algn="just" fontAlgn="base">
              <a:buFont typeface="Wingdings" pitchFamily="2" charset="2"/>
              <a:buChar char="§"/>
            </a:pPr>
            <a:r>
              <a:rPr lang="en-US" sz="2100" dirty="0">
                <a:latin typeface="Cambria Math" panose="02040503050406030204" pitchFamily="18" charset="0"/>
                <a:ea typeface="Cambria Math" panose="02040503050406030204" pitchFamily="18" charset="0"/>
              </a:rPr>
              <a:t>Any spare spaces are filled with nulls or left blank or placed by a character (Example: _).</a:t>
            </a:r>
          </a:p>
          <a:p>
            <a:pPr algn="just" fontAlgn="base">
              <a:buFont typeface="Wingdings" pitchFamily="2" charset="2"/>
              <a:buChar char="§"/>
            </a:pPr>
            <a:r>
              <a:rPr lang="en-US" sz="2100" dirty="0">
                <a:latin typeface="Cambria Math" panose="02040503050406030204" pitchFamily="18" charset="0"/>
                <a:ea typeface="Cambria Math" panose="02040503050406030204" pitchFamily="18" charset="0"/>
              </a:rPr>
              <a:t>Finally, the message is read off in columns, in the order specified by the keyword.</a:t>
            </a:r>
          </a:p>
          <a:p>
            <a:pPr algn="just" fontAlgn="base">
              <a:buFont typeface="Wingdings" pitchFamily="2" charset="2"/>
              <a:buChar char="§"/>
            </a:pPr>
            <a:endParaRPr lang="en-US" sz="1700" dirty="0">
              <a:latin typeface="Cambria Math" panose="02040503050406030204" pitchFamily="18" charset="0"/>
              <a:ea typeface="Cambria Math" panose="02040503050406030204" pitchFamily="18" charset="0"/>
            </a:endParaRPr>
          </a:p>
          <a:p>
            <a:pPr algn="just" fontAlgn="base">
              <a:buNone/>
            </a:pPr>
            <a:endParaRPr lang="en-US" sz="1700" dirty="0">
              <a:latin typeface="Cambria Math" panose="02040503050406030204" pitchFamily="18" charset="0"/>
              <a:ea typeface="Cambria Math" panose="02040503050406030204" pitchFamily="18" charset="0"/>
            </a:endParaRPr>
          </a:p>
          <a:p>
            <a:pPr algn="just">
              <a:lnSpc>
                <a:spcPct val="120000"/>
              </a:lnSpc>
              <a:buFont typeface="Wingdings" pitchFamily="2" charset="2"/>
              <a:buChar char="q"/>
            </a:pPr>
            <a:r>
              <a:rPr lang="en-US" sz="3500" dirty="0">
                <a:latin typeface="Cambria Math" panose="02040503050406030204" pitchFamily="18" charset="0"/>
                <a:ea typeface="Cambria Math" panose="02040503050406030204" pitchFamily="18" charset="0"/>
              </a:rPr>
              <a:t>def </a:t>
            </a:r>
            <a:r>
              <a:rPr lang="en-US" sz="3500" dirty="0" err="1">
                <a:latin typeface="Cambria Math" panose="02040503050406030204" pitchFamily="18" charset="0"/>
                <a:ea typeface="Cambria Math" panose="02040503050406030204" pitchFamily="18" charset="0"/>
              </a:rPr>
              <a:t>transdecrypt</a:t>
            </a:r>
            <a:r>
              <a:rPr lang="en-US" sz="3500" dirty="0">
                <a:latin typeface="Cambria Math" panose="02040503050406030204" pitchFamily="18" charset="0"/>
                <a:ea typeface="Cambria Math" panose="02040503050406030204" pitchFamily="18" charset="0"/>
              </a:rPr>
              <a:t>(cipher,key) : This function accepts a cipher text and a key for Transposition Decryption.</a:t>
            </a:r>
          </a:p>
          <a:p>
            <a:pPr algn="just" fontAlgn="base">
              <a:buFont typeface="Wingdings" pitchFamily="2" charset="2"/>
              <a:buChar char="§"/>
            </a:pPr>
            <a:r>
              <a:rPr lang="en-US" sz="2100" dirty="0">
                <a:latin typeface="Cambria Math" panose="02040503050406030204" pitchFamily="18" charset="0"/>
                <a:ea typeface="Cambria Math" panose="02040503050406030204" pitchFamily="18" charset="0"/>
              </a:rPr>
              <a:t>To decipher it, the recipient has to work out the column lengths by dividing the message length by the key length.</a:t>
            </a:r>
          </a:p>
          <a:p>
            <a:pPr algn="just" fontAlgn="base">
              <a:buFont typeface="Wingdings" pitchFamily="2" charset="2"/>
              <a:buChar char="§"/>
            </a:pPr>
            <a:r>
              <a:rPr lang="en-US" sz="2100" dirty="0">
                <a:latin typeface="Cambria Math" panose="02040503050406030204" pitchFamily="18" charset="0"/>
                <a:ea typeface="Cambria Math" panose="02040503050406030204" pitchFamily="18" charset="0"/>
              </a:rPr>
              <a:t>Then, write the message out in columns again, then re-order the columns by reforming the key word.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05066" cy="940904"/>
          </a:xfrm>
        </p:spPr>
        <p:txBody>
          <a:bodyPr>
            <a:normAutofit/>
          </a:bodyPr>
          <a:lstStyle/>
          <a:p>
            <a:pPr marL="0" algn="ctr"/>
            <a:r>
              <a:rPr lang="en-US" sz="4000" b="1" dirty="0">
                <a:latin typeface="Cambria Math" pitchFamily="18" charset="0"/>
                <a:ea typeface="Cambria Math" pitchFamily="18" charset="0"/>
              </a:rPr>
              <a:t>IMPLEMENTATION </a:t>
            </a:r>
            <a:r>
              <a:rPr lang="en-US" sz="3200" b="1" dirty="0">
                <a:latin typeface="Cambria Math" pitchFamily="18" charset="0"/>
                <a:ea typeface="Cambria Math" pitchFamily="18" charset="0"/>
              </a:rPr>
              <a:t>(Functions Used)</a:t>
            </a:r>
            <a:endParaRPr lang="en-US" sz="4000" dirty="0"/>
          </a:p>
        </p:txBody>
      </p:sp>
      <p:sp>
        <p:nvSpPr>
          <p:cNvPr id="3" name="Content Placeholder 2"/>
          <p:cNvSpPr>
            <a:spLocks noGrp="1"/>
          </p:cNvSpPr>
          <p:nvPr>
            <p:ph idx="1"/>
          </p:nvPr>
        </p:nvSpPr>
        <p:spPr>
          <a:xfrm>
            <a:off x="609600" y="1724297"/>
            <a:ext cx="10972800" cy="4577891"/>
          </a:xfrm>
        </p:spPr>
        <p:txBody>
          <a:bodyPr>
            <a:normAutofit fontScale="47500" lnSpcReduction="20000"/>
          </a:bodyPr>
          <a:lstStyle/>
          <a:p>
            <a:pPr lvl="0" algn="just">
              <a:buFont typeface="Wingdings" pitchFamily="2" charset="2"/>
              <a:buChar char="q"/>
            </a:pPr>
            <a:r>
              <a:rPr lang="en-US" sz="4600" dirty="0">
                <a:latin typeface="Cambria Math" panose="02040503050406030204" pitchFamily="18" charset="0"/>
                <a:ea typeface="Cambria Math" panose="02040503050406030204" pitchFamily="18" charset="0"/>
              </a:rPr>
              <a:t>def encrypt(text, key1 ,key2 ,key3): This function accepts a plain text and keys for triple Encryption. </a:t>
            </a:r>
          </a:p>
          <a:p>
            <a:pPr algn="just">
              <a:buFont typeface="Wingdings" pitchFamily="2" charset="2"/>
              <a:buChar char="§"/>
            </a:pPr>
            <a:r>
              <a:rPr lang="en-US" sz="3200" dirty="0">
                <a:latin typeface="Cambria Math" panose="02040503050406030204" pitchFamily="18" charset="0"/>
                <a:ea typeface="Cambria Math" panose="02040503050406030204" pitchFamily="18" charset="0"/>
              </a:rPr>
              <a:t>Use function Subencrypt() with plain text and Integer input key and store it in ‘cipher1’.</a:t>
            </a:r>
          </a:p>
          <a:p>
            <a:pPr algn="just">
              <a:buFont typeface="Wingdings" pitchFamily="2" charset="2"/>
              <a:buChar char="§"/>
            </a:pPr>
            <a:r>
              <a:rPr lang="en-US" sz="3200" dirty="0">
                <a:latin typeface="Cambria Math" panose="02040503050406030204" pitchFamily="18" charset="0"/>
                <a:ea typeface="Cambria Math" panose="02040503050406030204" pitchFamily="18" charset="0"/>
              </a:rPr>
              <a:t>Use function transEncrypt() with ‘cipher1’ and String input key and store it in ‘cipher2’.</a:t>
            </a:r>
          </a:p>
          <a:p>
            <a:pPr algn="just">
              <a:buFont typeface="Wingdings" pitchFamily="2" charset="2"/>
              <a:buChar char="§"/>
            </a:pPr>
            <a:r>
              <a:rPr lang="en-US" sz="3200" dirty="0">
                <a:latin typeface="Cambria Math" panose="02040503050406030204" pitchFamily="18" charset="0"/>
                <a:ea typeface="Cambria Math" panose="02040503050406030204" pitchFamily="18" charset="0"/>
              </a:rPr>
              <a:t>Use function onetimepad.encrypt( ) from OneTimePad package with ‘cipher2’ and String Input key as parameters and store it in ‘cipher3’.</a:t>
            </a:r>
          </a:p>
          <a:p>
            <a:pPr algn="just">
              <a:buFont typeface="Wingdings" pitchFamily="2" charset="2"/>
              <a:buChar char="§"/>
            </a:pPr>
            <a:r>
              <a:rPr lang="en-US" sz="3200" dirty="0">
                <a:latin typeface="Cambria Math" panose="02040503050406030204" pitchFamily="18" charset="0"/>
                <a:ea typeface="Cambria Math" panose="02040503050406030204" pitchFamily="18" charset="0"/>
              </a:rPr>
              <a:t>Return ‘cipher3’,i.e. the triple Encrypted Cipher text.</a:t>
            </a:r>
          </a:p>
          <a:p>
            <a:pPr algn="just">
              <a:buNone/>
            </a:pPr>
            <a:endParaRPr lang="en-US" dirty="0">
              <a:latin typeface="Cambria Math" panose="02040503050406030204" pitchFamily="18" charset="0"/>
              <a:ea typeface="Cambria Math" panose="02040503050406030204" pitchFamily="18" charset="0"/>
            </a:endParaRPr>
          </a:p>
          <a:p>
            <a:pPr lvl="0" algn="just">
              <a:buFont typeface="Wingdings" pitchFamily="2" charset="2"/>
              <a:buChar char="q"/>
            </a:pPr>
            <a:r>
              <a:rPr lang="en-US" sz="4600" dirty="0">
                <a:latin typeface="Cambria Math" panose="02040503050406030204" pitchFamily="18" charset="0"/>
                <a:ea typeface="Cambria Math" panose="02040503050406030204" pitchFamily="18" charset="0"/>
              </a:rPr>
              <a:t>def decrypt(cipher, key1 ,key2 ,key3): This function accepts a Cipher text and keys for triple Decryption. </a:t>
            </a:r>
          </a:p>
          <a:p>
            <a:pPr algn="just">
              <a:buFont typeface="Wingdings" pitchFamily="2" charset="2"/>
              <a:buChar char="§"/>
            </a:pPr>
            <a:r>
              <a:rPr lang="en-US" sz="3200" dirty="0">
                <a:latin typeface="Cambria Math" panose="02040503050406030204" pitchFamily="18" charset="0"/>
                <a:ea typeface="Cambria Math" panose="02040503050406030204" pitchFamily="18" charset="0"/>
              </a:rPr>
              <a:t>1. Use function onetimepad.decrypt( ) from OneTimePad package with cipher text and Integer input key and store it in ‘cipher3’.</a:t>
            </a:r>
          </a:p>
          <a:p>
            <a:pPr algn="just">
              <a:buFont typeface="Wingdings" pitchFamily="2" charset="2"/>
              <a:buChar char="§"/>
            </a:pPr>
            <a:r>
              <a:rPr lang="en-US" sz="3200" dirty="0">
                <a:latin typeface="Cambria Math" panose="02040503050406030204" pitchFamily="18" charset="0"/>
                <a:ea typeface="Cambria Math" panose="02040503050406030204" pitchFamily="18" charset="0"/>
              </a:rPr>
              <a:t>2. Use function transDecrypt() with ‘cipher3’ and String input key and store it in ‘cipher2’.</a:t>
            </a:r>
          </a:p>
          <a:p>
            <a:pPr algn="just">
              <a:buFont typeface="Wingdings" pitchFamily="2" charset="2"/>
              <a:buChar char="§"/>
            </a:pPr>
            <a:r>
              <a:rPr lang="en-US" sz="3200" dirty="0">
                <a:latin typeface="Cambria Math" panose="02040503050406030204" pitchFamily="18" charset="0"/>
                <a:ea typeface="Cambria Math" panose="02040503050406030204" pitchFamily="18" charset="0"/>
              </a:rPr>
              <a:t>3. Use function Subdecrypt() with ‘cipher2’ and String Input key as parameters and store it in ‘cipher1’.</a:t>
            </a:r>
          </a:p>
          <a:p>
            <a:pPr algn="just">
              <a:buFont typeface="Wingdings" pitchFamily="2" charset="2"/>
              <a:buChar char="§"/>
            </a:pPr>
            <a:r>
              <a:rPr lang="en-US" sz="3200" dirty="0">
                <a:latin typeface="Cambria Math" panose="02040503050406030204" pitchFamily="18" charset="0"/>
                <a:ea typeface="Cambria Math" panose="02040503050406030204" pitchFamily="18" charset="0"/>
              </a:rPr>
              <a:t>4. Return ‘cipher1’, </a:t>
            </a:r>
            <a:r>
              <a:rPr lang="en-US" sz="3200" dirty="0" err="1">
                <a:latin typeface="Cambria Math" panose="02040503050406030204" pitchFamily="18" charset="0"/>
                <a:ea typeface="Cambria Math" panose="02040503050406030204" pitchFamily="18" charset="0"/>
              </a:rPr>
              <a:t>i.e.the</a:t>
            </a:r>
            <a:r>
              <a:rPr lang="en-US" sz="3200" dirty="0">
                <a:latin typeface="Cambria Math" panose="02040503050406030204" pitchFamily="18" charset="0"/>
                <a:ea typeface="Cambria Math" panose="02040503050406030204" pitchFamily="18" charset="0"/>
              </a:rPr>
              <a:t> triple Decrypted Plain text.</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05066" cy="909099"/>
          </a:xfrm>
        </p:spPr>
        <p:txBody>
          <a:bodyPr>
            <a:normAutofit/>
          </a:bodyPr>
          <a:lstStyle/>
          <a:p>
            <a:pPr marL="0" algn="ctr"/>
            <a:r>
              <a:rPr lang="en-US" sz="4000" b="1" dirty="0">
                <a:latin typeface="Cambria Math" pitchFamily="18" charset="0"/>
                <a:ea typeface="Cambria Math" pitchFamily="18" charset="0"/>
              </a:rPr>
              <a:t>IMPLEMENTATION </a:t>
            </a:r>
            <a:r>
              <a:rPr lang="en-US" sz="3200" b="1" dirty="0">
                <a:latin typeface="Cambria Math" pitchFamily="18" charset="0"/>
                <a:ea typeface="Cambria Math" pitchFamily="18" charset="0"/>
              </a:rPr>
              <a:t>(Functions Used)</a:t>
            </a:r>
            <a:endParaRPr lang="en-US" sz="4000" dirty="0"/>
          </a:p>
        </p:txBody>
      </p:sp>
      <p:sp>
        <p:nvSpPr>
          <p:cNvPr id="3" name="Content Placeholder 2"/>
          <p:cNvSpPr>
            <a:spLocks noGrp="1"/>
          </p:cNvSpPr>
          <p:nvPr>
            <p:ph idx="1"/>
          </p:nvPr>
        </p:nvSpPr>
        <p:spPr>
          <a:xfrm>
            <a:off x="609600" y="1706880"/>
            <a:ext cx="10972800" cy="4873215"/>
          </a:xfrm>
        </p:spPr>
        <p:txBody>
          <a:bodyPr>
            <a:normAutofit fontScale="92500" lnSpcReduction="10000"/>
          </a:bodyPr>
          <a:lstStyle/>
          <a:p>
            <a:pPr lvl="0" algn="just">
              <a:buFont typeface="Wingdings" pitchFamily="2" charset="2"/>
              <a:buChar char="q"/>
            </a:pPr>
            <a:r>
              <a:rPr lang="en-US" sz="2400" dirty="0">
                <a:latin typeface="Cambria Math" panose="02040503050406030204" pitchFamily="18" charset="0"/>
                <a:ea typeface="Cambria Math" panose="02040503050406030204" pitchFamily="18" charset="0"/>
              </a:rPr>
              <a:t>def genData(data): This function accepts Encrypted Cipher text as data and returns the list of binary codes of given data.</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Create a list to store binary codes of given data. Start a for loop.</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Transform each character of data into Unicode first,and then format it to binary codes respectively and append them into the list. Use append(format(ord(i), ‘08b’) for this step.</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Close for loop. Return the list.</a:t>
            </a:r>
            <a:endParaRPr lang="en-US" sz="2400" dirty="0">
              <a:latin typeface="Cambria Math" panose="02040503050406030204" pitchFamily="18" charset="0"/>
              <a:ea typeface="Cambria Math" panose="02040503050406030204" pitchFamily="18" charset="0"/>
            </a:endParaRPr>
          </a:p>
          <a:p>
            <a:pPr marL="521208" lvl="0" indent="-457200" algn="just">
              <a:buFont typeface="Wingdings" pitchFamily="2" charset="2"/>
              <a:buChar char="q"/>
            </a:pPr>
            <a:r>
              <a:rPr lang="en-US" sz="2400" dirty="0">
                <a:latin typeface="Cambria Math" panose="02040503050406030204" pitchFamily="18" charset="0"/>
                <a:ea typeface="Cambria Math" panose="02040503050406030204" pitchFamily="18" charset="0"/>
              </a:rPr>
              <a:t>def modPix(pix,data): This function accepts contents of the image as a sequence object containing pixel values as data and modifies the pixels according to the 8-bit binary data.</a:t>
            </a:r>
          </a:p>
          <a:p>
            <a:pPr marL="521208" indent="-457200" algn="just">
              <a:buFont typeface="Wingdings" pitchFamily="2" charset="2"/>
              <a:buChar char="§"/>
            </a:pPr>
            <a:r>
              <a:rPr lang="en-US" sz="1600" dirty="0">
                <a:latin typeface="Cambria Math" panose="02040503050406030204" pitchFamily="18" charset="0"/>
                <a:ea typeface="Cambria Math" panose="02040503050406030204" pitchFamily="18" charset="0"/>
              </a:rPr>
              <a:t>“datalist=genData(data)”. Get length of ‘datalist’. Access and store the input pixel values.</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Start a for loop and extract 3-pixels at a time.</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Start a for loop to change pixel value to odd for 1 and to even for 0.</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Eighth pixel of every set tells whether to stop or read further. Start a nested if to check. 0 means keep reading, 1 means that message is over.</a:t>
            </a:r>
          </a:p>
          <a:p>
            <a:pPr algn="just">
              <a:buFont typeface="Wingdings" pitchFamily="2" charset="2"/>
              <a:buChar char="§"/>
            </a:pPr>
            <a:r>
              <a:rPr lang="en-IN" sz="1600" dirty="0">
                <a:latin typeface="Cambria Math" panose="02040503050406030204" pitchFamily="18" charset="0"/>
                <a:ea typeface="Cambria Math" panose="02040503050406030204" pitchFamily="18" charset="0"/>
              </a:rPr>
              <a:t>Use tuple to keep all changed pixel values together.  [4]</a:t>
            </a:r>
            <a:endParaRPr lang="en-US" sz="2400" dirty="0">
              <a:latin typeface="Cambria Math" panose="02040503050406030204" pitchFamily="18" charset="0"/>
              <a:ea typeface="Cambria Math" panose="020405030504060302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05066" cy="948856"/>
          </a:xfrm>
        </p:spPr>
        <p:txBody>
          <a:bodyPr/>
          <a:lstStyle/>
          <a:p>
            <a:pPr marL="0" algn="ctr"/>
            <a:r>
              <a:rPr lang="en-US" sz="4000" b="1" dirty="0">
                <a:latin typeface="Cambria Math" pitchFamily="18" charset="0"/>
                <a:ea typeface="Cambria Math" pitchFamily="18" charset="0"/>
              </a:rPr>
              <a:t>IMPLEMENTATION </a:t>
            </a:r>
            <a:r>
              <a:rPr lang="en-US" sz="3200" b="1" dirty="0">
                <a:latin typeface="Cambria Math" pitchFamily="18" charset="0"/>
                <a:ea typeface="Cambria Math" pitchFamily="18" charset="0"/>
              </a:rPr>
              <a:t>(Functions Used)</a:t>
            </a:r>
            <a:endParaRPr lang="en-US" dirty="0"/>
          </a:p>
        </p:txBody>
      </p:sp>
      <p:sp>
        <p:nvSpPr>
          <p:cNvPr id="3" name="Content Placeholder 2"/>
          <p:cNvSpPr>
            <a:spLocks noGrp="1"/>
          </p:cNvSpPr>
          <p:nvPr>
            <p:ph idx="1"/>
          </p:nvPr>
        </p:nvSpPr>
        <p:spPr>
          <a:xfrm>
            <a:off x="609600" y="1689463"/>
            <a:ext cx="10972800" cy="4765345"/>
          </a:xfrm>
        </p:spPr>
        <p:txBody>
          <a:bodyPr>
            <a:normAutofit/>
          </a:bodyPr>
          <a:lstStyle/>
          <a:p>
            <a:pPr lvl="0" algn="just">
              <a:buFont typeface="Wingdings" pitchFamily="2" charset="2"/>
              <a:buChar char="q"/>
            </a:pPr>
            <a:r>
              <a:rPr lang="en-US" sz="2200" dirty="0">
                <a:latin typeface="Cambria Math" panose="02040503050406030204" pitchFamily="18" charset="0"/>
                <a:ea typeface="Cambria Math" panose="02040503050406030204" pitchFamily="18" charset="0"/>
              </a:rPr>
              <a:t>def encode_enc(new_img, data): This function accepts image and Encrypted Cipher data to encode.</a:t>
            </a:r>
          </a:p>
          <a:p>
            <a:pPr algn="just">
              <a:buFont typeface="Wingdings" pitchFamily="2" charset="2"/>
              <a:buChar char="§"/>
            </a:pPr>
            <a:r>
              <a:rPr lang="en-US" sz="1500" dirty="0">
                <a:latin typeface="Cambria Math" panose="02040503050406030204" pitchFamily="18" charset="0"/>
                <a:ea typeface="Cambria Math" panose="02040503050406030204" pitchFamily="18" charset="0"/>
              </a:rPr>
              <a:t>1. Calculate and store dimensions of the new image.</a:t>
            </a:r>
          </a:p>
          <a:p>
            <a:pPr algn="just">
              <a:buFont typeface="Wingdings" pitchFamily="2" charset="2"/>
              <a:buChar char="§"/>
            </a:pPr>
            <a:r>
              <a:rPr lang="en-US" sz="1500" dirty="0">
                <a:latin typeface="Cambria Math" panose="02040503050406030204" pitchFamily="18" charset="0"/>
                <a:ea typeface="Cambria Math" panose="02040503050406030204" pitchFamily="18" charset="0"/>
              </a:rPr>
              <a:t>2. Start a for loop and use modPix() function to modify the pixels.</a:t>
            </a:r>
          </a:p>
          <a:p>
            <a:pPr algn="just">
              <a:buFont typeface="Wingdings" pitchFamily="2" charset="2"/>
              <a:buChar char="§"/>
            </a:pPr>
            <a:r>
              <a:rPr lang="en-US" sz="1500" dirty="0">
                <a:latin typeface="Cambria Math" panose="02040503050406030204" pitchFamily="18" charset="0"/>
                <a:ea typeface="Cambria Math" panose="02040503050406030204" pitchFamily="18" charset="0"/>
              </a:rPr>
              <a:t>3. Put new modifies pixel values in the new image using putpixel() function from Image package.</a:t>
            </a:r>
          </a:p>
          <a:p>
            <a:pPr lvl="0" algn="just">
              <a:buFont typeface="Wingdings" pitchFamily="2" charset="2"/>
              <a:buChar char="q"/>
            </a:pPr>
            <a:r>
              <a:rPr lang="en-US" sz="2200" dirty="0">
                <a:latin typeface="Cambria Math" panose="02040503050406030204" pitchFamily="18" charset="0"/>
                <a:ea typeface="Cambria Math" panose="02040503050406030204" pitchFamily="18" charset="0"/>
              </a:rPr>
              <a:t>def encodeImg(data): This function accepts Encrypted Cipher text as data and encodes the data into the Image.</a:t>
            </a:r>
          </a:p>
          <a:p>
            <a:pPr algn="just">
              <a:buFont typeface="Wingdings" pitchFamily="2" charset="2"/>
              <a:buChar char="§"/>
            </a:pPr>
            <a:r>
              <a:rPr lang="en-US" sz="1500" dirty="0">
                <a:latin typeface="Cambria Math" panose="02040503050406030204" pitchFamily="18" charset="0"/>
                <a:ea typeface="Cambria Math" panose="02040503050406030204" pitchFamily="18" charset="0"/>
              </a:rPr>
              <a:t>Display a message to accept Image name to use with full extension. Store it.</a:t>
            </a:r>
          </a:p>
          <a:p>
            <a:pPr algn="just">
              <a:buFont typeface="Wingdings" pitchFamily="2" charset="2"/>
              <a:buChar char="§"/>
            </a:pPr>
            <a:r>
              <a:rPr lang="en-US" sz="1500" dirty="0">
                <a:latin typeface="Cambria Math" panose="02040503050406030204" pitchFamily="18" charset="0"/>
                <a:ea typeface="Cambria Math" panose="02040503050406030204" pitchFamily="18" charset="0"/>
              </a:rPr>
              <a:t>Open image using Image.open() from Image package of PILLOW.</a:t>
            </a:r>
          </a:p>
          <a:p>
            <a:pPr algn="just">
              <a:buFont typeface="Wingdings" pitchFamily="2" charset="2"/>
              <a:buChar char="§"/>
            </a:pPr>
            <a:r>
              <a:rPr lang="en-US" sz="1500" dirty="0">
                <a:latin typeface="Cambria Math" panose="02040503050406030204" pitchFamily="18" charset="0"/>
                <a:ea typeface="Cambria Math" panose="02040503050406030204" pitchFamily="18" charset="0"/>
              </a:rPr>
              <a:t>Copy the image into a new variable, possible ‘newimg’.</a:t>
            </a:r>
          </a:p>
          <a:p>
            <a:pPr algn="just">
              <a:buFont typeface="Wingdings" pitchFamily="2" charset="2"/>
              <a:buChar char="§"/>
            </a:pPr>
            <a:r>
              <a:rPr lang="en-US" sz="1500" dirty="0">
                <a:latin typeface="Cambria Math" panose="02040503050406030204" pitchFamily="18" charset="0"/>
                <a:ea typeface="Cambria Math" panose="02040503050406030204" pitchFamily="18" charset="0"/>
              </a:rPr>
              <a:t>Encode the data using encode_enc() function with ‘newimg’ and data as the parameters.</a:t>
            </a:r>
          </a:p>
          <a:p>
            <a:pPr algn="just">
              <a:buFont typeface="Wingdings" pitchFamily="2" charset="2"/>
              <a:buChar char="§"/>
            </a:pPr>
            <a:r>
              <a:rPr lang="en-US" sz="1500" dirty="0">
                <a:latin typeface="Cambria Math" panose="02040503050406030204" pitchFamily="18" charset="0"/>
                <a:ea typeface="Cambria Math" panose="02040503050406030204" pitchFamily="18" charset="0"/>
              </a:rPr>
              <a:t>Accept a new Image name and Extension for the ‘newimg’.</a:t>
            </a:r>
          </a:p>
          <a:p>
            <a:pPr algn="just">
              <a:buFont typeface="Wingdings" pitchFamily="2" charset="2"/>
              <a:buChar char="§"/>
            </a:pPr>
            <a:r>
              <a:rPr lang="en-US" sz="1500" dirty="0">
                <a:latin typeface="Cambria Math" panose="02040503050406030204" pitchFamily="18" charset="0"/>
                <a:ea typeface="Cambria Math" panose="02040503050406030204" pitchFamily="18" charset="0"/>
              </a:rPr>
              <a:t>Save the ‘newimg’ with the new name and Extension.</a:t>
            </a:r>
          </a:p>
          <a:p>
            <a:pPr>
              <a:buFont typeface="Wingdings" pitchFamily="2" charset="2"/>
              <a:buChar char="§"/>
            </a:pPr>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05066" cy="925002"/>
          </a:xfrm>
        </p:spPr>
        <p:txBody>
          <a:bodyPr>
            <a:normAutofit/>
          </a:bodyPr>
          <a:lstStyle/>
          <a:p>
            <a:pPr marL="0" algn="ctr"/>
            <a:r>
              <a:rPr lang="en-US" sz="4000" b="1" dirty="0">
                <a:latin typeface="Cambria Math" pitchFamily="18" charset="0"/>
                <a:ea typeface="Cambria Math" pitchFamily="18" charset="0"/>
              </a:rPr>
              <a:t>IMPLEMENTATION </a:t>
            </a:r>
            <a:r>
              <a:rPr lang="en-US" sz="3200" b="1" dirty="0">
                <a:latin typeface="Cambria Math" pitchFamily="18" charset="0"/>
                <a:ea typeface="Cambria Math" pitchFamily="18" charset="0"/>
              </a:rPr>
              <a:t>(Functions Used)</a:t>
            </a:r>
            <a:endParaRPr lang="en-US" sz="4000" dirty="0"/>
          </a:p>
        </p:txBody>
      </p:sp>
      <p:sp>
        <p:nvSpPr>
          <p:cNvPr id="3" name="Content Placeholder 2"/>
          <p:cNvSpPr>
            <a:spLocks noGrp="1"/>
          </p:cNvSpPr>
          <p:nvPr>
            <p:ph idx="1"/>
          </p:nvPr>
        </p:nvSpPr>
        <p:spPr>
          <a:xfrm>
            <a:off x="609600" y="1882808"/>
            <a:ext cx="10972800" cy="3094709"/>
          </a:xfrm>
        </p:spPr>
        <p:txBody>
          <a:bodyPr>
            <a:normAutofit lnSpcReduction="10000"/>
          </a:bodyPr>
          <a:lstStyle/>
          <a:p>
            <a:pPr lvl="0" algn="just">
              <a:buFont typeface="Wingdings" panose="05000000000000000000" pitchFamily="2" charset="2"/>
              <a:buChar char="q"/>
            </a:pPr>
            <a:r>
              <a:rPr lang="en-US" sz="2400" dirty="0">
                <a:latin typeface="Cambria Math" panose="02040503050406030204" pitchFamily="18" charset="0"/>
                <a:ea typeface="Cambria Math" panose="02040503050406030204" pitchFamily="18" charset="0"/>
              </a:rPr>
              <a:t>def </a:t>
            </a:r>
            <a:r>
              <a:rPr lang="en-US" sz="2400" dirty="0" err="1">
                <a:latin typeface="Cambria Math" panose="02040503050406030204" pitchFamily="18" charset="0"/>
                <a:ea typeface="Cambria Math" panose="02040503050406030204" pitchFamily="18" charset="0"/>
              </a:rPr>
              <a:t>decodeImg</a:t>
            </a:r>
            <a:r>
              <a:rPr lang="en-US" sz="2400" dirty="0">
                <a:latin typeface="Cambria Math" panose="02040503050406030204" pitchFamily="18" charset="0"/>
                <a:ea typeface="Cambria Math" panose="02040503050406030204" pitchFamily="18" charset="0"/>
              </a:rPr>
              <a:t>(): This function decodes the Encrypted data from the Image.</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Display a message to accept Image name to use with full extension. Store it.</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Open image using Image.open() from Image package of PILLOW, and open it with read ‘r’ format.</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Create a string variable to store the data.</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Extract the pixel values of data and access it using ’iter(image.getdata())’.</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Start a while loop with condition Boolean ‘true’.</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To decode, read three pixels at a time till the last value is odd, which means the message is over. Every 3-pixels contain a binary data, which can be extracted by same encoding logic. If the value is odd, binary bit is 1 else 0.</a:t>
            </a:r>
          </a:p>
          <a:p>
            <a:pPr algn="just">
              <a:buFont typeface="Wingdings" pitchFamily="2" charset="2"/>
              <a:buChar char="§"/>
            </a:pPr>
            <a:r>
              <a:rPr lang="en-US" sz="1600" dirty="0">
                <a:latin typeface="Cambria Math" panose="02040503050406030204" pitchFamily="18" charset="0"/>
                <a:ea typeface="Cambria Math" panose="02040503050406030204" pitchFamily="18" charset="0"/>
              </a:rPr>
              <a:t>Return the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95" y="628153"/>
            <a:ext cx="10911294" cy="834888"/>
          </a:xfrm>
        </p:spPr>
        <p:txBody>
          <a:bodyPr/>
          <a:lstStyle/>
          <a:p>
            <a:pPr algn="ctr"/>
            <a:r>
              <a:rPr lang="en-US" sz="4000" b="1" dirty="0">
                <a:latin typeface="Cambria Math" pitchFamily="18" charset="0"/>
                <a:ea typeface="Cambria Math" pitchFamily="18" charset="0"/>
              </a:rPr>
              <a:t>RESULTS &amp; DISCUSSION</a:t>
            </a:r>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708212" y="1463041"/>
            <a:ext cx="4491317" cy="4848111"/>
          </a:xfrm>
          <a:prstGeom prst="rect">
            <a:avLst/>
          </a:prstGeom>
          <a:noFill/>
          <a:ln w="9525">
            <a:noFill/>
            <a:miter lim="800000"/>
            <a:headEnd/>
            <a:tailEnd/>
          </a:ln>
          <a:effectLst/>
        </p:spPr>
      </p:pic>
      <p:sp>
        <p:nvSpPr>
          <p:cNvPr id="4" name="Content Placeholder 3"/>
          <p:cNvSpPr>
            <a:spLocks noGrp="1"/>
          </p:cNvSpPr>
          <p:nvPr>
            <p:ph sz="half" idx="2"/>
          </p:nvPr>
        </p:nvSpPr>
        <p:spPr>
          <a:xfrm>
            <a:off x="5335247" y="1457078"/>
            <a:ext cx="6465546" cy="5160395"/>
          </a:xfrm>
        </p:spPr>
        <p:txBody>
          <a:bodyPr>
            <a:normAutofit fontScale="25000" lnSpcReduction="20000"/>
          </a:bodyPr>
          <a:lstStyle/>
          <a:p>
            <a:pPr>
              <a:spcBef>
                <a:spcPts val="800"/>
              </a:spcBef>
              <a:buNone/>
            </a:pPr>
            <a:r>
              <a:rPr lang="en-IN" sz="5600" b="1" dirty="0">
                <a:latin typeface="Courier New" pitchFamily="49" charset="0"/>
                <a:cs typeface="Courier New" pitchFamily="49" charset="0"/>
              </a:rPr>
              <a:t>&gt;&gt;&gt; </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 RESTART: C:/Users/HP/Desktop/Sixth Semester Project/ProjectCODE.py ====</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Welcome To TriPLeSeCuriTy IMAGE EnCODER-DeCODER.</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 Welcome to Steganography :: </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Choose:</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1. Encode</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2. Decode</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1</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Enter text to Encrypt:Good and Evil are just a matter of Perspective</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Enter Three Keys for Encryption as followed:</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Enter Key for Substitution Cipher(Input Shift Value):4</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Enter Key for Transposition Cipher(Input String Value):Hack</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Enter Key for OneTimePadCipher(Input String Value):Crypto</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The Encoded Message :085259001d18630a0a191d15301730505417321b13061306300003151a4f260459070c302b1a14060d0a3b522d041930</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Do You Want to DeCode the message to Check? Press Y or N:Y</a:t>
            </a:r>
            <a:endParaRPr lang="en-US" sz="5600" dirty="0">
              <a:latin typeface="Courier New" pitchFamily="49" charset="0"/>
              <a:cs typeface="Courier New" pitchFamily="49" charset="0"/>
            </a:endParaRPr>
          </a:p>
          <a:p>
            <a:pPr>
              <a:spcBef>
                <a:spcPts val="800"/>
              </a:spcBef>
              <a:buNone/>
            </a:pPr>
            <a:r>
              <a:rPr lang="en-IN" sz="5600" b="1" dirty="0">
                <a:latin typeface="Courier New" pitchFamily="49" charset="0"/>
                <a:cs typeface="Courier New" pitchFamily="49" charset="0"/>
              </a:rPr>
              <a:t>The Decoded Message:Good and Evil are just a matter of Perspective</a:t>
            </a:r>
            <a:endParaRPr lang="en-US" sz="5600" dirty="0">
              <a:latin typeface="Courier New" pitchFamily="49" charset="0"/>
              <a:cs typeface="Courier New" pitchFamily="49" charset="0"/>
            </a:endParaRP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030" y="555812"/>
            <a:ext cx="11131826" cy="716397"/>
          </a:xfrm>
        </p:spPr>
        <p:txBody>
          <a:bodyPr>
            <a:normAutofit/>
          </a:bodyPr>
          <a:lstStyle/>
          <a:p>
            <a:pPr algn="ctr"/>
            <a:r>
              <a:rPr lang="en-US" sz="4000" b="1" dirty="0">
                <a:latin typeface="Cambria Math" pitchFamily="18" charset="0"/>
                <a:ea typeface="Cambria Math" pitchFamily="18" charset="0"/>
              </a:rPr>
              <a:t>RESULTS &amp; DISCUSSION </a:t>
            </a:r>
            <a:r>
              <a:rPr lang="en-US" sz="3200" b="1" dirty="0">
                <a:latin typeface="Cambria Math" pitchFamily="18" charset="0"/>
                <a:ea typeface="Cambria Math" pitchFamily="18" charset="0"/>
              </a:rPr>
              <a:t>(contd.)</a:t>
            </a:r>
            <a:endParaRPr lang="en-US" sz="4000" dirty="0"/>
          </a:p>
        </p:txBody>
      </p:sp>
      <p:pic>
        <p:nvPicPr>
          <p:cNvPr id="5" name="Picture 2"/>
          <p:cNvPicPr>
            <a:picLocks noGrp="1" noChangeAspect="1" noChangeArrowheads="1"/>
          </p:cNvPicPr>
          <p:nvPr>
            <p:ph sz="half" idx="1"/>
          </p:nvPr>
        </p:nvPicPr>
        <p:blipFill>
          <a:blip r:embed="rId2"/>
          <a:srcRect/>
          <a:stretch>
            <a:fillRect/>
          </a:stretch>
        </p:blipFill>
        <p:spPr bwMode="auto">
          <a:xfrm>
            <a:off x="708212" y="1343770"/>
            <a:ext cx="4491317" cy="4958417"/>
          </a:xfrm>
          <a:prstGeom prst="rect">
            <a:avLst/>
          </a:prstGeom>
          <a:noFill/>
          <a:ln w="9525">
            <a:noFill/>
            <a:miter lim="800000"/>
            <a:headEnd/>
            <a:tailEnd/>
          </a:ln>
          <a:effectLst/>
        </p:spPr>
      </p:pic>
      <p:sp>
        <p:nvSpPr>
          <p:cNvPr id="4" name="Content Placeholder 3"/>
          <p:cNvSpPr>
            <a:spLocks noGrp="1"/>
          </p:cNvSpPr>
          <p:nvPr>
            <p:ph sz="half" idx="2"/>
          </p:nvPr>
        </p:nvSpPr>
        <p:spPr>
          <a:xfrm>
            <a:off x="5335325" y="1343770"/>
            <a:ext cx="6543923" cy="5514230"/>
          </a:xfrm>
        </p:spPr>
        <p:txBody>
          <a:bodyPr>
            <a:normAutofit fontScale="25000" lnSpcReduction="20000"/>
          </a:bodyPr>
          <a:lstStyle/>
          <a:p>
            <a:pPr>
              <a:buNone/>
            </a:pPr>
            <a:r>
              <a:rPr lang="en-IN" sz="5600" b="1" dirty="0">
                <a:latin typeface="Courier New" pitchFamily="49" charset="0"/>
                <a:cs typeface="Courier New" pitchFamily="49" charset="0"/>
              </a:rPr>
              <a:t>Enter image name(with extension) : Nature.jpg</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Enter the name of new image(with extension) : Nature1.png</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Code has been Encrypted in the Provided Image.</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DO YOU WISH TO CONTINUE? Y</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 Welcome to Steganography :: </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Choose:</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1. Encode</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2. Decode</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2</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Enter image name(with extension) : Nature1.png</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Enter Three Keys for Decryption as followed:</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Enter Key for Substitution Cipher(Input Shift Value):4</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Enter Key for Transposition Cipher(Input String Value):Hack</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Enter Key for OneTimePadCipher(Input String Value):Crypto</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The Decoded Message:Good and Evil are just a matter of Perspective</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DO YOU WISH TO CONTINUE?N</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THANK YOU FOR USING </a:t>
            </a:r>
            <a:r>
              <a:rPr lang="en-IN" sz="5600" b="1" dirty="0" err="1">
                <a:latin typeface="Courier New" pitchFamily="49" charset="0"/>
                <a:cs typeface="Courier New" pitchFamily="49" charset="0"/>
              </a:rPr>
              <a:t>TriPLe-SeCuriTy</a:t>
            </a:r>
            <a:r>
              <a:rPr lang="en-IN" sz="5600" b="1" dirty="0">
                <a:latin typeface="Courier New" pitchFamily="49" charset="0"/>
                <a:cs typeface="Courier New" pitchFamily="49" charset="0"/>
              </a:rPr>
              <a:t> </a:t>
            </a:r>
            <a:r>
              <a:rPr lang="en-IN" sz="5600" b="1" dirty="0" err="1">
                <a:latin typeface="Courier New" pitchFamily="49" charset="0"/>
                <a:cs typeface="Courier New" pitchFamily="49" charset="0"/>
              </a:rPr>
              <a:t>EnCODER-DeCODER</a:t>
            </a:r>
            <a:r>
              <a:rPr lang="en-IN" sz="5600" b="1" dirty="0">
                <a:latin typeface="Courier New" pitchFamily="49" charset="0"/>
                <a:cs typeface="Courier New" pitchFamily="49" charset="0"/>
              </a:rPr>
              <a:t>.</a:t>
            </a:r>
            <a:endParaRPr lang="en-US" sz="5600" dirty="0">
              <a:latin typeface="Courier New" pitchFamily="49" charset="0"/>
              <a:cs typeface="Courier New" pitchFamily="49" charset="0"/>
            </a:endParaRPr>
          </a:p>
          <a:p>
            <a:pPr>
              <a:buNone/>
            </a:pPr>
            <a:r>
              <a:rPr lang="en-IN" sz="5600" b="1" dirty="0">
                <a:latin typeface="Courier New" pitchFamily="49" charset="0"/>
                <a:cs typeface="Courier New" pitchFamily="49" charset="0"/>
              </a:rPr>
              <a:t>&gt;&gt;&gt; </a:t>
            </a:r>
            <a:endParaRPr lang="en-US" sz="5600" dirty="0">
              <a:latin typeface="Courier New" pitchFamily="49" charset="0"/>
              <a:cs typeface="Courier New" pitchFamily="49" charset="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543" y="516836"/>
            <a:ext cx="11076167" cy="787178"/>
          </a:xfrm>
        </p:spPr>
        <p:txBody>
          <a:bodyPr>
            <a:normAutofit/>
          </a:bodyPr>
          <a:lstStyle/>
          <a:p>
            <a:pPr algn="ctr"/>
            <a:r>
              <a:rPr lang="en-US" sz="4000" b="1" dirty="0">
                <a:latin typeface="Cambria Math" pitchFamily="18" charset="0"/>
                <a:ea typeface="Cambria Math" pitchFamily="18" charset="0"/>
              </a:rPr>
              <a:t>RESULTS &amp; DISCUSSION </a:t>
            </a:r>
            <a:r>
              <a:rPr lang="en-US" sz="3200" b="1" dirty="0">
                <a:latin typeface="Cambria Math" pitchFamily="18" charset="0"/>
                <a:ea typeface="Cambria Math" pitchFamily="18" charset="0"/>
              </a:rPr>
              <a:t>(contd.)</a:t>
            </a:r>
            <a:endParaRPr lang="en-US" sz="4000" dirty="0"/>
          </a:p>
        </p:txBody>
      </p:sp>
      <p:pic>
        <p:nvPicPr>
          <p:cNvPr id="3074" name="Picture 2"/>
          <p:cNvPicPr>
            <a:picLocks noGrp="1" noChangeAspect="1" noChangeArrowheads="1"/>
          </p:cNvPicPr>
          <p:nvPr>
            <p:ph sz="half" idx="1"/>
          </p:nvPr>
        </p:nvPicPr>
        <p:blipFill>
          <a:blip r:embed="rId2"/>
          <a:stretch>
            <a:fillRect/>
          </a:stretch>
        </p:blipFill>
        <p:spPr bwMode="auto">
          <a:xfrm>
            <a:off x="677334" y="1789044"/>
            <a:ext cx="4183062" cy="3458961"/>
          </a:xfrm>
          <a:prstGeom prst="rect">
            <a:avLst/>
          </a:prstGeom>
          <a:noFill/>
          <a:ln w="9525">
            <a:noFill/>
            <a:miter lim="800000"/>
            <a:headEnd/>
            <a:tailEnd/>
          </a:ln>
          <a:effectLst/>
        </p:spPr>
      </p:pic>
      <p:sp>
        <p:nvSpPr>
          <p:cNvPr id="4" name="Content Placeholder 3"/>
          <p:cNvSpPr>
            <a:spLocks noGrp="1"/>
          </p:cNvSpPr>
          <p:nvPr>
            <p:ph sz="half" idx="2"/>
          </p:nvPr>
        </p:nvSpPr>
        <p:spPr>
          <a:xfrm>
            <a:off x="5072932" y="1240404"/>
            <a:ext cx="6921845" cy="5422790"/>
          </a:xfrm>
        </p:spPr>
        <p:txBody>
          <a:bodyPr>
            <a:noAutofit/>
          </a:bodyPr>
          <a:lstStyle/>
          <a:p>
            <a:pPr>
              <a:spcBef>
                <a:spcPts val="600"/>
              </a:spcBef>
              <a:buNone/>
            </a:pPr>
            <a:r>
              <a:rPr lang="en-IN" sz="1400" b="1" dirty="0">
                <a:latin typeface="Courier New" pitchFamily="49" charset="0"/>
                <a:cs typeface="Courier New" pitchFamily="49" charset="0"/>
              </a:rPr>
              <a:t>&gt;&gt;&gt; </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 RESTART: C:/Users/HP/Desktop/Sixth Semester Project/ProjectCODE.py ====</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Welcome To TriPLeSeCuriTy IMAGE EnCODER-DeCODER.</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 </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 Welcome to Steganography :: </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Choose:</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1. Encode</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2. Decode</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2</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Enter image name(with extension) : lucifer1.png</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Enter Three Keys for Decryption as followed:</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Enter Key for Substitution Cipher(Input Shift Value):4</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Enter Key for Transposition Cipher(Input String Value):TANK</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Enter Key for OneTimePadCipher(Input String Value):excelsior</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The Decoded Message: Calmness is the hallmark of those who are mighty.</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DO YOU WISH TO CONTINUE?N</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THANK YOU FOR USING </a:t>
            </a:r>
            <a:r>
              <a:rPr lang="en-IN" sz="1400" b="1" dirty="0" err="1">
                <a:latin typeface="Courier New" pitchFamily="49" charset="0"/>
                <a:cs typeface="Courier New" pitchFamily="49" charset="0"/>
              </a:rPr>
              <a:t>TriPLe-SeCuriTy</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EnCODER-DeCODER</a:t>
            </a:r>
            <a:r>
              <a:rPr lang="en-IN" sz="1400" b="1" dirty="0">
                <a:latin typeface="Courier New" pitchFamily="49" charset="0"/>
                <a:cs typeface="Courier New" pitchFamily="49" charset="0"/>
              </a:rPr>
              <a:t>.</a:t>
            </a:r>
            <a:endParaRPr lang="en-US" sz="1400" dirty="0">
              <a:latin typeface="Courier New" pitchFamily="49" charset="0"/>
              <a:cs typeface="Courier New" pitchFamily="49" charset="0"/>
            </a:endParaRPr>
          </a:p>
          <a:p>
            <a:pPr>
              <a:spcBef>
                <a:spcPts val="600"/>
              </a:spcBef>
              <a:buNone/>
            </a:pPr>
            <a:r>
              <a:rPr lang="en-IN" sz="1400" b="1" dirty="0">
                <a:latin typeface="Courier New" pitchFamily="49" charset="0"/>
                <a:cs typeface="Courier New" pitchFamily="49" charset="0"/>
              </a:rPr>
              <a:t>&gt;&gt;&gt; </a:t>
            </a:r>
            <a:endParaRPr lang="en-US" sz="1400" dirty="0">
              <a:latin typeface="Courier New" pitchFamily="49" charset="0"/>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011082" cy="925002"/>
          </a:xfrm>
        </p:spPr>
        <p:txBody>
          <a:bodyPr>
            <a:normAutofit/>
          </a:bodyPr>
          <a:lstStyle/>
          <a:p>
            <a:pPr algn="ctr"/>
            <a:r>
              <a:rPr lang="en-US" sz="4000" b="1" dirty="0">
                <a:latin typeface="Cambria Math" pitchFamily="18" charset="0"/>
                <a:ea typeface="Cambria Math" pitchFamily="18" charset="0"/>
              </a:rPr>
              <a:t>CONCLUSION</a:t>
            </a:r>
            <a:endParaRPr lang="en-US" sz="2800" b="1" dirty="0"/>
          </a:p>
        </p:txBody>
      </p:sp>
      <p:sp>
        <p:nvSpPr>
          <p:cNvPr id="3" name="Content Placeholder 2"/>
          <p:cNvSpPr>
            <a:spLocks noGrp="1"/>
          </p:cNvSpPr>
          <p:nvPr>
            <p:ph sz="half" idx="1"/>
          </p:nvPr>
        </p:nvSpPr>
        <p:spPr>
          <a:xfrm>
            <a:off x="609600" y="1722438"/>
            <a:ext cx="5314122" cy="4947303"/>
          </a:xfrm>
        </p:spPr>
        <p:txBody>
          <a:bodyPr>
            <a:normAutofit/>
          </a:bodyPr>
          <a:lstStyle/>
          <a:p>
            <a:pPr algn="just"/>
            <a:r>
              <a:rPr lang="en-IN" sz="1600" dirty="0">
                <a:latin typeface="Cambria Math" panose="02040503050406030204" pitchFamily="18" charset="0"/>
                <a:ea typeface="Cambria Math" panose="02040503050406030204" pitchFamily="18" charset="0"/>
              </a:rPr>
              <a:t>From a technical point of view, </a:t>
            </a:r>
            <a:r>
              <a:rPr lang="en-IN" sz="1600" b="1" u="sng" dirty="0">
                <a:latin typeface="Cambria Math" panose="02040503050406030204" pitchFamily="18" charset="0"/>
                <a:ea typeface="Cambria Math" panose="02040503050406030204" pitchFamily="18" charset="0"/>
              </a:rPr>
              <a:t>Cryptography is the solution to many of the Security Challenges</a:t>
            </a:r>
            <a:r>
              <a:rPr lang="en-IN" sz="1600" dirty="0">
                <a:latin typeface="Cambria Math" panose="02040503050406030204" pitchFamily="18" charset="0"/>
                <a:ea typeface="Cambria Math" panose="02040503050406030204" pitchFamily="18" charset="0"/>
              </a:rPr>
              <a:t> that are present in the Internet. The technology exists to solve most of the problems. However, there are several issues that have obstructed the widespread use of cryptography in the Internet. First of all, cryptography, as a science, faces a difficult problem. Most of the algorithms cannot be proven secure. For this reason, there is suspicion around many of the cryptographic algorithms. Another aspect is related to the intellectual property associated with the algorithms. Most algorithms are patented, and only some companies have licensed them for use.</a:t>
            </a:r>
            <a:endParaRPr lang="en-US" sz="1600" dirty="0">
              <a:latin typeface="Cambria Math" panose="02040503050406030204" pitchFamily="18" charset="0"/>
              <a:ea typeface="Cambria Math" panose="02040503050406030204" pitchFamily="18" charset="0"/>
            </a:endParaRPr>
          </a:p>
          <a:p>
            <a:endParaRPr lang="en-US" dirty="0"/>
          </a:p>
        </p:txBody>
      </p:sp>
      <p:pic>
        <p:nvPicPr>
          <p:cNvPr id="5" name="Content Placeholder 4" descr="Why+use+Cryptography!+Authentication_+Authorization+_+Access+Control.jpg"/>
          <p:cNvPicPr>
            <a:picLocks noGrp="1" noChangeAspect="1"/>
          </p:cNvPicPr>
          <p:nvPr>
            <p:ph sz="half" idx="2"/>
          </p:nvPr>
        </p:nvPicPr>
        <p:blipFill>
          <a:blip r:embed="rId2"/>
          <a:stretch>
            <a:fillRect/>
          </a:stretch>
        </p:blipFill>
        <p:spPr>
          <a:xfrm>
            <a:off x="6095999" y="1722438"/>
            <a:ext cx="5592417" cy="320516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905066" cy="1028369"/>
          </a:xfrm>
        </p:spPr>
        <p:txBody>
          <a:bodyPr>
            <a:normAutofit/>
          </a:bodyPr>
          <a:lstStyle/>
          <a:p>
            <a:pPr algn="ctr"/>
            <a:r>
              <a:rPr lang="en-US" sz="4000" b="1" dirty="0">
                <a:latin typeface="Cambria Math" pitchFamily="18" charset="0"/>
                <a:ea typeface="Cambria Math" pitchFamily="18" charset="0"/>
              </a:rPr>
              <a:t>CONCLUSION </a:t>
            </a:r>
            <a:r>
              <a:rPr lang="en-US" sz="3200" b="1" dirty="0">
                <a:latin typeface="Cambria Math" pitchFamily="18" charset="0"/>
                <a:ea typeface="Cambria Math" pitchFamily="18" charset="0"/>
              </a:rPr>
              <a:t>(contd.)</a:t>
            </a:r>
            <a:endParaRPr lang="en-US" sz="3200" dirty="0"/>
          </a:p>
        </p:txBody>
      </p:sp>
      <p:sp>
        <p:nvSpPr>
          <p:cNvPr id="3" name="Content Placeholder 2"/>
          <p:cNvSpPr>
            <a:spLocks noGrp="1"/>
          </p:cNvSpPr>
          <p:nvPr>
            <p:ph sz="half" idx="1"/>
          </p:nvPr>
        </p:nvSpPr>
        <p:spPr>
          <a:xfrm>
            <a:off x="609600" y="1722438"/>
            <a:ext cx="5384800" cy="4929374"/>
          </a:xfrm>
        </p:spPr>
        <p:txBody>
          <a:bodyPr>
            <a:normAutofit fontScale="92500" lnSpcReduction="20000"/>
          </a:bodyPr>
          <a:lstStyle/>
          <a:p>
            <a:pPr algn="just"/>
            <a:r>
              <a:rPr lang="en-IN" dirty="0">
                <a:latin typeface="Cambria Math" panose="02040503050406030204" pitchFamily="18" charset="0"/>
                <a:ea typeface="Cambria Math" panose="02040503050406030204" pitchFamily="18" charset="0"/>
              </a:rPr>
              <a:t>Also, </a:t>
            </a:r>
            <a:r>
              <a:rPr lang="en-IN" b="1" u="sng" dirty="0">
                <a:latin typeface="Cambria Math" panose="02040503050406030204" pitchFamily="18" charset="0"/>
                <a:ea typeface="Cambria Math" panose="02040503050406030204" pitchFamily="18" charset="0"/>
              </a:rPr>
              <a:t>Cryptography can be used to harm society</a:t>
            </a:r>
            <a:r>
              <a:rPr lang="en-IN" dirty="0">
                <a:latin typeface="Cambria Math" panose="02040503050406030204" pitchFamily="18" charset="0"/>
                <a:ea typeface="Cambria Math" panose="02040503050406030204" pitchFamily="18" charset="0"/>
              </a:rPr>
              <a:t>. Governments are concerned that encryption will make law enforcement and national security goals more difficult to achieve. For example, terrorists could communicate information over the Internet using encryption that law enforcement agencies could not decrypt. Therefore, some governments, such as the U.S., have regulated the export of software containing encryption algorithms. This is a topic of debate, pitting governments against the right to free speech. For example, U.S. export regulations can prevent the publication of cryptographic research. </a:t>
            </a:r>
          </a:p>
          <a:p>
            <a:pPr algn="just">
              <a:buNone/>
            </a:pPr>
            <a:endParaRPr lang="en-IN" dirty="0">
              <a:latin typeface="Cambria Math" panose="02040503050406030204" pitchFamily="18" charset="0"/>
              <a:ea typeface="Cambria Math" panose="02040503050406030204" pitchFamily="18" charset="0"/>
            </a:endParaRPr>
          </a:p>
          <a:p>
            <a:pPr algn="just"/>
            <a:r>
              <a:rPr lang="en-IN" dirty="0">
                <a:latin typeface="Cambria Math" panose="02040503050406030204" pitchFamily="18" charset="0"/>
                <a:ea typeface="Cambria Math" panose="02040503050406030204" pitchFamily="18" charset="0"/>
              </a:rPr>
              <a:t>For example, U.S. export regulations can prevent the publication of cryptographic research. In one court case, in March 1996, Phil Karn filed suite over whether he could export some source code from [SCHN96]. A District Court ruled that "export controls on encryption software are constitutional under the First Amendment" to the U.S. Constitution.</a:t>
            </a:r>
            <a:endParaRPr lang="en-US" dirty="0">
              <a:latin typeface="Cambria Math" panose="02040503050406030204" pitchFamily="18" charset="0"/>
              <a:ea typeface="Cambria Math" panose="02040503050406030204" pitchFamily="18" charset="0"/>
            </a:endParaRPr>
          </a:p>
        </p:txBody>
      </p:sp>
      <p:sp>
        <p:nvSpPr>
          <p:cNvPr id="6" name="Content Placeholder 5"/>
          <p:cNvSpPr>
            <a:spLocks noGrp="1"/>
          </p:cNvSpPr>
          <p:nvPr>
            <p:ph sz="half" idx="2"/>
          </p:nvPr>
        </p:nvSpPr>
        <p:spPr>
          <a:xfrm>
            <a:off x="6197600" y="1722438"/>
            <a:ext cx="5384800" cy="4947303"/>
          </a:xfrm>
        </p:spPr>
        <p:txBody>
          <a:bodyPr>
            <a:normAutofit fontScale="92500" lnSpcReduction="20000"/>
          </a:bodyPr>
          <a:lstStyle/>
          <a:p>
            <a:pPr algn="just"/>
            <a:r>
              <a:rPr lang="en-IN" b="1" dirty="0">
                <a:latin typeface="Cambria Math" panose="02040503050406030204" pitchFamily="18" charset="0"/>
                <a:ea typeface="Cambria Math" panose="02040503050406030204" pitchFamily="18" charset="0"/>
              </a:rPr>
              <a:t>Steganography can protect data by hiding it </a:t>
            </a:r>
            <a:r>
              <a:rPr lang="en-IN" dirty="0">
                <a:latin typeface="Cambria Math" panose="02040503050406030204" pitchFamily="18" charset="0"/>
                <a:ea typeface="Cambria Math" panose="02040503050406030204" pitchFamily="18" charset="0"/>
              </a:rPr>
              <a:t>but using it alone may not guarantee total protection. It is possible that by using a steganocryption technique, enemy detects presence of text message in the image file and then he/she may succeed in extracting information from the picture, which can be disastrous in real life situations. </a:t>
            </a:r>
          </a:p>
          <a:p>
            <a:pPr algn="just">
              <a:buNone/>
            </a:pPr>
            <a:endParaRPr lang="en-US" dirty="0">
              <a:latin typeface="Cambria Math" panose="02040503050406030204" pitchFamily="18" charset="0"/>
              <a:ea typeface="Cambria Math" panose="02040503050406030204" pitchFamily="18" charset="0"/>
            </a:endParaRPr>
          </a:p>
          <a:p>
            <a:pPr algn="just"/>
            <a:r>
              <a:rPr lang="en-IN" dirty="0">
                <a:latin typeface="Cambria Math" panose="02040503050406030204" pitchFamily="18" charset="0"/>
                <a:ea typeface="Cambria Math" panose="02040503050406030204" pitchFamily="18" charset="0"/>
              </a:rPr>
              <a:t>This is same for plain encryption. In this case by seeing the meaningless  appearing  sequence of bits enemy can detect that some illegal message  is  being sent (unless  he/she  is  a fool), and we may  land-up in a problematic situation. However, if one uses both methods, this will lead to ‘security in depth’. The message should first be encoded using a strong encryption algorithm and then embedded into a carrier.</a:t>
            </a:r>
            <a:endParaRPr lang="en-US" dirty="0">
              <a:latin typeface="Cambria Math" panose="02040503050406030204" pitchFamily="18" charset="0"/>
              <a:ea typeface="Cambria Math" panose="020405030504060302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1906"/>
            <a:ext cx="10972800" cy="1002800"/>
          </a:xfrm>
        </p:spPr>
        <p:txBody>
          <a:bodyPr>
            <a:normAutofit/>
          </a:bodyPr>
          <a:lstStyle/>
          <a:p>
            <a:pPr algn="ctr"/>
            <a:r>
              <a:rPr lang="en-US" sz="4000" b="1" dirty="0">
                <a:latin typeface="Cambria Math" pitchFamily="18" charset="0"/>
                <a:ea typeface="Cambria Math" pitchFamily="18" charset="0"/>
              </a:rPr>
              <a:t>DOMAIN DESCRIPTION</a:t>
            </a:r>
          </a:p>
        </p:txBody>
      </p:sp>
      <p:sp>
        <p:nvSpPr>
          <p:cNvPr id="3" name="Content Placeholder 2"/>
          <p:cNvSpPr>
            <a:spLocks noGrp="1"/>
          </p:cNvSpPr>
          <p:nvPr>
            <p:ph sz="half" idx="1"/>
          </p:nvPr>
        </p:nvSpPr>
        <p:spPr>
          <a:xfrm>
            <a:off x="747821" y="1783976"/>
            <a:ext cx="5645028" cy="3615267"/>
          </a:xfrm>
        </p:spPr>
        <p:txBody>
          <a:bodyPr>
            <a:noAutofit/>
          </a:bodyPr>
          <a:lstStyle/>
          <a:p>
            <a:pPr algn="just"/>
            <a:r>
              <a:rPr lang="en-US" sz="2200" b="1" dirty="0">
                <a:latin typeface="Cambria Math" panose="02040503050406030204" pitchFamily="18" charset="0"/>
                <a:ea typeface="Cambria Math" panose="02040503050406030204" pitchFamily="18" charset="0"/>
              </a:rPr>
              <a:t>Cryptography:</a:t>
            </a:r>
            <a:r>
              <a:rPr lang="en-US" sz="2200" b="1" i="1" dirty="0">
                <a:latin typeface="Cambria Math" panose="02040503050406030204" pitchFamily="18" charset="0"/>
                <a:ea typeface="Cambria Math" panose="02040503050406030204" pitchFamily="18" charset="0"/>
              </a:rPr>
              <a:t>“The discipline which embodies principles, means and methods for  the  transformation  of  data in order to hide its information content, prevent  its  undetected  modification,  or prevent its unauthorized use”. </a:t>
            </a:r>
          </a:p>
          <a:p>
            <a:pPr algn="just">
              <a:buNone/>
            </a:pPr>
            <a:r>
              <a:rPr lang="en-US" sz="2200" dirty="0">
                <a:latin typeface="Cambria Math" panose="02040503050406030204" pitchFamily="18" charset="0"/>
                <a:ea typeface="Cambria Math" panose="02040503050406030204" pitchFamily="18" charset="0"/>
              </a:rPr>
              <a:t>	</a:t>
            </a:r>
            <a:r>
              <a:rPr lang="en-IN" sz="2200" dirty="0">
                <a:latin typeface="Cambria Math" panose="02040503050406030204" pitchFamily="18" charset="0"/>
                <a:ea typeface="Cambria Math" panose="02040503050406030204" pitchFamily="18" charset="0"/>
              </a:rPr>
              <a:t>It provides for secure communication in the presence of malicious third-parties—known as </a:t>
            </a:r>
            <a:r>
              <a:rPr lang="en-IN" sz="2200" i="1" dirty="0">
                <a:latin typeface="Cambria Math" panose="02040503050406030204" pitchFamily="18" charset="0"/>
                <a:ea typeface="Cambria Math" panose="02040503050406030204" pitchFamily="18" charset="0"/>
              </a:rPr>
              <a:t>adversaries</a:t>
            </a:r>
            <a:r>
              <a:rPr lang="en-IN" sz="2200" dirty="0">
                <a:latin typeface="Cambria Math" panose="02040503050406030204" pitchFamily="18" charset="0"/>
                <a:ea typeface="Cambria Math" panose="02040503050406030204" pitchFamily="18" charset="0"/>
              </a:rPr>
              <a:t>. Thus, preventing unauthorized access to information.</a:t>
            </a:r>
            <a:endParaRPr lang="en-US" sz="2200" dirty="0">
              <a:latin typeface="Cambria Math" panose="02040503050406030204" pitchFamily="18" charset="0"/>
              <a:ea typeface="Cambria Math" panose="02040503050406030204" pitchFamily="18" charset="0"/>
            </a:endParaRPr>
          </a:p>
        </p:txBody>
      </p:sp>
      <p:pic>
        <p:nvPicPr>
          <p:cNvPr id="5" name="Content Placeholder 4" descr="PROMOCryptographyHandbook_Ch5.5eceabbf11917.png"/>
          <p:cNvPicPr>
            <a:picLocks noGrp="1" noChangeAspect="1"/>
          </p:cNvPicPr>
          <p:nvPr>
            <p:ph sz="half" idx="2"/>
          </p:nvPr>
        </p:nvPicPr>
        <p:blipFill>
          <a:blip r:embed="rId2"/>
          <a:stretch>
            <a:fillRect/>
          </a:stretch>
        </p:blipFill>
        <p:spPr>
          <a:xfrm>
            <a:off x="6608222" y="1875962"/>
            <a:ext cx="5135853" cy="3106076"/>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36" y="469127"/>
            <a:ext cx="10972800" cy="930303"/>
          </a:xfrm>
        </p:spPr>
        <p:txBody>
          <a:bodyPr>
            <a:normAutofit/>
          </a:bodyPr>
          <a:lstStyle/>
          <a:p>
            <a:pPr algn="ctr"/>
            <a:r>
              <a:rPr lang="en-US" sz="4000" b="1" dirty="0">
                <a:latin typeface="Cambria Math" pitchFamily="18" charset="0"/>
                <a:ea typeface="Cambria Math" pitchFamily="18" charset="0"/>
              </a:rPr>
              <a:t>REFERENCES</a:t>
            </a:r>
            <a:endParaRPr lang="en-US" sz="4000" dirty="0"/>
          </a:p>
        </p:txBody>
      </p:sp>
      <p:sp>
        <p:nvSpPr>
          <p:cNvPr id="3" name="Content Placeholder 2"/>
          <p:cNvSpPr>
            <a:spLocks noGrp="1"/>
          </p:cNvSpPr>
          <p:nvPr>
            <p:ph idx="1"/>
          </p:nvPr>
        </p:nvSpPr>
        <p:spPr>
          <a:xfrm>
            <a:off x="600635" y="1613867"/>
            <a:ext cx="10972800" cy="4572000"/>
          </a:xfrm>
        </p:spPr>
        <p:txBody>
          <a:bodyPr>
            <a:normAutofit/>
          </a:bodyPr>
          <a:lstStyle/>
          <a:p>
            <a:pPr marL="578358" lvl="0" indent="-514350" algn="just">
              <a:buFont typeface="+mj-lt"/>
              <a:buAutoNum type="arabicPeriod"/>
            </a:pPr>
            <a:r>
              <a:rPr lang="en-US" dirty="0">
                <a:latin typeface="Cambria Math" panose="02040503050406030204" pitchFamily="18" charset="0"/>
                <a:ea typeface="Cambria Math" panose="02040503050406030204" pitchFamily="18" charset="0"/>
              </a:rPr>
              <a:t>Cryptography and Network Security by Atul Kahate, Tata McGraw Hill</a:t>
            </a:r>
          </a:p>
          <a:p>
            <a:pPr marL="578358" lvl="0" indent="-514350" algn="just">
              <a:buFont typeface="+mj-lt"/>
              <a:buAutoNum type="arabicPeriod"/>
            </a:pPr>
            <a:r>
              <a:rPr lang="en-US" dirty="0">
                <a:latin typeface="Cambria Math" panose="02040503050406030204" pitchFamily="18" charset="0"/>
                <a:ea typeface="Cambria Math" panose="02040503050406030204" pitchFamily="18" charset="0"/>
              </a:rPr>
              <a:t>Cryptography and Network Security by Behrouz A </a:t>
            </a:r>
            <a:r>
              <a:rPr lang="en-US" dirty="0" err="1">
                <a:latin typeface="Cambria Math" panose="02040503050406030204" pitchFamily="18" charset="0"/>
                <a:ea typeface="Cambria Math" panose="02040503050406030204" pitchFamily="18" charset="0"/>
              </a:rPr>
              <a:t>Forouzan</a:t>
            </a:r>
            <a:r>
              <a:rPr lang="en-US" dirty="0">
                <a:latin typeface="Cambria Math" panose="02040503050406030204" pitchFamily="18" charset="0"/>
                <a:ea typeface="Cambria Math" panose="02040503050406030204" pitchFamily="18" charset="0"/>
              </a:rPr>
              <a:t> &amp; </a:t>
            </a:r>
            <a:r>
              <a:rPr lang="en-US" dirty="0" err="1">
                <a:latin typeface="Cambria Math" panose="02040503050406030204" pitchFamily="18" charset="0"/>
                <a:ea typeface="Cambria Math" panose="02040503050406030204" pitchFamily="18" charset="0"/>
              </a:rPr>
              <a:t>Debdeep</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Mukhopadhyay</a:t>
            </a:r>
            <a:r>
              <a:rPr lang="en-US" dirty="0">
                <a:latin typeface="Cambria Math" panose="02040503050406030204" pitchFamily="18" charset="0"/>
                <a:ea typeface="Cambria Math" panose="02040503050406030204" pitchFamily="18" charset="0"/>
              </a:rPr>
              <a:t>, Tata McGraw Hill</a:t>
            </a:r>
          </a:p>
          <a:p>
            <a:pPr marL="578358" lvl="0" indent="-514350" algn="just">
              <a:buFont typeface="+mj-lt"/>
              <a:buAutoNum type="arabicPeriod"/>
            </a:pPr>
            <a:r>
              <a:rPr lang="en-US" u="sng" dirty="0">
                <a:latin typeface="Cambria Math" panose="02040503050406030204" pitchFamily="18" charset="0"/>
                <a:ea typeface="Cambria Math" panose="02040503050406030204" pitchFamily="18" charset="0"/>
                <a:hlinkClick r:id="rId2"/>
              </a:rPr>
              <a:t>https://www.geeksforgeeks.org/cryptography-and-its-types/</a:t>
            </a:r>
            <a:endParaRPr lang="en-US" dirty="0">
              <a:latin typeface="Cambria Math" panose="02040503050406030204" pitchFamily="18" charset="0"/>
              <a:ea typeface="Cambria Math" panose="02040503050406030204" pitchFamily="18" charset="0"/>
            </a:endParaRPr>
          </a:p>
          <a:p>
            <a:pPr marL="578358" lvl="0" indent="-514350" algn="just">
              <a:buFont typeface="+mj-lt"/>
              <a:buAutoNum type="arabicPeriod"/>
            </a:pPr>
            <a:r>
              <a:rPr lang="en-US" u="sng" dirty="0">
                <a:latin typeface="Cambria Math" panose="02040503050406030204" pitchFamily="18" charset="0"/>
                <a:ea typeface="Cambria Math" panose="02040503050406030204" pitchFamily="18" charset="0"/>
                <a:hlinkClick r:id="rId3"/>
              </a:rPr>
              <a:t>https://www.geeksforgeeks.org/image-based-steganography-using-python/</a:t>
            </a:r>
            <a:endParaRPr lang="en-US" u="sng" dirty="0">
              <a:latin typeface="Cambria Math" panose="02040503050406030204" pitchFamily="18" charset="0"/>
              <a:ea typeface="Cambria Math" panose="02040503050406030204" pitchFamily="18" charset="0"/>
            </a:endParaRPr>
          </a:p>
          <a:p>
            <a:pPr marL="578358" indent="-514350" algn="just">
              <a:buFont typeface="+mj-lt"/>
              <a:buAutoNum type="arabicPeriod"/>
            </a:pPr>
            <a:r>
              <a:rPr lang="en-US" dirty="0">
                <a:latin typeface="Cambria Math" panose="02040503050406030204" pitchFamily="18" charset="0"/>
                <a:ea typeface="Cambria Math" panose="02040503050406030204" pitchFamily="18" charset="0"/>
              </a:rPr>
              <a:t>Related Article: </a:t>
            </a:r>
            <a:r>
              <a:rPr lang="en-US" dirty="0">
                <a:latin typeface="Cambria Math" panose="02040503050406030204" pitchFamily="18" charset="0"/>
                <a:ea typeface="Cambria Math" panose="02040503050406030204" pitchFamily="18" charset="0"/>
                <a:hlinkClick r:id="rId4"/>
              </a:rPr>
              <a:t>https://iopscience.iop.org/article/10.1088/1742-6596/1339/1/012061/pdf</a:t>
            </a:r>
            <a:endParaRPr lang="en-US" dirty="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A64BB-C99C-4D94-806E-4F30E5A55634}"/>
              </a:ext>
            </a:extLst>
          </p:cNvPr>
          <p:cNvSpPr>
            <a:spLocks noGrp="1"/>
          </p:cNvSpPr>
          <p:nvPr>
            <p:ph idx="1"/>
          </p:nvPr>
        </p:nvSpPr>
        <p:spPr>
          <a:xfrm>
            <a:off x="609600" y="1666526"/>
            <a:ext cx="10972800" cy="4788282"/>
          </a:xfrm>
        </p:spPr>
        <p:txBody>
          <a:bodyPr>
            <a:normAutofit/>
          </a:bodyPr>
          <a:lstStyle/>
          <a:p>
            <a:pPr marL="64008" indent="0" algn="ctr">
              <a:buNone/>
            </a:pPr>
            <a:endParaRPr lang="en-IN" sz="7200" dirty="0">
              <a:latin typeface="Cambria Math" panose="02040503050406030204" pitchFamily="18" charset="0"/>
              <a:ea typeface="Cambria Math" panose="02040503050406030204" pitchFamily="18" charset="0"/>
            </a:endParaRPr>
          </a:p>
          <a:p>
            <a:pPr marL="64008" indent="0" algn="ctr">
              <a:buNone/>
            </a:pPr>
            <a:r>
              <a:rPr lang="en-IN" sz="7200" dirty="0">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3293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7553"/>
            <a:ext cx="10972800" cy="869576"/>
          </a:xfrm>
        </p:spPr>
        <p:txBody>
          <a:bodyPr>
            <a:normAutofit/>
          </a:bodyPr>
          <a:lstStyle/>
          <a:p>
            <a:pPr algn="ctr"/>
            <a:r>
              <a:rPr lang="en-US" sz="4000" b="1" dirty="0">
                <a:latin typeface="Cambria Math" pitchFamily="18" charset="0"/>
                <a:ea typeface="Cambria Math" pitchFamily="18" charset="0"/>
              </a:rPr>
              <a:t>DOMAIN DESCRIPTION </a:t>
            </a:r>
            <a:r>
              <a:rPr lang="en-US" sz="3000" b="1" dirty="0">
                <a:latin typeface="Cambria Math" pitchFamily="18" charset="0"/>
                <a:ea typeface="Cambria Math" pitchFamily="18" charset="0"/>
              </a:rPr>
              <a:t>(contd.)</a:t>
            </a:r>
          </a:p>
        </p:txBody>
      </p:sp>
      <p:pic>
        <p:nvPicPr>
          <p:cNvPr id="6" name="Content Placeholder 5" descr="Steganography-A-New-Cyberattack-Tool-1280x720-1.jpg"/>
          <p:cNvPicPr>
            <a:picLocks noGrp="1" noChangeAspect="1"/>
          </p:cNvPicPr>
          <p:nvPr>
            <p:ph sz="half" idx="1"/>
          </p:nvPr>
        </p:nvPicPr>
        <p:blipFill>
          <a:blip r:embed="rId2"/>
          <a:stretch>
            <a:fillRect/>
          </a:stretch>
        </p:blipFill>
        <p:spPr>
          <a:xfrm>
            <a:off x="677862" y="2160589"/>
            <a:ext cx="4412107" cy="3117203"/>
          </a:xfrm>
        </p:spPr>
      </p:pic>
      <p:sp>
        <p:nvSpPr>
          <p:cNvPr id="5" name="Content Placeholder 4"/>
          <p:cNvSpPr>
            <a:spLocks noGrp="1"/>
          </p:cNvSpPr>
          <p:nvPr>
            <p:ph sz="half" idx="2"/>
          </p:nvPr>
        </p:nvSpPr>
        <p:spPr>
          <a:xfrm>
            <a:off x="5089970" y="2160589"/>
            <a:ext cx="6677960" cy="3117203"/>
          </a:xfrm>
        </p:spPr>
        <p:txBody>
          <a:bodyPr>
            <a:normAutofit/>
          </a:bodyPr>
          <a:lstStyle/>
          <a:p>
            <a:pPr algn="just"/>
            <a:r>
              <a:rPr lang="en-US" sz="2200" b="1" dirty="0">
                <a:latin typeface="Cambria Math" panose="02040503050406030204" pitchFamily="18" charset="0"/>
                <a:ea typeface="Cambria Math" panose="02040503050406030204" pitchFamily="18" charset="0"/>
              </a:rPr>
              <a:t>Steganography:</a:t>
            </a:r>
            <a:r>
              <a:rPr lang="en-US" sz="2200" b="1" i="1" dirty="0">
                <a:latin typeface="Cambria Math" panose="02040503050406030204" pitchFamily="18" charset="0"/>
                <a:ea typeface="Cambria Math" panose="02040503050406030204" pitchFamily="18" charset="0"/>
              </a:rPr>
              <a:t>“A method of hiding a secret message inside of other data.”</a:t>
            </a:r>
          </a:p>
          <a:p>
            <a:pPr algn="just">
              <a:buNone/>
            </a:pPr>
            <a:r>
              <a:rPr lang="en-US" sz="2200" b="1" i="1" dirty="0">
                <a:latin typeface="Cambria Math" panose="02040503050406030204" pitchFamily="18" charset="0"/>
                <a:ea typeface="Cambria Math" panose="02040503050406030204" pitchFamily="18" charset="0"/>
              </a:rPr>
              <a:t>	</a:t>
            </a:r>
            <a:r>
              <a:rPr lang="en-IN" sz="2200" dirty="0">
                <a:latin typeface="Cambria Math" panose="02040503050406030204" pitchFamily="18" charset="0"/>
                <a:ea typeface="Cambria Math" panose="02040503050406030204" pitchFamily="18" charset="0"/>
              </a:rPr>
              <a:t>The purpose of Steganography is to conceal and deceive. It is a form of covert communication and can involve the use of any medium to hide messages.</a:t>
            </a:r>
            <a:endParaRPr lang="en-US" sz="2200"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03363" y="55660"/>
            <a:ext cx="10515600" cy="634115"/>
          </a:xfrm>
        </p:spPr>
        <p:txBody>
          <a:bodyPr>
            <a:noAutofit/>
          </a:bodyPr>
          <a:lstStyle/>
          <a:p>
            <a:pPr algn="ctr"/>
            <a:r>
              <a:rPr lang="en-US" sz="4000" b="1" dirty="0">
                <a:latin typeface="Cambria Math" pitchFamily="18" charset="0"/>
                <a:ea typeface="Cambria Math" pitchFamily="18" charset="0"/>
              </a:rPr>
              <a:t>MOTIVATION</a:t>
            </a:r>
          </a:p>
        </p:txBody>
      </p:sp>
      <p:pic>
        <p:nvPicPr>
          <p:cNvPr id="16386" name="Picture 2"/>
          <p:cNvPicPr>
            <a:picLocks noGrp="1" noChangeAspect="1" noChangeArrowheads="1"/>
          </p:cNvPicPr>
          <p:nvPr>
            <p:ph idx="1"/>
          </p:nvPr>
        </p:nvPicPr>
        <p:blipFill>
          <a:blip r:embed="rId2"/>
          <a:stretch>
            <a:fillRect/>
          </a:stretch>
        </p:blipFill>
        <p:spPr bwMode="auto">
          <a:xfrm>
            <a:off x="5908205" y="689775"/>
            <a:ext cx="5792598" cy="6004999"/>
          </a:xfrm>
          <a:prstGeom prst="rect">
            <a:avLst/>
          </a:prstGeom>
          <a:noFill/>
          <a:ln w="9525">
            <a:noFill/>
            <a:miter lim="800000"/>
            <a:headEnd/>
            <a:tailEnd/>
          </a:ln>
          <a:effectLst/>
        </p:spPr>
      </p:pic>
      <p:pic>
        <p:nvPicPr>
          <p:cNvPr id="1027" name="Picture 3" descr="C:\Users\dell pc\OneDrive\Desktop\Project\how-symmetric-encryption-works-st2.png"/>
          <p:cNvPicPr>
            <a:picLocks noChangeAspect="1" noChangeArrowheads="1"/>
          </p:cNvPicPr>
          <p:nvPr/>
        </p:nvPicPr>
        <p:blipFill>
          <a:blip r:embed="rId3"/>
          <a:srcRect/>
          <a:stretch>
            <a:fillRect/>
          </a:stretch>
        </p:blipFill>
        <p:spPr bwMode="auto">
          <a:xfrm>
            <a:off x="352837" y="689775"/>
            <a:ext cx="5339751" cy="3209026"/>
          </a:xfrm>
          <a:prstGeom prst="rect">
            <a:avLst/>
          </a:prstGeom>
          <a:noFill/>
        </p:spPr>
      </p:pic>
      <p:pic>
        <p:nvPicPr>
          <p:cNvPr id="1028" name="Picture 4" descr="C:\Users\dell pc\OneDrive\Desktop\Project\Asymmetric-Encryption.png"/>
          <p:cNvPicPr>
            <a:picLocks noChangeAspect="1" noChangeArrowheads="1"/>
          </p:cNvPicPr>
          <p:nvPr/>
        </p:nvPicPr>
        <p:blipFill>
          <a:blip r:embed="rId4"/>
          <a:srcRect/>
          <a:stretch>
            <a:fillRect/>
          </a:stretch>
        </p:blipFill>
        <p:spPr bwMode="auto">
          <a:xfrm>
            <a:off x="491197" y="3865311"/>
            <a:ext cx="5063707" cy="2829463"/>
          </a:xfrm>
          <a:prstGeom prst="rect">
            <a:avLst/>
          </a:prstGeom>
          <a:noFill/>
          <a:ln w="15875">
            <a:solidFill>
              <a:schemeClr val="tx1"/>
            </a:solidFill>
          </a:ln>
          <a:effectLst>
            <a:outerShdw blurRad="50800" dist="50800" dir="5400000" sx="1000" sy="1000" algn="ctr" rotWithShape="0">
              <a:srgbClr val="000000">
                <a:alpha val="43137"/>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75923"/>
          </a:xfrm>
        </p:spPr>
        <p:txBody>
          <a:bodyPr>
            <a:normAutofit/>
          </a:bodyPr>
          <a:lstStyle/>
          <a:p>
            <a:pPr algn="ctr"/>
            <a:r>
              <a:rPr lang="en-US" sz="4000" b="1" dirty="0">
                <a:latin typeface="Cambria Math" pitchFamily="18" charset="0"/>
                <a:ea typeface="Cambria Math" pitchFamily="18" charset="0"/>
              </a:rPr>
              <a:t>SCOPE OF THE WORK</a:t>
            </a:r>
          </a:p>
        </p:txBody>
      </p:sp>
      <p:pic>
        <p:nvPicPr>
          <p:cNvPr id="15362" name="Picture 2"/>
          <p:cNvPicPr>
            <a:picLocks noGrp="1" noChangeAspect="1" noChangeArrowheads="1"/>
          </p:cNvPicPr>
          <p:nvPr>
            <p:ph idx="1"/>
          </p:nvPr>
        </p:nvPicPr>
        <p:blipFill>
          <a:blip r:embed="rId2"/>
          <a:srcRect/>
          <a:stretch>
            <a:fillRect/>
          </a:stretch>
        </p:blipFill>
        <p:spPr bwMode="auto">
          <a:xfrm>
            <a:off x="443510" y="775923"/>
            <a:ext cx="5543222" cy="5813135"/>
          </a:xfrm>
          <a:prstGeom prst="rect">
            <a:avLst/>
          </a:prstGeom>
          <a:noFill/>
          <a:ln w="9525">
            <a:noFill/>
            <a:miter lim="800000"/>
            <a:headEnd/>
            <a:tailEnd/>
          </a:ln>
          <a:effectLst/>
        </p:spPr>
      </p:pic>
      <p:pic>
        <p:nvPicPr>
          <p:cNvPr id="1026" name="Picture 2" descr="C:\Users\dell pc\OneDrive\Desktop\Project\improved-security-system-using-steganography-and-elliptic-curve-cryptography-19-638.jpg"/>
          <p:cNvPicPr>
            <a:picLocks noChangeAspect="1" noChangeArrowheads="1"/>
          </p:cNvPicPr>
          <p:nvPr/>
        </p:nvPicPr>
        <p:blipFill>
          <a:blip r:embed="rId3"/>
          <a:srcRect/>
          <a:stretch>
            <a:fillRect/>
          </a:stretch>
        </p:blipFill>
        <p:spPr bwMode="auto">
          <a:xfrm>
            <a:off x="6096000" y="775924"/>
            <a:ext cx="5898776" cy="536248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373" y="175345"/>
            <a:ext cx="10515600" cy="644164"/>
          </a:xfrm>
        </p:spPr>
        <p:txBody>
          <a:bodyPr>
            <a:noAutofit/>
          </a:bodyPr>
          <a:lstStyle/>
          <a:p>
            <a:r>
              <a:rPr lang="en-US" sz="4000" b="1" dirty="0">
                <a:latin typeface="Cambria Math" pitchFamily="18" charset="0"/>
                <a:ea typeface="Cambria Math" pitchFamily="18" charset="0"/>
              </a:rPr>
              <a:t>METHODOLOGY</a:t>
            </a:r>
          </a:p>
        </p:txBody>
      </p:sp>
      <p:sp>
        <p:nvSpPr>
          <p:cNvPr id="3" name="Content Placeholder 2"/>
          <p:cNvSpPr>
            <a:spLocks noGrp="1"/>
          </p:cNvSpPr>
          <p:nvPr>
            <p:ph sz="half" idx="1"/>
          </p:nvPr>
        </p:nvSpPr>
        <p:spPr>
          <a:xfrm>
            <a:off x="500332" y="1155939"/>
            <a:ext cx="5493589" cy="5236234"/>
          </a:xfrm>
        </p:spPr>
        <p:txBody>
          <a:bodyPr>
            <a:normAutofit fontScale="92500" lnSpcReduction="10000"/>
          </a:bodyPr>
          <a:lstStyle/>
          <a:p>
            <a:pPr algn="just">
              <a:buNone/>
            </a:pPr>
            <a:r>
              <a:rPr lang="en-IN" sz="2200" b="1" u="sng" dirty="0">
                <a:latin typeface="Cambria Math" pitchFamily="18" charset="0"/>
                <a:ea typeface="Cambria Math" pitchFamily="18" charset="0"/>
              </a:rPr>
              <a:t>Problem Formulation</a:t>
            </a:r>
            <a:r>
              <a:rPr lang="en-IN" sz="2200" dirty="0">
                <a:latin typeface="Cambria Math" pitchFamily="18" charset="0"/>
                <a:ea typeface="Cambria Math" pitchFamily="18" charset="0"/>
              </a:rPr>
              <a:t>: </a:t>
            </a:r>
          </a:p>
          <a:p>
            <a:pPr algn="just">
              <a:spcBef>
                <a:spcPts val="600"/>
              </a:spcBef>
              <a:buNone/>
            </a:pPr>
            <a:r>
              <a:rPr lang="en-IN" sz="1600" dirty="0">
                <a:latin typeface="Cambria Math" pitchFamily="18" charset="0"/>
                <a:ea typeface="Cambria Math" pitchFamily="18" charset="0"/>
              </a:rPr>
              <a:t>	In this Section, we detail the general structure of three different ciphers focusing on Cryptography. We then describe how to encrypt and decrypt data and finally introduce the encoding and decoding of text into a given image.</a:t>
            </a:r>
            <a:endParaRPr lang="en-US" sz="1600" dirty="0">
              <a:latin typeface="Cambria Math" pitchFamily="18" charset="0"/>
              <a:ea typeface="Cambria Math" pitchFamily="18" charset="0"/>
            </a:endParaRPr>
          </a:p>
          <a:p>
            <a:pPr algn="just">
              <a:buNone/>
            </a:pPr>
            <a:endParaRPr lang="en-US" sz="1600" dirty="0">
              <a:latin typeface="Cambria Math" pitchFamily="18" charset="0"/>
              <a:ea typeface="Cambria Math" pitchFamily="18" charset="0"/>
            </a:endParaRPr>
          </a:p>
          <a:p>
            <a:pPr algn="just">
              <a:buNone/>
            </a:pPr>
            <a:r>
              <a:rPr lang="en-IN" sz="2200" b="1" u="sng" dirty="0">
                <a:latin typeface="Cambria Math" pitchFamily="18" charset="0"/>
                <a:ea typeface="Cambria Math" pitchFamily="18" charset="0"/>
              </a:rPr>
              <a:t>Algorithm Description</a:t>
            </a:r>
            <a:r>
              <a:rPr lang="en-IN" sz="2200" dirty="0">
                <a:latin typeface="Cambria Math" pitchFamily="18" charset="0"/>
                <a:ea typeface="Cambria Math" pitchFamily="18" charset="0"/>
              </a:rPr>
              <a:t>: </a:t>
            </a:r>
          </a:p>
          <a:p>
            <a:pPr algn="just">
              <a:spcBef>
                <a:spcPts val="600"/>
              </a:spcBef>
              <a:buNone/>
            </a:pPr>
            <a:r>
              <a:rPr lang="en-IN" sz="1600" dirty="0">
                <a:latin typeface="Cambria Math" pitchFamily="18" charset="0"/>
                <a:ea typeface="Cambria Math" pitchFamily="18" charset="0"/>
              </a:rPr>
              <a:t>	Write a suitable Algorithm to Encode and Decode a message into an Image, after Encrypting the input message thrice using separate Cipher techniques. Show the Decryption and Decoding as well to prove accuracy and viability.</a:t>
            </a:r>
            <a:endParaRPr lang="en-US" sz="1600" dirty="0">
              <a:latin typeface="Cambria Math" pitchFamily="18" charset="0"/>
              <a:ea typeface="Cambria Math" pitchFamily="18" charset="0"/>
            </a:endParaRPr>
          </a:p>
          <a:p>
            <a:pPr algn="just">
              <a:buNone/>
            </a:pPr>
            <a:r>
              <a:rPr lang="en-IN" sz="1600" dirty="0">
                <a:latin typeface="Cambria Math" pitchFamily="18" charset="0"/>
                <a:ea typeface="Cambria Math" pitchFamily="18" charset="0"/>
              </a:rPr>
              <a:t> </a:t>
            </a:r>
            <a:endParaRPr lang="en-US" sz="1600" dirty="0">
              <a:latin typeface="Cambria Math" pitchFamily="18" charset="0"/>
              <a:ea typeface="Cambria Math" pitchFamily="18" charset="0"/>
            </a:endParaRPr>
          </a:p>
          <a:p>
            <a:pPr algn="just">
              <a:buNone/>
            </a:pPr>
            <a:r>
              <a:rPr lang="en-IN" sz="2200" b="1" u="sng" dirty="0">
                <a:latin typeface="Cambria Math" pitchFamily="18" charset="0"/>
                <a:ea typeface="Cambria Math" pitchFamily="18" charset="0"/>
              </a:rPr>
              <a:t>Design Description</a:t>
            </a:r>
            <a:r>
              <a:rPr lang="en-IN" sz="2200" dirty="0">
                <a:latin typeface="Cambria Math" pitchFamily="18" charset="0"/>
                <a:ea typeface="Cambria Math" pitchFamily="18" charset="0"/>
              </a:rPr>
              <a:t>: </a:t>
            </a:r>
            <a:endParaRPr lang="en-US" sz="2200" dirty="0">
              <a:latin typeface="Cambria Math" pitchFamily="18" charset="0"/>
              <a:ea typeface="Cambria Math" pitchFamily="18" charset="0"/>
            </a:endParaRPr>
          </a:p>
          <a:p>
            <a:pPr algn="just">
              <a:buNone/>
            </a:pPr>
            <a:r>
              <a:rPr lang="en-IN" sz="1600" dirty="0">
                <a:latin typeface="Cambria Math" pitchFamily="18" charset="0"/>
                <a:ea typeface="Cambria Math" pitchFamily="18" charset="0"/>
              </a:rPr>
              <a:t>Cryptography Ciphers used:</a:t>
            </a:r>
            <a:endParaRPr lang="en-US" sz="1600" dirty="0">
              <a:latin typeface="Cambria Math" pitchFamily="18" charset="0"/>
              <a:ea typeface="Cambria Math" pitchFamily="18" charset="0"/>
            </a:endParaRPr>
          </a:p>
          <a:p>
            <a:pPr algn="just">
              <a:spcBef>
                <a:spcPts val="600"/>
              </a:spcBef>
              <a:buNone/>
            </a:pPr>
            <a:r>
              <a:rPr lang="en-IN" sz="1600" dirty="0">
                <a:latin typeface="Cambria Math" pitchFamily="18" charset="0"/>
                <a:ea typeface="Cambria Math" pitchFamily="18" charset="0"/>
              </a:rPr>
              <a:t>	1. Onetime Pad Cipher</a:t>
            </a:r>
            <a:endParaRPr lang="en-US" sz="1600" dirty="0">
              <a:latin typeface="Cambria Math" pitchFamily="18" charset="0"/>
              <a:ea typeface="Cambria Math" pitchFamily="18" charset="0"/>
            </a:endParaRPr>
          </a:p>
          <a:p>
            <a:pPr algn="just">
              <a:spcBef>
                <a:spcPts val="600"/>
              </a:spcBef>
              <a:buNone/>
            </a:pPr>
            <a:r>
              <a:rPr lang="en-IN" sz="1600" dirty="0">
                <a:latin typeface="Cambria Math" pitchFamily="18" charset="0"/>
                <a:ea typeface="Cambria Math" pitchFamily="18" charset="0"/>
              </a:rPr>
              <a:t>	2. Substitution Caesar Cipher</a:t>
            </a:r>
            <a:endParaRPr lang="en-US" sz="1600" dirty="0">
              <a:latin typeface="Cambria Math" pitchFamily="18" charset="0"/>
              <a:ea typeface="Cambria Math" pitchFamily="18" charset="0"/>
            </a:endParaRPr>
          </a:p>
          <a:p>
            <a:pPr algn="just">
              <a:spcBef>
                <a:spcPts val="600"/>
              </a:spcBef>
              <a:buNone/>
            </a:pPr>
            <a:r>
              <a:rPr lang="en-IN" sz="1600" dirty="0">
                <a:latin typeface="Cambria Math" pitchFamily="18" charset="0"/>
                <a:ea typeface="Cambria Math" pitchFamily="18" charset="0"/>
              </a:rPr>
              <a:t>	3. Columnar Transposition Cipher</a:t>
            </a:r>
            <a:endParaRPr lang="en-US" sz="1600" dirty="0">
              <a:latin typeface="Cambria Math" pitchFamily="18" charset="0"/>
              <a:ea typeface="Cambria Math" pitchFamily="18" charset="0"/>
            </a:endParaRPr>
          </a:p>
          <a:p>
            <a:pPr algn="just">
              <a:spcBef>
                <a:spcPts val="600"/>
              </a:spcBef>
              <a:buNone/>
            </a:pPr>
            <a:r>
              <a:rPr lang="en-IN" sz="1600" dirty="0">
                <a:latin typeface="Cambria Math" pitchFamily="18" charset="0"/>
                <a:ea typeface="Cambria Math" pitchFamily="18" charset="0"/>
              </a:rPr>
              <a:t>Steganography Process used: Image-based Encoding &amp; Decoding</a:t>
            </a:r>
            <a:endParaRPr lang="en-US" sz="1600" dirty="0">
              <a:latin typeface="Cambria Math" pitchFamily="18" charset="0"/>
              <a:ea typeface="Cambria Math" pitchFamily="18" charset="0"/>
            </a:endParaRPr>
          </a:p>
          <a:p>
            <a:pPr>
              <a:buNone/>
            </a:pPr>
            <a:endParaRPr lang="en-US" dirty="0"/>
          </a:p>
        </p:txBody>
      </p:sp>
      <p:pic>
        <p:nvPicPr>
          <p:cNvPr id="1027" name="Picture 3"/>
          <p:cNvPicPr>
            <a:picLocks noGrp="1" noChangeAspect="1" noChangeArrowheads="1"/>
          </p:cNvPicPr>
          <p:nvPr>
            <p:ph sz="half" idx="2"/>
          </p:nvPr>
        </p:nvPicPr>
        <p:blipFill>
          <a:blip r:embed="rId2"/>
          <a:stretch>
            <a:fillRect/>
          </a:stretch>
        </p:blipFill>
        <p:spPr bwMode="auto">
          <a:xfrm>
            <a:off x="6775110" y="604299"/>
            <a:ext cx="4916558" cy="601913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a:buFont typeface="Wingdings" pitchFamily="2" charset="2"/>
              <a:buChar char="Ø"/>
            </a:pPr>
            <a:r>
              <a:rPr lang="en-US" sz="3600" b="1" dirty="0">
                <a:latin typeface="Cambria Math" panose="02040503050406030204" pitchFamily="18" charset="0"/>
                <a:ea typeface="Cambria Math" panose="02040503050406030204" pitchFamily="18" charset="0"/>
              </a:rPr>
              <a:t>One Time Pad Cipher</a:t>
            </a:r>
            <a:endParaRPr lang="en-US" sz="3000" b="1"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a:bodyPr>
          <a:lstStyle/>
          <a:p>
            <a:pPr algn="just"/>
            <a:r>
              <a:rPr lang="en-US" dirty="0">
                <a:latin typeface="Cambria Math" panose="02040503050406030204" pitchFamily="18" charset="0"/>
                <a:ea typeface="Cambria Math" panose="02040503050406030204" pitchFamily="18" charset="0"/>
              </a:rPr>
              <a:t>One Time Pad algorithm is also known as </a:t>
            </a:r>
            <a:r>
              <a:rPr lang="en-US" b="1" u="sng" dirty="0" err="1">
                <a:latin typeface="Cambria Math" panose="02040503050406030204" pitchFamily="18" charset="0"/>
                <a:ea typeface="Cambria Math" panose="02040503050406030204" pitchFamily="18" charset="0"/>
                <a:hlinkClick r:id="rId2"/>
              </a:rPr>
              <a:t>Vernam</a:t>
            </a:r>
            <a:r>
              <a:rPr lang="en-US" b="1" u="sng" dirty="0">
                <a:latin typeface="Cambria Math" panose="02040503050406030204" pitchFamily="18" charset="0"/>
                <a:ea typeface="Cambria Math" panose="02040503050406030204" pitchFamily="18" charset="0"/>
                <a:hlinkClick r:id="rId2"/>
              </a:rPr>
              <a:t> Cipher</a:t>
            </a:r>
            <a:r>
              <a:rPr lang="en-US" dirty="0">
                <a:latin typeface="Cambria Math" panose="02040503050406030204" pitchFamily="18" charset="0"/>
                <a:ea typeface="Cambria Math" panose="02040503050406030204" pitchFamily="18" charset="0"/>
              </a:rPr>
              <a:t>. It is a method of encrypting alphabetic plain text. It is one of the Transposition techniques which converts plain text into </a:t>
            </a:r>
            <a:r>
              <a:rPr lang="en-US" dirty="0" err="1">
                <a:latin typeface="Cambria Math" panose="02040503050406030204" pitchFamily="18" charset="0"/>
                <a:ea typeface="Cambria Math" panose="02040503050406030204" pitchFamily="18" charset="0"/>
              </a:rPr>
              <a:t>ciphertext</a:t>
            </a:r>
            <a:r>
              <a:rPr lang="en-US" dirty="0">
                <a:latin typeface="Cambria Math" panose="02040503050406030204" pitchFamily="18" charset="0"/>
                <a:ea typeface="Cambria Math" panose="02040503050406030204" pitchFamily="18" charset="0"/>
              </a:rPr>
              <a:t>.</a:t>
            </a:r>
          </a:p>
          <a:p>
            <a:pPr algn="just"/>
            <a:r>
              <a:rPr lang="en-US" dirty="0">
                <a:latin typeface="Cambria Math" panose="02040503050406030204" pitchFamily="18" charset="0"/>
                <a:ea typeface="Cambria Math" panose="02040503050406030204" pitchFamily="18" charset="0"/>
              </a:rPr>
              <a:t>In this mechanism, we assign a number to each character of the Plain-Text.</a:t>
            </a:r>
          </a:p>
          <a:p>
            <a:pPr algn="just"/>
            <a:r>
              <a:rPr lang="en-US" b="1" dirty="0">
                <a:latin typeface="Cambria Math" panose="02040503050406030204" pitchFamily="18" charset="0"/>
                <a:ea typeface="Cambria Math" panose="02040503050406030204" pitchFamily="18" charset="0"/>
              </a:rPr>
              <a:t>The relation between the key and plain text:</a:t>
            </a:r>
            <a:r>
              <a:rPr lang="en-US" dirty="0">
                <a:latin typeface="Cambria Math" panose="02040503050406030204" pitchFamily="18" charset="0"/>
                <a:ea typeface="Cambria Math" panose="02040503050406030204" pitchFamily="18" charset="0"/>
              </a:rPr>
              <a:t> In this algorithm, the length of the key should be equal to that of plain text. </a:t>
            </a:r>
            <a:r>
              <a:rPr lang="en-US" sz="2000" dirty="0">
                <a:latin typeface="Cambria Math" panose="02040503050406030204" pitchFamily="18" charset="0"/>
                <a:ea typeface="Cambria Math" panose="02040503050406030204" pitchFamily="18" charset="0"/>
              </a:rPr>
              <a:t>[3]</a:t>
            </a:r>
            <a:endParaRPr lang="en-US" dirty="0">
              <a:latin typeface="Cambria Math" panose="02040503050406030204" pitchFamily="18" charset="0"/>
              <a:ea typeface="Cambria Math"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US" sz="3600" b="1" dirty="0">
                <a:latin typeface="Cambria Math" panose="02040503050406030204" pitchFamily="18" charset="0"/>
                <a:ea typeface="Cambria Math" panose="02040503050406030204" pitchFamily="18" charset="0"/>
              </a:rPr>
              <a:t>One Time Pad Cipher </a:t>
            </a:r>
            <a:r>
              <a:rPr lang="en-US" sz="3000" b="1" dirty="0">
                <a:latin typeface="Cambria Math" panose="02040503050406030204" pitchFamily="18" charset="0"/>
                <a:ea typeface="Cambria Math" panose="02040503050406030204" pitchFamily="18" charset="0"/>
              </a:rPr>
              <a:t>(contd.)</a:t>
            </a:r>
          </a:p>
        </p:txBody>
      </p:sp>
      <p:sp>
        <p:nvSpPr>
          <p:cNvPr id="3" name="Content Placeholder 2"/>
          <p:cNvSpPr>
            <a:spLocks noGrp="1"/>
          </p:cNvSpPr>
          <p:nvPr>
            <p:ph sz="half" idx="1"/>
          </p:nvPr>
        </p:nvSpPr>
        <p:spPr>
          <a:xfrm>
            <a:off x="677334" y="1439186"/>
            <a:ext cx="4184035" cy="4602175"/>
          </a:xfrm>
        </p:spPr>
        <p:txBody>
          <a:bodyPr>
            <a:normAutofit lnSpcReduction="10000"/>
          </a:bodyPr>
          <a:lstStyle/>
          <a:p>
            <a:pPr algn="just"/>
            <a:r>
              <a:rPr lang="en-US" sz="2400" b="1" i="1" dirty="0">
                <a:latin typeface="Cambria Math" panose="02040503050406030204" pitchFamily="18" charset="0"/>
                <a:ea typeface="Cambria Math" panose="02040503050406030204" pitchFamily="18" charset="0"/>
              </a:rPr>
              <a:t>Input: </a:t>
            </a:r>
            <a:r>
              <a:rPr lang="en-US" sz="2400" dirty="0">
                <a:latin typeface="Cambria Math" panose="02040503050406030204" pitchFamily="18" charset="0"/>
                <a:ea typeface="Cambria Math" panose="02040503050406030204" pitchFamily="18" charset="0"/>
              </a:rPr>
              <a:t>plain text - HELLO </a:t>
            </a:r>
          </a:p>
          <a:p>
            <a:pPr algn="just">
              <a:buNone/>
            </a:pPr>
            <a:r>
              <a:rPr lang="en-US" sz="2400" dirty="0">
                <a:latin typeface="Cambria Math" panose="02040503050406030204" pitchFamily="18" charset="0"/>
                <a:ea typeface="Cambria Math" panose="02040503050406030204" pitchFamily="18" charset="0"/>
              </a:rPr>
              <a:t>		  Key - MONEY </a:t>
            </a:r>
          </a:p>
          <a:p>
            <a:pPr algn="just">
              <a:buNone/>
            </a:pPr>
            <a:r>
              <a:rPr lang="en-US" sz="2400" b="1" i="1" dirty="0">
                <a:latin typeface="Cambria Math" panose="02040503050406030204" pitchFamily="18" charset="0"/>
                <a:ea typeface="Cambria Math" panose="02040503050406030204" pitchFamily="18" charset="0"/>
              </a:rPr>
              <a:t>	Output:</a:t>
            </a:r>
            <a:r>
              <a:rPr lang="en-US" sz="2400" dirty="0">
                <a:latin typeface="Cambria Math" panose="02040503050406030204" pitchFamily="18" charset="0"/>
                <a:ea typeface="Cambria Math" panose="02040503050406030204" pitchFamily="18" charset="0"/>
              </a:rPr>
              <a:t> Cipher - TSYPM 		  Message – HELLO</a:t>
            </a:r>
          </a:p>
          <a:p>
            <a:pPr algn="just">
              <a:buNone/>
            </a:pPr>
            <a:endParaRPr lang="en-US" sz="2400" dirty="0">
              <a:latin typeface="Cambria Math" panose="02040503050406030204" pitchFamily="18" charset="0"/>
              <a:ea typeface="Cambria Math" panose="02040503050406030204" pitchFamily="18" charset="0"/>
            </a:endParaRPr>
          </a:p>
          <a:p>
            <a:pPr algn="just"/>
            <a:r>
              <a:rPr lang="en-US" sz="2400" b="1" i="1" dirty="0">
                <a:latin typeface="Cambria Math" panose="02040503050406030204" pitchFamily="18" charset="0"/>
                <a:ea typeface="Cambria Math" panose="02040503050406030204" pitchFamily="18" charset="0"/>
              </a:rPr>
              <a:t>Input:</a:t>
            </a:r>
            <a:r>
              <a:rPr lang="en-US" sz="2400" dirty="0">
                <a:latin typeface="Cambria Math" panose="02040503050406030204" pitchFamily="18" charset="0"/>
                <a:ea typeface="Cambria Math" panose="02040503050406030204" pitchFamily="18" charset="0"/>
              </a:rPr>
              <a:t> plain text – SAVE</a:t>
            </a:r>
          </a:p>
          <a:p>
            <a:pPr algn="just">
              <a:buNone/>
            </a:pPr>
            <a:r>
              <a:rPr lang="en-US" sz="2400" dirty="0">
                <a:latin typeface="Cambria Math" panose="02040503050406030204" pitchFamily="18" charset="0"/>
                <a:ea typeface="Cambria Math" panose="02040503050406030204" pitchFamily="18" charset="0"/>
              </a:rPr>
              <a:t>		  Key – LIFE</a:t>
            </a:r>
          </a:p>
          <a:p>
            <a:pPr algn="just">
              <a:buNone/>
            </a:pPr>
            <a:r>
              <a:rPr lang="en-US" sz="2400" b="1" i="1" dirty="0">
                <a:latin typeface="Cambria Math" panose="02040503050406030204" pitchFamily="18" charset="0"/>
                <a:ea typeface="Cambria Math" panose="02040503050406030204" pitchFamily="18" charset="0"/>
              </a:rPr>
              <a:t>	Output:</a:t>
            </a:r>
            <a:r>
              <a:rPr lang="en-US" sz="2400" dirty="0">
                <a:latin typeface="Cambria Math" panose="02040503050406030204" pitchFamily="18" charset="0"/>
                <a:ea typeface="Cambria Math" panose="02040503050406030204" pitchFamily="18" charset="0"/>
              </a:rPr>
              <a:t> Cipher – DIAI</a:t>
            </a:r>
          </a:p>
          <a:p>
            <a:pPr algn="just">
              <a:buNone/>
            </a:pPr>
            <a:r>
              <a:rPr lang="en-US" sz="2400" dirty="0">
                <a:latin typeface="Cambria Math" panose="02040503050406030204" pitchFamily="18" charset="0"/>
                <a:ea typeface="Cambria Math" panose="02040503050406030204" pitchFamily="18" charset="0"/>
              </a:rPr>
              <a:t>		  Message – SAVE</a:t>
            </a:r>
          </a:p>
          <a:p>
            <a:pPr algn="just">
              <a:buNone/>
            </a:pPr>
            <a:r>
              <a:rPr lang="en-US" sz="24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[3]</a:t>
            </a:r>
            <a:endParaRPr lang="en-US" sz="2400" dirty="0">
              <a:latin typeface="Cambria Math" panose="02040503050406030204" pitchFamily="18" charset="0"/>
              <a:ea typeface="Cambria Math" panose="02040503050406030204" pitchFamily="18" charset="0"/>
            </a:endParaRPr>
          </a:p>
        </p:txBody>
      </p:sp>
      <p:sp>
        <p:nvSpPr>
          <p:cNvPr id="4" name="Content Placeholder 3"/>
          <p:cNvSpPr>
            <a:spLocks noGrp="1"/>
          </p:cNvSpPr>
          <p:nvPr>
            <p:ph sz="half" idx="2"/>
          </p:nvPr>
        </p:nvSpPr>
        <p:spPr>
          <a:xfrm>
            <a:off x="5470497" y="1439186"/>
            <a:ext cx="6461527" cy="4809215"/>
          </a:xfrm>
        </p:spPr>
        <p:txBody>
          <a:bodyPr>
            <a:noAutofit/>
          </a:bodyPr>
          <a:lstStyle/>
          <a:p>
            <a:pPr algn="just" fontAlgn="base"/>
            <a:r>
              <a:rPr lang="en-US" sz="2000" b="1" dirty="0">
                <a:latin typeface="Cambria Math" panose="02040503050406030204" pitchFamily="18" charset="0"/>
                <a:ea typeface="Cambria Math" panose="02040503050406030204" pitchFamily="18" charset="0"/>
              </a:rPr>
              <a:t>Part 1 (plain text to cipher text)</a:t>
            </a:r>
            <a:endParaRPr lang="en-US" sz="2000" dirty="0">
              <a:latin typeface="Cambria Math" panose="02040503050406030204" pitchFamily="18" charset="0"/>
              <a:ea typeface="Cambria Math" panose="02040503050406030204" pitchFamily="18" charset="0"/>
            </a:endParaRPr>
          </a:p>
          <a:p>
            <a:pPr algn="just" fontAlgn="base">
              <a:buNone/>
            </a:pPr>
            <a:r>
              <a:rPr lang="en-US" sz="2000" b="1"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Plain text — H E L </a:t>
            </a:r>
            <a:r>
              <a:rPr lang="en-US" sz="2000" dirty="0" err="1">
                <a:latin typeface="Cambria Math" panose="02040503050406030204" pitchFamily="18" charset="0"/>
                <a:ea typeface="Cambria Math" panose="02040503050406030204" pitchFamily="18" charset="0"/>
              </a:rPr>
              <a:t>L</a:t>
            </a:r>
            <a:r>
              <a:rPr lang="en-US" sz="2000" dirty="0">
                <a:latin typeface="Cambria Math" panose="02040503050406030204" pitchFamily="18" charset="0"/>
                <a:ea typeface="Cambria Math" panose="02040503050406030204" pitchFamily="18" charset="0"/>
              </a:rPr>
              <a:t> O → 7 4 11 11 14</a:t>
            </a:r>
          </a:p>
          <a:p>
            <a:pPr algn="just" fontAlgn="base">
              <a:buNone/>
            </a:pPr>
            <a:r>
              <a:rPr lang="en-US" sz="2000" dirty="0">
                <a:latin typeface="Cambria Math" panose="02040503050406030204" pitchFamily="18" charset="0"/>
                <a:ea typeface="Cambria Math" panose="02040503050406030204" pitchFamily="18" charset="0"/>
              </a:rPr>
              <a:t>   Key — M O N E Y → 12 14 13 4 24</a:t>
            </a:r>
          </a:p>
          <a:p>
            <a:pPr algn="just" fontAlgn="base">
              <a:buNone/>
            </a:pPr>
            <a:r>
              <a:rPr lang="en-US" sz="2000" dirty="0">
                <a:latin typeface="Cambria Math" panose="02040503050406030204" pitchFamily="18" charset="0"/>
                <a:ea typeface="Cambria Math" panose="02040503050406030204" pitchFamily="18" charset="0"/>
              </a:rPr>
              <a:t>   Plain text + key → 19 18 24 15 38</a:t>
            </a:r>
          </a:p>
          <a:p>
            <a:pPr algn="just" fontAlgn="base">
              <a:buNone/>
            </a:pPr>
            <a:r>
              <a:rPr lang="en-US" sz="2000" dirty="0">
                <a:latin typeface="Cambria Math" panose="02040503050406030204" pitchFamily="18" charset="0"/>
                <a:ea typeface="Cambria Math" panose="02040503050406030204" pitchFamily="18" charset="0"/>
              </a:rPr>
              <a:t>                          → 19 18 24 15 12 (=38 – 26)</a:t>
            </a:r>
          </a:p>
          <a:p>
            <a:pPr algn="just" fontAlgn="base">
              <a:buNone/>
            </a:pPr>
            <a:r>
              <a:rPr lang="en-US" sz="2000" b="1" dirty="0">
                <a:latin typeface="Cambria Math" panose="02040503050406030204" pitchFamily="18" charset="0"/>
                <a:ea typeface="Cambria Math" panose="02040503050406030204" pitchFamily="18" charset="0"/>
              </a:rPr>
              <a:t>Cipher Text → T S Y P M</a:t>
            </a:r>
            <a:endParaRPr lang="en-US" sz="2000" dirty="0">
              <a:latin typeface="Cambria Math" panose="02040503050406030204" pitchFamily="18" charset="0"/>
              <a:ea typeface="Cambria Math" panose="02040503050406030204" pitchFamily="18" charset="0"/>
            </a:endParaRPr>
          </a:p>
          <a:p>
            <a:pPr algn="just" fontAlgn="base"/>
            <a:r>
              <a:rPr lang="en-US" sz="2000" b="1" dirty="0">
                <a:latin typeface="Cambria Math" panose="02040503050406030204" pitchFamily="18" charset="0"/>
                <a:ea typeface="Cambria Math" panose="02040503050406030204" pitchFamily="18" charset="0"/>
              </a:rPr>
              <a:t>Part 2 (cipher text to Message)</a:t>
            </a:r>
            <a:endParaRPr lang="en-US" sz="2000" dirty="0">
              <a:latin typeface="Cambria Math" panose="02040503050406030204" pitchFamily="18" charset="0"/>
              <a:ea typeface="Cambria Math" panose="02040503050406030204" pitchFamily="18" charset="0"/>
            </a:endParaRPr>
          </a:p>
          <a:p>
            <a:pPr algn="just" fontAlgn="base">
              <a:buNone/>
            </a:pPr>
            <a:r>
              <a:rPr lang="en-US" sz="2000" b="1"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Cipher Text — T S Y P M → 19 18 24 15 12</a:t>
            </a:r>
          </a:p>
          <a:p>
            <a:pPr algn="just" fontAlgn="base">
              <a:buNone/>
            </a:pPr>
            <a:r>
              <a:rPr lang="en-US" sz="2000" dirty="0">
                <a:latin typeface="Cambria Math" panose="02040503050406030204" pitchFamily="18" charset="0"/>
                <a:ea typeface="Cambria Math" panose="02040503050406030204" pitchFamily="18" charset="0"/>
              </a:rPr>
              <a:t>	Key — M O N E Y→ 12 14 13 4 24</a:t>
            </a:r>
          </a:p>
          <a:p>
            <a:pPr algn="just" fontAlgn="base">
              <a:buNone/>
            </a:pPr>
            <a:r>
              <a:rPr lang="en-US" sz="2000" dirty="0">
                <a:latin typeface="Cambria Math" panose="02040503050406030204" pitchFamily="18" charset="0"/>
                <a:ea typeface="Cambria Math" panose="02040503050406030204" pitchFamily="18" charset="0"/>
              </a:rPr>
              <a:t>    Cipher text – key → 7 4 11 11 -12</a:t>
            </a:r>
          </a:p>
          <a:p>
            <a:pPr algn="just" fontAlgn="base">
              <a:buNone/>
            </a:pPr>
            <a:r>
              <a:rPr lang="en-US" sz="2000" dirty="0">
                <a:latin typeface="Cambria Math" panose="02040503050406030204" pitchFamily="18" charset="0"/>
                <a:ea typeface="Cambria Math" panose="02040503050406030204" pitchFamily="18" charset="0"/>
              </a:rPr>
              <a:t>                                     → 7 4 11 11 14</a:t>
            </a:r>
          </a:p>
          <a:p>
            <a:pPr algn="just" fontAlgn="base">
              <a:buNone/>
            </a:pPr>
            <a:r>
              <a:rPr lang="en-US" sz="2000" b="1" dirty="0">
                <a:latin typeface="Cambria Math" panose="02040503050406030204" pitchFamily="18" charset="0"/>
                <a:ea typeface="Cambria Math" panose="02040503050406030204" pitchFamily="18" charset="0"/>
              </a:rPr>
              <a:t>Message → H E L </a:t>
            </a:r>
            <a:r>
              <a:rPr lang="en-US" sz="2000" b="1" dirty="0" err="1">
                <a:latin typeface="Cambria Math" panose="02040503050406030204" pitchFamily="18" charset="0"/>
                <a:ea typeface="Cambria Math" panose="02040503050406030204" pitchFamily="18" charset="0"/>
              </a:rPr>
              <a:t>L</a:t>
            </a:r>
            <a:r>
              <a:rPr lang="en-US" sz="2000" b="1" dirty="0">
                <a:latin typeface="Cambria Math" panose="02040503050406030204" pitchFamily="18" charset="0"/>
                <a:ea typeface="Cambria Math" panose="02040503050406030204" pitchFamily="18" charset="0"/>
              </a:rPr>
              <a:t> O</a:t>
            </a:r>
            <a:endParaRPr lang="en-US" sz="2000" dirty="0">
              <a:latin typeface="Cambria Math" panose="02040503050406030204" pitchFamily="18" charset="0"/>
              <a:ea typeface="Cambria Math" panose="020405030504060302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1387</TotalTime>
  <Words>3659</Words>
  <Application>Microsoft Office PowerPoint</Application>
  <PresentationFormat>Widescreen</PresentationFormat>
  <Paragraphs>262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Courier New</vt:lpstr>
      <vt:lpstr>Trebuchet MS</vt:lpstr>
      <vt:lpstr>Wingdings</vt:lpstr>
      <vt:lpstr>Wingdings 3</vt:lpstr>
      <vt:lpstr>Facet</vt:lpstr>
      <vt:lpstr>UNIVERSITY OF CALCUTTA  Triple Security Message Cryption System Using Cryptography Ciphers &amp; Steganography Techniques</vt:lpstr>
      <vt:lpstr>ABSTRACT</vt:lpstr>
      <vt:lpstr>DOMAIN DESCRIPTION</vt:lpstr>
      <vt:lpstr>DOMAIN DESCRIPTION (contd.)</vt:lpstr>
      <vt:lpstr>MOTIVATION</vt:lpstr>
      <vt:lpstr>SCOPE OF THE WORK</vt:lpstr>
      <vt:lpstr>METHODOLOGY</vt:lpstr>
      <vt:lpstr>One Time Pad Cipher</vt:lpstr>
      <vt:lpstr>One Time Pad Cipher (contd.)</vt:lpstr>
      <vt:lpstr>Substitution Caesar Cipher</vt:lpstr>
      <vt:lpstr>Substitution Caesar Cipher (contd.)</vt:lpstr>
      <vt:lpstr>Columnar Transposition Cipher</vt:lpstr>
      <vt:lpstr>Columnar Transposition Cipher (contd.)</vt:lpstr>
      <vt:lpstr>Image based Steganography</vt:lpstr>
      <vt:lpstr>Image based Steganography (contd.)</vt:lpstr>
      <vt:lpstr>Image based Steganography (contd.)</vt:lpstr>
      <vt:lpstr>IMPLEMENTATION (Main Algorithm)</vt:lpstr>
      <vt:lpstr>IMPLEMENTATION (Main Algorithm)</vt:lpstr>
      <vt:lpstr>IMPLEMENTATION (Functions Used)</vt:lpstr>
      <vt:lpstr>IMPLEMENTATION (Functions Used)</vt:lpstr>
      <vt:lpstr>IMPLEMENTATION (Functions Used)</vt:lpstr>
      <vt:lpstr>IMPLEMENTATION (Functions Used)</vt:lpstr>
      <vt:lpstr>IMPLEMENTATION (Functions Used)</vt:lpstr>
      <vt:lpstr>IMPLEMENTATION (Functions Used)</vt:lpstr>
      <vt:lpstr>RESULTS &amp; DISCUSSION</vt:lpstr>
      <vt:lpstr>RESULTS &amp; DISCUSSION (contd.)</vt:lpstr>
      <vt:lpstr>RESULTS &amp; DISCUSSION (contd.)</vt:lpstr>
      <vt:lpstr>CONCLUSION</vt:lpstr>
      <vt:lpstr>CONCLUSION (contd.)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CALCUTTA  Triple Security Message Cryption System Using Cryptography Ciphers &amp; Steganography Techniques</dc:title>
  <dc:creator>GOUTAM BISWAS;SAYAN SARKAR</dc:creator>
  <cp:lastModifiedBy>GOUTAM BISWAS</cp:lastModifiedBy>
  <cp:revision>102</cp:revision>
  <dcterms:created xsi:type="dcterms:W3CDTF">2021-07-24T15:31:06Z</dcterms:created>
  <dcterms:modified xsi:type="dcterms:W3CDTF">2021-08-06T17:15:31Z</dcterms:modified>
</cp:coreProperties>
</file>